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2"/>
    <p:restoredTop sz="94637"/>
  </p:normalViewPr>
  <p:slideViewPr>
    <p:cSldViewPr snapToGrid="0" snapToObjects="1">
      <p:cViewPr>
        <p:scale>
          <a:sx n="90" d="100"/>
          <a:sy n="90" d="100"/>
        </p:scale>
        <p:origin x="14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06EA-519C-8A45-984A-47F9F81F593D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F454-D57F-DF4A-8C96-94F361581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0321-4FAD-CA45-9F44-65748633E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806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2B7E-87C9-8E45-B936-7D0F82DBE7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0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7CF-32CA-3B4D-A3FF-ABEBA0833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11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 &amp; </a:t>
            </a:r>
            <a:r>
              <a:rPr lang="en-US" dirty="0" err="1" smtClean="0"/>
              <a:t>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The Autoionization of Water and the Hydronium ion</a:t>
            </a:r>
            <a:r>
              <a:rPr lang="en-US" altLang="en-US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214562"/>
            <a:ext cx="9853612" cy="43386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At 1 </a:t>
            </a:r>
            <a:r>
              <a:rPr lang="en-US" altLang="en-US" sz="3200" dirty="0" err="1"/>
              <a:t>atm</a:t>
            </a:r>
            <a:r>
              <a:rPr lang="en-US" altLang="en-US" sz="3200" dirty="0"/>
              <a:t> of pressure and 25 </a:t>
            </a:r>
            <a:r>
              <a:rPr lang="en-US" altLang="en-US" sz="3200" baseline="30000" dirty="0" err="1"/>
              <a:t>o</a:t>
            </a:r>
            <a:r>
              <a:rPr lang="en-US" altLang="en-US" sz="3200" dirty="0" err="1"/>
              <a:t>C</a:t>
            </a:r>
            <a:r>
              <a:rPr lang="en-US" altLang="en-US" sz="3200" dirty="0"/>
              <a:t>, water undergoes the following equilibrium dissociation: </a:t>
            </a:r>
          </a:p>
          <a:p>
            <a:pPr eaLnBrk="1" hangingPunct="1"/>
            <a:r>
              <a:rPr lang="en-US" altLang="en-US" sz="3200" dirty="0"/>
              <a:t>	2H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O(l)	⇄	H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O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(</a:t>
            </a:r>
            <a:r>
              <a:rPr lang="en-US" altLang="en-US" sz="3200" dirty="0" err="1"/>
              <a:t>aq</a:t>
            </a:r>
            <a:r>
              <a:rPr lang="en-US" altLang="en-US" sz="3200" dirty="0"/>
              <a:t>)	+  OH</a:t>
            </a:r>
            <a:r>
              <a:rPr lang="en-US" altLang="en-US" sz="3200" baseline="30000" dirty="0"/>
              <a:t>-</a:t>
            </a:r>
            <a:r>
              <a:rPr lang="en-US" altLang="en-US" sz="3200" dirty="0"/>
              <a:t>(</a:t>
            </a:r>
            <a:r>
              <a:rPr lang="en-US" altLang="en-US" sz="3200" dirty="0" err="1"/>
              <a:t>aq</a:t>
            </a:r>
            <a:r>
              <a:rPr lang="en-US" altLang="en-US" sz="3200" dirty="0"/>
              <a:t>)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/>
              <a:t>The H</a:t>
            </a:r>
            <a:r>
              <a:rPr lang="en-US" altLang="en-US" sz="3200" baseline="-25000" dirty="0"/>
              <a:t>3</a:t>
            </a:r>
            <a:r>
              <a:rPr lang="en-US" altLang="en-US" sz="3200" dirty="0"/>
              <a:t>O+ is called the hydronium ion and is used synonymously with the symbol for a proton, H+.  </a:t>
            </a:r>
          </a:p>
        </p:txBody>
      </p:sp>
    </p:spTree>
    <p:extLst>
      <p:ext uri="{BB962C8B-B14F-4D97-AF65-F5344CB8AC3E}">
        <p14:creationId xmlns:p14="http://schemas.microsoft.com/office/powerpoint/2010/main" val="4660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49" y="1371600"/>
            <a:ext cx="11001375" cy="5100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In reality, in an aqueous solution, the protons are hydrated as the hydronium ion, but the 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 is used for convenience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 water equilibrium can also be written:    </a:t>
            </a:r>
            <a:endParaRPr lang="en-US" alt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	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O(l</a:t>
            </a:r>
            <a:r>
              <a:rPr lang="en-US" altLang="en-US" sz="2800" dirty="0"/>
              <a:t>) ⇄  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(</a:t>
            </a:r>
            <a:r>
              <a:rPr lang="en-US" altLang="en-US" sz="2800" dirty="0" err="1"/>
              <a:t>aq</a:t>
            </a:r>
            <a:r>
              <a:rPr lang="en-US" altLang="en-US" sz="2800" dirty="0"/>
              <a:t>)  +  OH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(</a:t>
            </a:r>
            <a:r>
              <a:rPr lang="en-US" altLang="en-US" sz="2800" dirty="0" err="1"/>
              <a:t>aq</a:t>
            </a:r>
            <a:r>
              <a:rPr lang="en-US" altLang="en-US" sz="2800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This indicates that water </a:t>
            </a:r>
            <a:r>
              <a:rPr lang="en-US" altLang="en-US" sz="2800" dirty="0" err="1"/>
              <a:t>autoionizes</a:t>
            </a:r>
            <a:r>
              <a:rPr lang="en-US" altLang="en-US" sz="2800" dirty="0"/>
              <a:t> to produce both an acid (H+) and a base (OH-).  Any substance which can act as both an acid and a base is termed </a:t>
            </a:r>
            <a:r>
              <a:rPr lang="en-US" altLang="en-US" sz="2800" b="1" u="sng" dirty="0" smtClean="0"/>
              <a:t>amphoteric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or </a:t>
            </a:r>
            <a:r>
              <a:rPr lang="en-US" altLang="en-US" sz="2800" b="1" u="sng" dirty="0"/>
              <a:t>amphiprotic.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10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The pH Scale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843088"/>
            <a:ext cx="9739312" cy="4557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Water, at 25</a:t>
            </a:r>
            <a:r>
              <a:rPr lang="en-US" altLang="en-US" baseline="30000" dirty="0"/>
              <a:t>o</a:t>
            </a:r>
            <a:r>
              <a:rPr lang="en-US" altLang="en-US" dirty="0"/>
              <a:t>C dissociates in an equilibrium, and </a:t>
            </a:r>
            <a:r>
              <a:rPr lang="en-US" altLang="en-US" dirty="0" smtClean="0"/>
              <a:t>therefore</a:t>
            </a:r>
            <a:r>
              <a:rPr lang="en-US" altLang="en-US" dirty="0"/>
              <a:t>, we can determine an equilibrium constant for 	that process.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	</a:t>
            </a:r>
            <a:r>
              <a:rPr lang="en-US" altLang="en-US" b="1" dirty="0" err="1"/>
              <a:t>Keq</a:t>
            </a:r>
            <a:r>
              <a:rPr lang="en-US" altLang="en-US" b="1" dirty="0"/>
              <a:t> =   </a:t>
            </a:r>
            <a:r>
              <a:rPr lang="en-US" altLang="en-US" b="1" u="sng" dirty="0"/>
              <a:t>[H</a:t>
            </a:r>
            <a:r>
              <a:rPr lang="en-US" altLang="en-US" b="1" u="sng" baseline="30000" dirty="0"/>
              <a:t>+</a:t>
            </a:r>
            <a:r>
              <a:rPr lang="en-US" altLang="en-US" b="1" u="sng" dirty="0"/>
              <a:t>][OH-]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                      [H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dirty="0" smtClean="0"/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Since the [H</a:t>
            </a:r>
            <a:r>
              <a:rPr lang="en-US" altLang="en-US" baseline="-25000" dirty="0"/>
              <a:t>2</a:t>
            </a:r>
            <a:r>
              <a:rPr lang="en-US" altLang="en-US" dirty="0"/>
              <a:t>O] is a constant itself, we can cross multiply and get a new constant (Kw, the ion-product constant) for water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	Kw = [</a:t>
            </a:r>
            <a:r>
              <a:rPr lang="en-US" altLang="en-US" b="1" dirty="0"/>
              <a:t>H+][OH-]</a:t>
            </a:r>
          </a:p>
        </p:txBody>
      </p:sp>
    </p:spTree>
    <p:extLst>
      <p:ext uri="{BB962C8B-B14F-4D97-AF65-F5344CB8AC3E}">
        <p14:creationId xmlns:p14="http://schemas.microsoft.com/office/powerpoint/2010/main" val="12605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1" y="1400175"/>
            <a:ext cx="11472862" cy="472598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At 25</a:t>
            </a:r>
            <a:r>
              <a:rPr lang="en-US" altLang="en-US" sz="2800" baseline="30000" dirty="0"/>
              <a:t>o</a:t>
            </a:r>
            <a:r>
              <a:rPr lang="en-US" altLang="en-US" sz="2800" dirty="0"/>
              <a:t>C,      Kw= 1 x 10</a:t>
            </a:r>
            <a:r>
              <a:rPr lang="en-US" altLang="en-US" sz="2800" baseline="30000" dirty="0"/>
              <a:t>-14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/>
              <a:t>Using the techniques gained in studying equilibria,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	[H+][OH-</a:t>
            </a:r>
            <a:r>
              <a:rPr lang="en-US" altLang="en-US" sz="2800" dirty="0" smtClean="0"/>
              <a:t>]= </a:t>
            </a:r>
            <a:r>
              <a:rPr lang="en-US" altLang="en-US" sz="2800" dirty="0"/>
              <a:t>1 x 10</a:t>
            </a:r>
            <a:r>
              <a:rPr lang="en-US" altLang="en-US" sz="2800" baseline="30000" dirty="0"/>
              <a:t>-14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Let x = [H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]=[</a:t>
            </a:r>
            <a:r>
              <a:rPr lang="en-US" altLang="en-US" sz="2800" dirty="0"/>
              <a:t>OH-]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	x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 =  1 x 10</a:t>
            </a:r>
            <a:r>
              <a:rPr lang="en-US" altLang="en-US" sz="2800" baseline="30000" dirty="0"/>
              <a:t>-14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	and   </a:t>
            </a:r>
            <a:r>
              <a:rPr lang="en-US" altLang="en-US" sz="2800" dirty="0" smtClean="0"/>
              <a:t>x= 10</a:t>
            </a:r>
            <a:r>
              <a:rPr lang="en-US" altLang="en-US" sz="2800" baseline="30000" dirty="0" smtClean="0"/>
              <a:t>-7</a:t>
            </a:r>
            <a:r>
              <a:rPr lang="en-US" altLang="en-US" sz="2800" dirty="0" smtClean="0"/>
              <a:t>=  </a:t>
            </a:r>
            <a:r>
              <a:rPr lang="en-US" altLang="en-US" sz="2800" dirty="0"/>
              <a:t>[H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 = [OH-]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 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The pH scale is based on the </a:t>
            </a:r>
            <a:r>
              <a:rPr lang="en-US" altLang="en-US" sz="2800" dirty="0" err="1"/>
              <a:t>autoionization</a:t>
            </a:r>
            <a:r>
              <a:rPr lang="en-US" altLang="en-US" sz="2800" dirty="0"/>
              <a:t> of water at 25</a:t>
            </a:r>
            <a:r>
              <a:rPr lang="en-US" altLang="en-US" sz="2800" baseline="30000" dirty="0"/>
              <a:t>o</a:t>
            </a:r>
            <a:r>
              <a:rPr lang="en-US" altLang="en-US" sz="2800" dirty="0"/>
              <a:t>C.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	pH	</a:t>
            </a:r>
            <a:r>
              <a:rPr lang="en-US" altLang="en-US" sz="2800" dirty="0" smtClean="0"/>
              <a:t>= </a:t>
            </a:r>
            <a:r>
              <a:rPr lang="en-US" altLang="en-US" sz="2800" dirty="0"/>
              <a:t>-log[H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/>
              <a:t>	pOH	</a:t>
            </a:r>
            <a:r>
              <a:rPr lang="en-US" altLang="en-US" sz="2800" dirty="0" smtClean="0"/>
              <a:t>=-</a:t>
            </a:r>
            <a:r>
              <a:rPr lang="en-US" altLang="en-US" sz="2800" dirty="0"/>
              <a:t>log[OH-] </a:t>
            </a:r>
          </a:p>
        </p:txBody>
      </p:sp>
    </p:spTree>
    <p:extLst>
      <p:ext uri="{BB962C8B-B14F-4D97-AF65-F5344CB8AC3E}">
        <p14:creationId xmlns:p14="http://schemas.microsoft.com/office/powerpoint/2010/main" val="5002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What is pH?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574" y="1595439"/>
            <a:ext cx="11782425" cy="4525963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pH = -log [H</a:t>
            </a:r>
            <a:r>
              <a:rPr lang="en-US" altLang="en-US" sz="2800" b="1" baseline="30000" dirty="0"/>
              <a:t>+</a:t>
            </a:r>
            <a:r>
              <a:rPr lang="en-US" altLang="en-US" sz="2800" b="1" dirty="0"/>
              <a:t>] 	    ore   pH= -log[H</a:t>
            </a:r>
            <a:r>
              <a:rPr lang="en-US" altLang="en-US" sz="2800" b="1" baseline="-25000" dirty="0"/>
              <a:t>3</a:t>
            </a:r>
            <a:r>
              <a:rPr lang="en-US" altLang="en-US" sz="2800" b="1" dirty="0"/>
              <a:t>O</a:t>
            </a:r>
            <a:r>
              <a:rPr lang="en-US" altLang="en-US" sz="2800" b="1" baseline="30000" dirty="0"/>
              <a:t>+</a:t>
            </a:r>
            <a:r>
              <a:rPr lang="en-US" altLang="en-US" sz="2800" b="1" dirty="0"/>
              <a:t>]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dirty="0"/>
              <a:t>pH stands for the “power of the hydrogen ion.”</a:t>
            </a:r>
          </a:p>
          <a:p>
            <a:pPr eaLnBrk="1" hangingPunct="1"/>
            <a:r>
              <a:rPr lang="en-US" altLang="en-US" sz="2800" dirty="0"/>
              <a:t>It is based on a logarithmic scale which has a base power of 10.</a:t>
            </a:r>
          </a:p>
          <a:p>
            <a:pPr lvl="1" eaLnBrk="1" hangingPunct="1"/>
            <a:r>
              <a:rPr lang="en-US" altLang="en-US" sz="2400" dirty="0"/>
              <a:t>A pH of 1 differs from a pH of 2 by a factor of 10. 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0014032"/>
              </p:ext>
            </p:extLst>
          </p:nvPr>
        </p:nvGraphicFramePr>
        <p:xfrm>
          <a:off x="2628900" y="4527550"/>
          <a:ext cx="5867400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Bitmap Image" r:id="rId3" imgW="6276190" imgH="1867161" progId="Paint.Picture">
                  <p:embed/>
                </p:oleObj>
              </mc:Choice>
              <mc:Fallback>
                <p:oleObj name="Bitmap Image" r:id="rId3" imgW="6276190" imgH="186716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527550"/>
                        <a:ext cx="5867400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9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514475"/>
            <a:ext cx="11672888" cy="461168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600" dirty="0"/>
              <a:t>In pure water then, at 25</a:t>
            </a:r>
            <a:r>
              <a:rPr lang="en-US" altLang="en-US" sz="3600" baseline="30000" dirty="0"/>
              <a:t>o</a:t>
            </a:r>
            <a:r>
              <a:rPr lang="en-US" altLang="en-US" sz="3600" dirty="0"/>
              <a:t>C, </a:t>
            </a:r>
            <a:r>
              <a:rPr lang="en-US" altLang="en-US" sz="3600" dirty="0" smtClean="0"/>
              <a:t>the </a:t>
            </a:r>
            <a:r>
              <a:rPr lang="en-US" altLang="en-US" sz="3600" dirty="0"/>
              <a:t>pH = 7 and the pOH = 7.</a:t>
            </a:r>
          </a:p>
          <a:p>
            <a:pPr marL="0" indent="0" eaLnBrk="1" hangingPunct="1">
              <a:buNone/>
            </a:pPr>
            <a:endParaRPr lang="en-US" altLang="en-US" sz="3600" dirty="0"/>
          </a:p>
          <a:p>
            <a:pPr marL="0" indent="0" eaLnBrk="1" hangingPunct="1">
              <a:buNone/>
            </a:pPr>
            <a:r>
              <a:rPr lang="en-US" altLang="en-US" sz="3600" dirty="0"/>
              <a:t>This leads to another useful relationship: </a:t>
            </a:r>
            <a:endParaRPr lang="en-US" altLang="en-US" sz="3600" dirty="0" smtClean="0"/>
          </a:p>
          <a:p>
            <a:pPr marL="0" indent="0" algn="ctr" eaLnBrk="1" hangingPunct="1"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Since </a:t>
            </a:r>
            <a:r>
              <a:rPr lang="en-US" altLang="en-US" sz="3600" dirty="0"/>
              <a:t>[H+][OH-]= 1 x 10</a:t>
            </a:r>
            <a:r>
              <a:rPr lang="en-US" altLang="en-US" sz="3600" baseline="30000" dirty="0"/>
              <a:t>-14</a:t>
            </a:r>
            <a:r>
              <a:rPr lang="en-US" altLang="en-US" sz="3600" dirty="0"/>
              <a:t> ,</a:t>
            </a:r>
          </a:p>
          <a:p>
            <a:pPr marL="0" indent="0" eaLnBrk="1" hangingPunct="1">
              <a:buNone/>
            </a:pPr>
            <a:r>
              <a:rPr lang="en-US" altLang="en-US" sz="3600" dirty="0"/>
              <a:t>	</a:t>
            </a:r>
          </a:p>
          <a:p>
            <a:pPr marL="0" indent="0" algn="ctr" eaLnBrk="1" hangingPunct="1">
              <a:buNone/>
            </a:pPr>
            <a:r>
              <a:rPr lang="en-US" altLang="en-US" sz="3600" dirty="0" smtClean="0"/>
              <a:t>		pH  </a:t>
            </a:r>
            <a:r>
              <a:rPr lang="en-US" altLang="en-US" sz="3600" dirty="0"/>
              <a:t>+ pOH	=  14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19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581151" y="27728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2205038" y="1873440"/>
            <a:ext cx="74847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Neutral   [H+] =  [OH-]       pH  = 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Acid       [H+]  &gt; [OH-]       pH  0 to &lt;7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Base       [H+]  &lt;  [OH-]      pH  &gt;7 to 14</a:t>
            </a:r>
          </a:p>
        </p:txBody>
      </p:sp>
      <p:graphicFrame>
        <p:nvGraphicFramePr>
          <p:cNvPr id="30728" name="Object 8"/>
          <p:cNvGraphicFramePr>
            <a:graphicFrameLocks noGrp="1" noChangeAspect="1"/>
          </p:cNvGraphicFramePr>
          <p:nvPr>
            <p:ph/>
          </p:nvPr>
        </p:nvGraphicFramePr>
        <p:xfrm>
          <a:off x="2667001" y="4572000"/>
          <a:ext cx="62769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Bitmap Image" r:id="rId3" imgW="6276190" imgH="1867161" progId="Paint.Picture">
                  <p:embed/>
                </p:oleObj>
              </mc:Choice>
              <mc:Fallback>
                <p:oleObj name="Bitmap Image" r:id="rId3" imgW="6276190" imgH="186716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4572000"/>
                        <a:ext cx="627697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5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28813"/>
            <a:ext cx="11077575" cy="4197351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sz="2800" dirty="0"/>
              <a:t>What is the pH of a solution at 25</a:t>
            </a:r>
            <a:r>
              <a:rPr lang="en-US" altLang="en-US" sz="2800" baseline="30000" dirty="0"/>
              <a:t>o</a:t>
            </a:r>
            <a:r>
              <a:rPr lang="en-US" altLang="en-US" sz="2800" dirty="0"/>
              <a:t>C where [H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 = 1 x 10</a:t>
            </a:r>
            <a:r>
              <a:rPr lang="en-US" altLang="en-US" sz="2800" baseline="30000" dirty="0"/>
              <a:t>-4</a:t>
            </a:r>
            <a:r>
              <a:rPr lang="en-US" altLang="en-US" sz="2800" dirty="0"/>
              <a:t>? What is the </a:t>
            </a:r>
            <a:r>
              <a:rPr lang="en-US" altLang="en-US" sz="2800" dirty="0" smtClean="0"/>
              <a:t>pOH?</a:t>
            </a:r>
            <a:endParaRPr lang="en-US" altLang="en-US" sz="2800" dirty="0"/>
          </a:p>
          <a:p>
            <a:pPr marL="609600" indent="-609600"/>
            <a:endParaRPr lang="en-US" altLang="en-US" sz="2800" dirty="0"/>
          </a:p>
          <a:p>
            <a:pPr marL="609600" indent="-609600"/>
            <a:r>
              <a:rPr lang="en-US" altLang="en-US" sz="2800" dirty="0"/>
              <a:t>pH = - log (1x10</a:t>
            </a:r>
            <a:r>
              <a:rPr lang="en-US" altLang="en-US" sz="2800" baseline="30000" dirty="0"/>
              <a:t>-4</a:t>
            </a:r>
            <a:r>
              <a:rPr lang="en-US" altLang="en-US" sz="2800" dirty="0"/>
              <a:t>) = 4</a:t>
            </a:r>
          </a:p>
          <a:p>
            <a:pPr marL="609600" indent="-609600"/>
            <a:endParaRPr lang="en-US" altLang="en-US" sz="2800" dirty="0"/>
          </a:p>
          <a:p>
            <a:pPr marL="609600" indent="-609600"/>
            <a:r>
              <a:rPr lang="en-US" altLang="en-US" sz="2800" dirty="0"/>
              <a:t>pH + pOH = 14 </a:t>
            </a:r>
          </a:p>
          <a:p>
            <a:pPr marL="609600" indent="-609600"/>
            <a:endParaRPr lang="en-US" altLang="en-US" sz="2800" dirty="0"/>
          </a:p>
          <a:p>
            <a:pPr marL="609600" indent="-609600"/>
            <a:r>
              <a:rPr lang="en-US" altLang="en-US" sz="2800" dirty="0"/>
              <a:t>pOH = 14 – pH = 10</a:t>
            </a:r>
          </a:p>
        </p:txBody>
      </p:sp>
    </p:spTree>
    <p:extLst>
      <p:ext uri="{BB962C8B-B14F-4D97-AF65-F5344CB8AC3E}">
        <p14:creationId xmlns:p14="http://schemas.microsoft.com/office/powerpoint/2010/main" val="17224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9" y="2028825"/>
            <a:ext cx="10487025" cy="409733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 smtClean="0"/>
              <a:t>What </a:t>
            </a:r>
            <a:r>
              <a:rPr lang="en-US" altLang="en-US" sz="3600" dirty="0"/>
              <a:t>is the pH of a solution at 25</a:t>
            </a:r>
            <a:r>
              <a:rPr lang="en-US" altLang="en-US" sz="3600" baseline="30000" dirty="0"/>
              <a:t>o</a:t>
            </a:r>
            <a:r>
              <a:rPr lang="en-US" altLang="en-US" sz="3600" dirty="0"/>
              <a:t>C where </a:t>
            </a:r>
            <a:r>
              <a:rPr lang="en-US" altLang="en-US" sz="3600" dirty="0" smtClean="0"/>
              <a:t> [</a:t>
            </a:r>
            <a:r>
              <a:rPr lang="en-US" altLang="en-US" sz="3600" dirty="0"/>
              <a:t>H</a:t>
            </a:r>
            <a:r>
              <a:rPr lang="en-US" altLang="en-US" sz="3600" baseline="30000" dirty="0"/>
              <a:t>+</a:t>
            </a:r>
            <a:r>
              <a:rPr lang="en-US" altLang="en-US" sz="3600" dirty="0"/>
              <a:t>] = 1.23 x </a:t>
            </a:r>
            <a:r>
              <a:rPr lang="en-US" altLang="en-US" sz="3600" dirty="0" smtClean="0"/>
              <a:t>10</a:t>
            </a:r>
            <a:r>
              <a:rPr lang="en-US" altLang="en-US" sz="3600" baseline="30000" dirty="0" smtClean="0"/>
              <a:t>-5</a:t>
            </a:r>
            <a:r>
              <a:rPr lang="en-US" altLang="en-US" sz="3600" dirty="0" smtClean="0"/>
              <a:t>?</a:t>
            </a:r>
            <a:endParaRPr lang="en-US" altLang="en-US" sz="3600" baseline="30000" dirty="0"/>
          </a:p>
          <a:p>
            <a:pPr eaLnBrk="1" hangingPunct="1">
              <a:buFontTx/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12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85913"/>
            <a:ext cx="11201400" cy="45402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 smtClean="0"/>
              <a:t>What </a:t>
            </a:r>
            <a:r>
              <a:rPr lang="en-US" altLang="en-US" sz="3600" dirty="0"/>
              <a:t>is the pH of a solution at 25</a:t>
            </a:r>
            <a:r>
              <a:rPr lang="en-US" altLang="en-US" sz="3600" baseline="30000" dirty="0"/>
              <a:t>o</a:t>
            </a:r>
            <a:r>
              <a:rPr lang="en-US" altLang="en-US" sz="3600" dirty="0"/>
              <a:t>C where the [OH</a:t>
            </a:r>
            <a:r>
              <a:rPr lang="en-US" altLang="en-US" sz="3600" baseline="30000" dirty="0"/>
              <a:t>-</a:t>
            </a:r>
            <a:r>
              <a:rPr lang="en-US" altLang="en-US" sz="3600" dirty="0"/>
              <a:t>] = 2.35 x </a:t>
            </a:r>
            <a:r>
              <a:rPr lang="en-US" altLang="en-US" sz="3600" dirty="0" smtClean="0"/>
              <a:t>10</a:t>
            </a:r>
            <a:r>
              <a:rPr lang="en-US" altLang="en-US" sz="3600" baseline="30000" dirty="0" smtClean="0"/>
              <a:t>-3</a:t>
            </a:r>
            <a:r>
              <a:rPr lang="en-US" altLang="en-US" sz="3600" dirty="0" smtClean="0"/>
              <a:t>?</a:t>
            </a:r>
            <a:endParaRPr lang="en-US" altLang="en-US" sz="3600" baseline="3000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14 Acids and Bases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Acid &amp; Base Properties:</a:t>
            </a:r>
          </a:p>
          <a:p>
            <a:pPr lvl="1"/>
            <a:r>
              <a:rPr lang="en-US" sz="3200" dirty="0" smtClean="0"/>
              <a:t>What do you know/remember?</a:t>
            </a:r>
          </a:p>
          <a:p>
            <a:pPr lvl="1"/>
            <a:r>
              <a:rPr lang="en-US" sz="3200" dirty="0" smtClean="0"/>
              <a:t>Acids taste sour and are corrosive to metals</a:t>
            </a:r>
          </a:p>
          <a:p>
            <a:pPr lvl="1"/>
            <a:r>
              <a:rPr lang="en-US" sz="3200" dirty="0" smtClean="0"/>
              <a:t>Bases taste bitter and feel slippery (Alkalis)</a:t>
            </a:r>
          </a:p>
          <a:p>
            <a:pPr lvl="1"/>
            <a:r>
              <a:rPr lang="en-US" sz="3200" dirty="0" smtClean="0"/>
              <a:t>Bases neutralize acids to form salt and water</a:t>
            </a:r>
          </a:p>
        </p:txBody>
      </p:sp>
    </p:spTree>
    <p:extLst>
      <p:ext uri="{BB962C8B-B14F-4D97-AF65-F5344CB8AC3E}">
        <p14:creationId xmlns:p14="http://schemas.microsoft.com/office/powerpoint/2010/main" val="6149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78597"/>
            <a:ext cx="861060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/>
              <a:t>Calculating pH:</a:t>
            </a:r>
            <a:br>
              <a:rPr lang="en-US" altLang="en-US" sz="3600" b="1"/>
            </a:br>
            <a:r>
              <a:rPr lang="en-US" altLang="en-US" sz="3600" b="1" u="sng"/>
              <a:t>Strong Acids/Strong Bases</a:t>
            </a:r>
            <a:r>
              <a:rPr lang="en-US" altLang="en-US" sz="360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528888"/>
            <a:ext cx="9925050" cy="4329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1.  What is the pH of a 0.1M </a:t>
            </a:r>
            <a:r>
              <a:rPr lang="en-US" altLang="en-US" sz="2800" dirty="0" err="1"/>
              <a:t>HCl</a:t>
            </a:r>
            <a:r>
              <a:rPr lang="en-US" altLang="en-US" sz="2800" dirty="0"/>
              <a:t> solution?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err="1"/>
              <a:t>HCl</a:t>
            </a:r>
            <a:r>
              <a:rPr lang="en-US" altLang="en-US" sz="2800" dirty="0"/>
              <a:t> is a strong acid with 100% dissociation (ionization) so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pH = -log(0.1) = 1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2.  What is the pH of a 2.3 x 10</a:t>
            </a:r>
            <a:r>
              <a:rPr lang="en-US" altLang="en-US" sz="2800" baseline="30000" dirty="0"/>
              <a:t>-3</a:t>
            </a:r>
            <a:r>
              <a:rPr lang="en-US" altLang="en-US" sz="2800" dirty="0"/>
              <a:t>M solution of HNO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HNO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is a strong acid with 100% dissociation (ionization) so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pH = </a:t>
            </a:r>
          </a:p>
        </p:txBody>
      </p:sp>
    </p:spTree>
    <p:extLst>
      <p:ext uri="{BB962C8B-B14F-4D97-AF65-F5344CB8AC3E}">
        <p14:creationId xmlns:p14="http://schemas.microsoft.com/office/powerpoint/2010/main" val="16108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63" y="1771649"/>
            <a:ext cx="10172700" cy="45434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600" dirty="0"/>
              <a:t>3.  What is the pH of a 0.01M </a:t>
            </a:r>
            <a:r>
              <a:rPr lang="en-US" altLang="en-US" sz="3600" dirty="0" err="1"/>
              <a:t>NaOH</a:t>
            </a:r>
            <a:r>
              <a:rPr lang="en-US" altLang="en-US" sz="3600" dirty="0"/>
              <a:t> solution at 25</a:t>
            </a:r>
            <a:r>
              <a:rPr lang="en-US" altLang="en-US" sz="3600" baseline="30000" dirty="0"/>
              <a:t>o</a:t>
            </a:r>
            <a:r>
              <a:rPr lang="en-US" altLang="en-US" sz="3600" dirty="0"/>
              <a:t>C ? </a:t>
            </a:r>
          </a:p>
          <a:p>
            <a:pPr eaLnBrk="1" hangingPunct="1"/>
            <a:r>
              <a:rPr lang="en-US" altLang="en-US" sz="3600" dirty="0" err="1"/>
              <a:t>NaOH</a:t>
            </a:r>
            <a:r>
              <a:rPr lang="en-US" altLang="en-US" sz="3600" dirty="0"/>
              <a:t> is a strong base with 100% dissociation (ionization) </a:t>
            </a:r>
          </a:p>
        </p:txBody>
      </p:sp>
    </p:spTree>
    <p:extLst>
      <p:ext uri="{BB962C8B-B14F-4D97-AF65-F5344CB8AC3E}">
        <p14:creationId xmlns:p14="http://schemas.microsoft.com/office/powerpoint/2010/main" val="9954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12" y="11001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/>
              <a:t>Bronsted</a:t>
            </a:r>
            <a:r>
              <a:rPr lang="en-US" altLang="en-US" sz="3200" b="1" dirty="0"/>
              <a:t> –Lowry Theory</a:t>
            </a:r>
            <a:br>
              <a:rPr lang="en-US" altLang="en-US" sz="3200" b="1" dirty="0"/>
            </a:br>
            <a:r>
              <a:rPr lang="en-US" altLang="en-US" sz="3200" b="1" u="sng" dirty="0"/>
              <a:t>Conjugate Acid-base Pairs </a:t>
            </a:r>
            <a:endParaRPr lang="en-US" altLang="en-US" sz="32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3014663"/>
            <a:ext cx="9882187" cy="3187701"/>
          </a:xfrm>
        </p:spPr>
        <p:txBody>
          <a:bodyPr/>
          <a:lstStyle/>
          <a:p>
            <a:pPr eaLnBrk="1" hangingPunct="1"/>
            <a:r>
              <a:rPr lang="en-US" altLang="en-US" b="1" i="1" dirty="0"/>
              <a:t>A conjugate acid of a base is the species that </a:t>
            </a:r>
            <a:r>
              <a:rPr lang="en-US" altLang="en-US" b="1" i="1" u="sng" dirty="0">
                <a:solidFill>
                  <a:schemeClr val="tx2"/>
                </a:solidFill>
              </a:rPr>
              <a:t>results from the addition of a proton to that base</a:t>
            </a:r>
            <a:r>
              <a:rPr lang="en-US" altLang="en-US" b="1" i="1" u="sng" dirty="0"/>
              <a:t>.  </a:t>
            </a:r>
          </a:p>
          <a:p>
            <a:pPr eaLnBrk="1" hangingPunct="1"/>
            <a:r>
              <a:rPr lang="en-US" altLang="en-US" b="1" i="1" dirty="0"/>
              <a:t>Conversely, the conjugate base is the </a:t>
            </a:r>
            <a:r>
              <a:rPr lang="en-US" altLang="en-US" b="1" i="1" u="sng" dirty="0">
                <a:solidFill>
                  <a:schemeClr val="tx2"/>
                </a:solidFill>
              </a:rPr>
              <a:t>species that results when the acid loses its proton.</a:t>
            </a:r>
          </a:p>
          <a:p>
            <a:pPr eaLnBrk="1" hangingPunct="1"/>
            <a:r>
              <a:rPr lang="en-US" altLang="en-US" b="1" i="1" dirty="0"/>
              <a:t>Every acid has a conjugate base and every base has a conjugate acid.</a:t>
            </a:r>
          </a:p>
        </p:txBody>
      </p:sp>
    </p:spTree>
    <p:extLst>
      <p:ext uri="{BB962C8B-B14F-4D97-AF65-F5344CB8AC3E}">
        <p14:creationId xmlns:p14="http://schemas.microsoft.com/office/powerpoint/2010/main" val="20279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5100638"/>
            <a:ext cx="11287125" cy="13001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/>
              <a:t>NH</a:t>
            </a:r>
            <a:r>
              <a:rPr lang="en-US" altLang="en-US" baseline="-25000" dirty="0"/>
              <a:t>3 </a:t>
            </a:r>
            <a:r>
              <a:rPr lang="en-US" altLang="en-US" dirty="0"/>
              <a:t> +  H</a:t>
            </a:r>
            <a:r>
              <a:rPr lang="en-US" altLang="en-US" baseline="-25000" dirty="0"/>
              <a:t>2</a:t>
            </a:r>
            <a:r>
              <a:rPr lang="en-US" altLang="en-US" dirty="0"/>
              <a:t>O   ⇄       NH</a:t>
            </a:r>
            <a:r>
              <a:rPr lang="en-US" altLang="en-US" baseline="-25000" dirty="0"/>
              <a:t>4</a:t>
            </a:r>
            <a:r>
              <a:rPr lang="en-US" altLang="en-US" dirty="0"/>
              <a:t>+        +       OH-</a:t>
            </a:r>
            <a:endParaRPr lang="en-US" altLang="en-US" b="1" dirty="0"/>
          </a:p>
          <a:p>
            <a:pPr algn="ctr" eaLnBrk="1" hangingPunct="1">
              <a:buFontTx/>
              <a:buNone/>
            </a:pPr>
            <a:r>
              <a:rPr lang="en-US" altLang="en-US" b="1" dirty="0" smtClean="0"/>
              <a:t>       Base      </a:t>
            </a:r>
            <a:r>
              <a:rPr lang="en-US" altLang="en-US" b="1" dirty="0"/>
              <a:t>Acid          Conjugate   Conjugate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				</a:t>
            </a:r>
            <a:r>
              <a:rPr lang="en-US" altLang="en-US" b="1" dirty="0" smtClean="0"/>
              <a:t>		Acid</a:t>
            </a:r>
            <a:r>
              <a:rPr lang="en-US" altLang="en-US" b="1" dirty="0"/>
              <a:t>		     Base</a:t>
            </a: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2062161" y="1190625"/>
            <a:ext cx="8077200" cy="3657600"/>
            <a:chOff x="144" y="1872"/>
            <a:chExt cx="5616" cy="1793"/>
          </a:xfrm>
        </p:grpSpPr>
        <p:graphicFrame>
          <p:nvGraphicFramePr>
            <p:cNvPr id="23556" name="Object 5"/>
            <p:cNvGraphicFramePr>
              <a:graphicFrameLocks noChangeAspect="1"/>
            </p:cNvGraphicFramePr>
            <p:nvPr/>
          </p:nvGraphicFramePr>
          <p:xfrm>
            <a:off x="576" y="2016"/>
            <a:ext cx="4515" cy="1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6" r:id="rId3" imgW="7167372" imgH="1658112" progId="">
                    <p:embed/>
                  </p:oleObj>
                </mc:Choice>
                <mc:Fallback>
                  <p:oleObj r:id="rId3" imgW="7167372" imgH="165811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016"/>
                          <a:ext cx="4515" cy="1045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7" name="Object 6"/>
            <p:cNvGraphicFramePr>
              <a:graphicFrameLocks noChangeAspect="1"/>
            </p:cNvGraphicFramePr>
            <p:nvPr/>
          </p:nvGraphicFramePr>
          <p:xfrm>
            <a:off x="144" y="1872"/>
            <a:ext cx="18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7" r:id="rId5" imgW="2880360" imgH="539496" progId="">
                    <p:embed/>
                  </p:oleObj>
                </mc:Choice>
                <mc:Fallback>
                  <p:oleObj r:id="rId5" imgW="2880360" imgH="53949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872"/>
                          <a:ext cx="18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Object 7"/>
            <p:cNvGraphicFramePr>
              <a:graphicFrameLocks noChangeAspect="1"/>
            </p:cNvGraphicFramePr>
            <p:nvPr/>
          </p:nvGraphicFramePr>
          <p:xfrm>
            <a:off x="2016" y="2112"/>
            <a:ext cx="501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8" r:id="rId7" imgW="795528" imgH="493776" progId="">
                    <p:embed/>
                  </p:oleObj>
                </mc:Choice>
                <mc:Fallback>
                  <p:oleObj r:id="rId7" imgW="795528" imgH="4937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2112"/>
                          <a:ext cx="501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8"/>
            <p:cNvGraphicFramePr>
              <a:graphicFrameLocks noChangeAspect="1"/>
            </p:cNvGraphicFramePr>
            <p:nvPr/>
          </p:nvGraphicFramePr>
          <p:xfrm>
            <a:off x="2592" y="3072"/>
            <a:ext cx="1538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9" r:id="rId9" imgW="2441448" imgH="941832" progId="">
                    <p:embed/>
                  </p:oleObj>
                </mc:Choice>
                <mc:Fallback>
                  <p:oleObj r:id="rId9" imgW="2441448" imgH="94183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072"/>
                          <a:ext cx="1538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0" name="Object 9"/>
            <p:cNvGraphicFramePr>
              <a:graphicFrameLocks noChangeAspect="1"/>
            </p:cNvGraphicFramePr>
            <p:nvPr/>
          </p:nvGraphicFramePr>
          <p:xfrm>
            <a:off x="4216" y="3072"/>
            <a:ext cx="1544" cy="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0" r:id="rId11" imgW="2450592" imgH="941832" progId="">
                    <p:embed/>
                  </p:oleObj>
                </mc:Choice>
                <mc:Fallback>
                  <p:oleObj r:id="rId11" imgW="2450592" imgH="94183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6" y="3072"/>
                          <a:ext cx="1544" cy="5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2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Acid-Base Equilibria </a:t>
            </a:r>
            <a:br>
              <a:rPr lang="en-US" altLang="en-US" b="1" u="sng"/>
            </a:br>
            <a:endParaRPr lang="en-US" altLang="en-US" b="1" u="sng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628774"/>
            <a:ext cx="11630025" cy="52292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Acids and bases dissociate in water under equilibrium </a:t>
            </a:r>
            <a:r>
              <a:rPr lang="en-US" altLang="en-US" sz="2800" dirty="0" smtClean="0"/>
              <a:t>conditions.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smtClean="0"/>
              <a:t>As </a:t>
            </a:r>
            <a:r>
              <a:rPr lang="en-US" altLang="en-US" sz="2600" dirty="0"/>
              <a:t>such, we can assign an equilibrium constant (ionization constant),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err="1"/>
              <a:t>Ka</a:t>
            </a:r>
            <a:r>
              <a:rPr lang="en-US" altLang="en-US" sz="2800" b="1" dirty="0"/>
              <a:t> for acids and Kb for bases.</a:t>
            </a: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 Strong acids and strong bases are defined on the basis of their </a:t>
            </a:r>
            <a:r>
              <a:rPr lang="en-US" altLang="en-US" sz="2800" dirty="0" err="1"/>
              <a:t>Ka’s</a:t>
            </a:r>
            <a:r>
              <a:rPr lang="en-US" altLang="en-US" sz="2800" dirty="0"/>
              <a:t> and Kb’s respectively and the percent of ionization </a:t>
            </a:r>
            <a:r>
              <a:rPr lang="en-US" altLang="en-US" sz="2800" dirty="0" smtClean="0"/>
              <a:t>            (% </a:t>
            </a:r>
            <a:r>
              <a:rPr lang="en-US" altLang="en-US" sz="2800" dirty="0"/>
              <a:t>ionization, % dissociation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—strong acids and bases have very large </a:t>
            </a:r>
            <a:r>
              <a:rPr lang="en-US" altLang="en-US" sz="2800" dirty="0" err="1"/>
              <a:t>Ka’s</a:t>
            </a:r>
            <a:r>
              <a:rPr lang="en-US" altLang="en-US" sz="2800" dirty="0"/>
              <a:t> and Kb’s because they dissociate completely in aqueous solutions. 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If the [H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] and [A-] is very high, the [HA] is very low (~100% ionization) and therefore </a:t>
            </a:r>
            <a:r>
              <a:rPr lang="en-US" altLang="en-US" sz="2800" dirty="0" err="1"/>
              <a:t>Ka</a:t>
            </a:r>
            <a:r>
              <a:rPr lang="en-US" altLang="en-US" sz="2800" dirty="0"/>
              <a:t> is very large (→ ∞). </a:t>
            </a:r>
          </a:p>
        </p:txBody>
      </p:sp>
    </p:spTree>
    <p:extLst>
      <p:ext uri="{BB962C8B-B14F-4D97-AF65-F5344CB8AC3E}">
        <p14:creationId xmlns:p14="http://schemas.microsoft.com/office/powerpoint/2010/main" val="16709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Acid Base Equilibrium Expressions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600" b="1" dirty="0"/>
              <a:t>Where:	    HA   ⇄   H</a:t>
            </a:r>
            <a:r>
              <a:rPr lang="en-US" altLang="en-US" sz="3600" b="1" baseline="30000" dirty="0"/>
              <a:t>+</a:t>
            </a:r>
            <a:r>
              <a:rPr lang="en-US" altLang="en-US" sz="3600" b="1" dirty="0"/>
              <a:t>   +   A-	</a:t>
            </a:r>
            <a:endParaRPr lang="en-US" altLang="en-US" sz="3600" b="1" dirty="0" smtClean="0"/>
          </a:p>
          <a:p>
            <a:pPr marL="0" indent="0" eaLnBrk="1" hangingPunct="1">
              <a:buNone/>
            </a:pPr>
            <a:endParaRPr lang="en-US" altLang="en-US" sz="3600" b="1" dirty="0" smtClean="0"/>
          </a:p>
          <a:p>
            <a:pPr marL="0" indent="0" eaLnBrk="1" hangingPunct="1">
              <a:buNone/>
            </a:pPr>
            <a:r>
              <a:rPr lang="en-US" altLang="en-US" sz="3600" b="1" dirty="0" smtClean="0"/>
              <a:t>and</a:t>
            </a:r>
            <a:r>
              <a:rPr lang="en-US" altLang="en-US" sz="3600" b="1" dirty="0"/>
              <a:t>:</a:t>
            </a:r>
          </a:p>
          <a:p>
            <a:pPr marL="0" indent="0" eaLnBrk="1" hangingPunct="1">
              <a:buNone/>
            </a:pPr>
            <a:r>
              <a:rPr lang="en-US" altLang="en-US" sz="3600" b="1" dirty="0"/>
              <a:t>	</a:t>
            </a:r>
            <a:r>
              <a:rPr lang="en-US" altLang="en-US" sz="3600" b="1" dirty="0" smtClean="0"/>
              <a:t>		</a:t>
            </a:r>
            <a:r>
              <a:rPr lang="en-US" altLang="en-US" sz="3600" b="1" dirty="0" err="1" smtClean="0"/>
              <a:t>Ka</a:t>
            </a:r>
            <a:r>
              <a:rPr lang="en-US" altLang="en-US" sz="3600" b="1" dirty="0" smtClean="0"/>
              <a:t>   </a:t>
            </a:r>
            <a:r>
              <a:rPr lang="en-US" altLang="en-US" sz="3600" b="1" dirty="0"/>
              <a:t>=	</a:t>
            </a:r>
            <a:r>
              <a:rPr lang="en-US" altLang="en-US" sz="3600" b="1" u="sng" dirty="0"/>
              <a:t>[H+][A-]</a:t>
            </a:r>
            <a:endParaRPr lang="en-US" altLang="en-US" sz="3600" b="1" dirty="0"/>
          </a:p>
          <a:p>
            <a:pPr marL="0" indent="0" eaLnBrk="1" hangingPunct="1">
              <a:buNone/>
            </a:pPr>
            <a:r>
              <a:rPr lang="en-US" altLang="en-US" sz="3600" b="1" dirty="0"/>
              <a:t>			   </a:t>
            </a:r>
            <a:r>
              <a:rPr lang="en-US" altLang="en-US" sz="3600" b="1" dirty="0" smtClean="0"/>
              <a:t>		    [</a:t>
            </a:r>
            <a:r>
              <a:rPr lang="en-US" altLang="en-US" sz="3600" b="1" dirty="0"/>
              <a:t>HA]</a:t>
            </a:r>
          </a:p>
        </p:txBody>
      </p:sp>
    </p:spTree>
    <p:extLst>
      <p:ext uri="{BB962C8B-B14F-4D97-AF65-F5344CB8AC3E}">
        <p14:creationId xmlns:p14="http://schemas.microsoft.com/office/powerpoint/2010/main" val="11228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u="sng" dirty="0"/>
              <a:t>Things to remember when working with acids and bases:</a:t>
            </a:r>
            <a:endParaRPr lang="en-US" altLang="en-US" sz="32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600200"/>
            <a:ext cx="11530012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/>
              <a:t>1.)  Strong acids, such as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err="1"/>
              <a:t>HCl</a:t>
            </a:r>
            <a:r>
              <a:rPr lang="en-US" altLang="en-US" sz="2400" b="1" dirty="0"/>
              <a:t>: 	</a:t>
            </a:r>
            <a:r>
              <a:rPr lang="en-US" altLang="en-US" sz="2400" b="1" dirty="0" smtClean="0"/>
              <a:t>	hydrochloric </a:t>
            </a:r>
            <a:r>
              <a:rPr lang="en-US" altLang="en-US" sz="2400" b="1" dirty="0"/>
              <a:t>acid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HNO</a:t>
            </a:r>
            <a:r>
              <a:rPr lang="en-US" altLang="en-US" sz="2400" b="1" baseline="-25000" dirty="0"/>
              <a:t>3</a:t>
            </a:r>
            <a:r>
              <a:rPr lang="en-US" altLang="en-US" sz="2400" b="1" dirty="0"/>
              <a:t>:	          </a:t>
            </a:r>
            <a:r>
              <a:rPr lang="en-US" altLang="en-US" sz="2400" b="1" dirty="0" smtClean="0"/>
              <a:t> nitric </a:t>
            </a:r>
            <a:r>
              <a:rPr lang="en-US" altLang="en-US" sz="2400" b="1" dirty="0"/>
              <a:t>acid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HClO</a:t>
            </a:r>
            <a:r>
              <a:rPr lang="en-US" altLang="en-US" sz="2400" b="1" baseline="-25000" dirty="0"/>
              <a:t>4</a:t>
            </a:r>
            <a:r>
              <a:rPr lang="en-US" altLang="en-US" sz="2400" b="1" dirty="0"/>
              <a:t>:	          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perchloric</a:t>
            </a:r>
            <a:r>
              <a:rPr lang="en-US" altLang="en-US" sz="2400" b="1" dirty="0" smtClean="0"/>
              <a:t> </a:t>
            </a:r>
            <a:r>
              <a:rPr lang="en-US" altLang="en-US" sz="2400" b="1" dirty="0"/>
              <a:t>acid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H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SO</a:t>
            </a:r>
            <a:r>
              <a:rPr lang="en-US" altLang="en-US" sz="2400" b="1" baseline="-25000" dirty="0"/>
              <a:t>4</a:t>
            </a:r>
            <a:r>
              <a:rPr lang="en-US" altLang="en-US" sz="2400" b="1" dirty="0"/>
              <a:t>:	          </a:t>
            </a:r>
            <a:r>
              <a:rPr lang="en-US" altLang="en-US" sz="2400" b="1" dirty="0" smtClean="0"/>
              <a:t> sulfuric </a:t>
            </a:r>
            <a:r>
              <a:rPr lang="en-US" altLang="en-US" sz="2400" b="1" dirty="0"/>
              <a:t>acid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err="1"/>
              <a:t>HBr</a:t>
            </a:r>
            <a:r>
              <a:rPr lang="en-US" altLang="en-US" sz="2400" b="1" dirty="0"/>
              <a:t>:		</a:t>
            </a:r>
            <a:r>
              <a:rPr lang="en-US" altLang="en-US" sz="2400" b="1" dirty="0" err="1"/>
              <a:t>hydrobromic</a:t>
            </a:r>
            <a:r>
              <a:rPr lang="en-US" altLang="en-US" sz="2400" b="1" dirty="0"/>
              <a:t> acid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HI:		           </a:t>
            </a:r>
            <a:r>
              <a:rPr lang="en-US" altLang="en-US" sz="2400" b="1" dirty="0" err="1"/>
              <a:t>hydroiodic</a:t>
            </a:r>
            <a:r>
              <a:rPr lang="en-US" altLang="en-US" sz="2400" b="1" dirty="0"/>
              <a:t> acid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have very large </a:t>
            </a:r>
            <a:r>
              <a:rPr lang="en-US" altLang="en-US" sz="2800" b="1" dirty="0" err="1"/>
              <a:t>Ka’s</a:t>
            </a:r>
            <a:r>
              <a:rPr lang="en-US" altLang="en-US" sz="2800" b="1" dirty="0"/>
              <a:t> (100% ionization).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Therefore the [H</a:t>
            </a:r>
            <a:r>
              <a:rPr lang="en-US" altLang="en-US" sz="2800" b="1" baseline="30000" dirty="0"/>
              <a:t>+</a:t>
            </a:r>
            <a:r>
              <a:rPr lang="en-US" altLang="en-US" sz="2800" b="1" dirty="0"/>
              <a:t>] ≈ the [HA]</a:t>
            </a:r>
            <a:r>
              <a:rPr lang="en-US" altLang="en-US" sz="2800" b="1" baseline="-25000" dirty="0"/>
              <a:t>initial</a:t>
            </a:r>
            <a:r>
              <a:rPr lang="en-US" altLang="en-US" sz="2800" b="1" dirty="0"/>
              <a:t> and the pH is the –log[H</a:t>
            </a:r>
            <a:r>
              <a:rPr lang="en-US" altLang="en-US" sz="2800" b="1" baseline="30000" dirty="0"/>
              <a:t>+</a:t>
            </a:r>
            <a:r>
              <a:rPr lang="en-US" altLang="en-US" sz="2800" b="1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7798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9" y="1743075"/>
            <a:ext cx="11630025" cy="4843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2</a:t>
            </a:r>
            <a:r>
              <a:rPr lang="en-US" altLang="en-US" b="1" dirty="0" smtClean="0"/>
              <a:t>.)Weak </a:t>
            </a:r>
            <a:r>
              <a:rPr lang="en-US" altLang="en-US" b="1" dirty="0"/>
              <a:t>acids such as </a:t>
            </a:r>
          </a:p>
          <a:p>
            <a:pPr eaLnBrk="1" hangingPunct="1"/>
            <a:r>
              <a:rPr lang="en-US" altLang="en-US" b="1" dirty="0"/>
              <a:t>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O+ :	</a:t>
            </a:r>
            <a:r>
              <a:rPr lang="en-US" altLang="en-US" b="1" dirty="0" smtClean="0"/>
              <a:t>hydronium </a:t>
            </a:r>
            <a:r>
              <a:rPr lang="en-US" altLang="en-US" b="1" dirty="0"/>
              <a:t>ion</a:t>
            </a:r>
          </a:p>
          <a:p>
            <a:pPr eaLnBrk="1" hangingPunct="1"/>
            <a:r>
              <a:rPr lang="en-US" altLang="en-US" b="1" dirty="0"/>
              <a:t>HF:		hydrofluoric acid</a:t>
            </a:r>
          </a:p>
          <a:p>
            <a:pPr eaLnBrk="1" hangingPunct="1"/>
            <a:r>
              <a:rPr lang="en-US" altLang="en-US" b="1" dirty="0"/>
              <a:t>HNO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:	</a:t>
            </a:r>
            <a:r>
              <a:rPr lang="en-US" altLang="en-US" b="1" dirty="0" smtClean="0"/>
              <a:t>nitrous </a:t>
            </a:r>
            <a:r>
              <a:rPr lang="en-US" altLang="en-US" b="1" dirty="0"/>
              <a:t>acid</a:t>
            </a:r>
          </a:p>
          <a:p>
            <a:pPr eaLnBrk="1" hangingPunct="1"/>
            <a:r>
              <a:rPr lang="en-US" altLang="en-US" b="1" dirty="0"/>
              <a:t>CH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COOH:	acetic acid 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	</a:t>
            </a:r>
          </a:p>
          <a:p>
            <a:pPr eaLnBrk="1" hangingPunct="1"/>
            <a:r>
              <a:rPr lang="en-US" altLang="en-US" b="1" dirty="0"/>
              <a:t>have small </a:t>
            </a:r>
            <a:r>
              <a:rPr lang="en-US" altLang="en-US" b="1" dirty="0" err="1"/>
              <a:t>Ka’s</a:t>
            </a:r>
            <a:r>
              <a:rPr lang="en-US" altLang="en-US" b="1" dirty="0"/>
              <a:t> and the pH must be determined using the techniques for solving equilibrium problems.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1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Strengths of Acids and Bases</a:t>
            </a:r>
          </a:p>
        </p:txBody>
      </p:sp>
      <p:pic>
        <p:nvPicPr>
          <p:cNvPr id="28675" name="Picture 4" descr="Zumdahl16_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3725" y="1862138"/>
            <a:ext cx="7848600" cy="471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0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71613"/>
            <a:ext cx="11544300" cy="5172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3</a:t>
            </a:r>
            <a:r>
              <a:rPr lang="en-US" altLang="en-US" b="1" dirty="0" smtClean="0"/>
              <a:t>.)Strong </a:t>
            </a:r>
            <a:r>
              <a:rPr lang="en-US" altLang="en-US" b="1" dirty="0"/>
              <a:t>bases are those which contain the OH- group :</a:t>
            </a:r>
            <a:r>
              <a:rPr lang="en-US" altLang="en-US" dirty="0"/>
              <a:t> </a:t>
            </a:r>
            <a:endParaRPr lang="en-US" altLang="en-US" b="1" dirty="0"/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NaOH</a:t>
            </a:r>
            <a:r>
              <a:rPr lang="en-US" altLang="en-US" b="1" dirty="0"/>
              <a:t>	</a:t>
            </a:r>
            <a:r>
              <a:rPr lang="en-US" altLang="en-US" b="1" dirty="0" smtClean="0"/>
              <a:t>sodium </a:t>
            </a:r>
            <a:r>
              <a:rPr lang="en-US" altLang="en-US" b="1" dirty="0"/>
              <a:t>hydroxide</a:t>
            </a:r>
          </a:p>
          <a:p>
            <a:pPr eaLnBrk="1" hangingPunct="1"/>
            <a:r>
              <a:rPr lang="en-US" altLang="en-US" b="1" dirty="0"/>
              <a:t>Ca(OH)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   	</a:t>
            </a:r>
            <a:r>
              <a:rPr lang="en-US" altLang="en-US" b="1" dirty="0" smtClean="0"/>
              <a:t>calcium </a:t>
            </a:r>
            <a:r>
              <a:rPr lang="en-US" altLang="en-US" b="1" dirty="0"/>
              <a:t>hydroxide</a:t>
            </a:r>
          </a:p>
          <a:p>
            <a:pPr eaLnBrk="1" hangingPunct="1"/>
            <a:r>
              <a:rPr lang="en-US" altLang="en-US" b="1" dirty="0"/>
              <a:t>Mg(OH)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	magnesium hydroxide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  </a:t>
            </a:r>
          </a:p>
          <a:p>
            <a:pPr eaLnBrk="1" hangingPunct="1"/>
            <a:r>
              <a:rPr lang="en-US" altLang="en-US" b="1" dirty="0"/>
              <a:t>These will ionize completely and the  [OH-] ≈ [Base] so the pOH= -log[Base].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What is and Acid?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757362"/>
            <a:ext cx="9834562" cy="4329113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Arrhenius Acid </a:t>
            </a:r>
            <a:endParaRPr lang="en-US" altLang="en-US" dirty="0"/>
          </a:p>
          <a:p>
            <a:pPr eaLnBrk="1" hangingPunct="1"/>
            <a:r>
              <a:rPr lang="en-US" altLang="en-US" dirty="0"/>
              <a:t>Defined as any chemical that increases the concentration of hydrogen ions (H</a:t>
            </a:r>
            <a:r>
              <a:rPr lang="en-US" altLang="en-US" baseline="30000" dirty="0"/>
              <a:t>+</a:t>
            </a:r>
            <a:r>
              <a:rPr lang="en-US" altLang="en-US" dirty="0"/>
              <a:t>)in solution.  (usually by a dissociation reaction</a:t>
            </a:r>
          </a:p>
          <a:p>
            <a:pPr eaLnBrk="1" hangingPunct="1">
              <a:buFontTx/>
              <a:buNone/>
            </a:pPr>
            <a:endParaRPr lang="en-US" altLang="en-US" u="sng" dirty="0" smtClean="0"/>
          </a:p>
          <a:p>
            <a:pPr eaLnBrk="1" hangingPunct="1">
              <a:buFontTx/>
              <a:buNone/>
            </a:pPr>
            <a:r>
              <a:rPr lang="en-US" altLang="en-US" u="sng" dirty="0" smtClean="0"/>
              <a:t>Examples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eaLnBrk="1" hangingPunct="1"/>
            <a:r>
              <a:rPr lang="en-US" altLang="en-US" dirty="0"/>
              <a:t>Hydrochloric acid    </a:t>
            </a:r>
            <a:r>
              <a:rPr lang="en-US" altLang="en-US" dirty="0" err="1"/>
              <a:t>HCl</a:t>
            </a:r>
            <a:r>
              <a:rPr lang="en-US" altLang="en-US" dirty="0"/>
              <a:t> </a:t>
            </a:r>
            <a:r>
              <a:rPr lang="en-US" altLang="en-US" dirty="0">
                <a:sym typeface="Wingdings" charset="2"/>
              </a:rPr>
              <a:t>  H</a:t>
            </a:r>
            <a:r>
              <a:rPr lang="en-US" altLang="en-US" baseline="30000" dirty="0">
                <a:sym typeface="Wingdings" charset="2"/>
              </a:rPr>
              <a:t>+</a:t>
            </a:r>
            <a:r>
              <a:rPr lang="en-US" altLang="en-US" dirty="0">
                <a:sym typeface="Wingdings" charset="2"/>
              </a:rPr>
              <a:t>  +  Cl</a:t>
            </a:r>
            <a:r>
              <a:rPr lang="en-US" altLang="en-US" baseline="30000" dirty="0">
                <a:sym typeface="Wingdings" charset="2"/>
              </a:rPr>
              <a:t>-</a:t>
            </a:r>
            <a:endParaRPr lang="en-US" altLang="en-US" baseline="30000" dirty="0"/>
          </a:p>
          <a:p>
            <a:pPr eaLnBrk="1" hangingPunct="1"/>
            <a:r>
              <a:rPr lang="en-US" altLang="en-US" dirty="0"/>
              <a:t>Sulfuric acid    </a:t>
            </a:r>
            <a:r>
              <a:rPr lang="en-US" altLang="en-US" strike="sngStrike" dirty="0"/>
              <a:t>H</a:t>
            </a:r>
            <a:r>
              <a:rPr lang="en-US" altLang="en-US" strike="sngStrike" baseline="-25000" dirty="0"/>
              <a:t>2</a:t>
            </a:r>
            <a:r>
              <a:rPr lang="en-US" altLang="en-US" strike="sngStrike" dirty="0"/>
              <a:t>SO</a:t>
            </a:r>
            <a:r>
              <a:rPr lang="en-US" altLang="en-US" strike="sngStrike" baseline="-25000" dirty="0"/>
              <a:t>4</a:t>
            </a:r>
            <a:r>
              <a:rPr lang="en-US" altLang="en-US" strike="sngStrike" dirty="0"/>
              <a:t> </a:t>
            </a:r>
            <a:r>
              <a:rPr lang="en-US" altLang="en-US" strike="sngStrike" dirty="0">
                <a:sym typeface="Wingdings" charset="2"/>
              </a:rPr>
              <a:t>  2H</a:t>
            </a:r>
            <a:r>
              <a:rPr lang="en-US" altLang="en-US" strike="sngStrike" baseline="30000" dirty="0">
                <a:sym typeface="Wingdings" charset="2"/>
              </a:rPr>
              <a:t>+</a:t>
            </a:r>
            <a:r>
              <a:rPr lang="en-US" altLang="en-US" strike="sngStrike" dirty="0">
                <a:sym typeface="Wingdings" charset="2"/>
              </a:rPr>
              <a:t>  +  SO</a:t>
            </a:r>
            <a:r>
              <a:rPr lang="en-US" altLang="en-US" strike="sngStrike" baseline="-25000" dirty="0">
                <a:sym typeface="Wingdings" charset="2"/>
              </a:rPr>
              <a:t>4</a:t>
            </a:r>
            <a:r>
              <a:rPr lang="en-US" altLang="en-US" strike="sngStrike" baseline="30000" dirty="0">
                <a:sym typeface="Wingdings" charset="2"/>
              </a:rPr>
              <a:t>2-</a:t>
            </a:r>
            <a:endParaRPr lang="en-US" altLang="en-US" strike="sngStrike" baseline="30000" dirty="0"/>
          </a:p>
          <a:p>
            <a:pPr eaLnBrk="1" hangingPunct="1"/>
            <a:r>
              <a:rPr lang="en-US" altLang="en-US" dirty="0"/>
              <a:t>Phosphoric acid  </a:t>
            </a:r>
            <a:r>
              <a:rPr lang="en-US" altLang="en-US" strike="sngStrike" dirty="0"/>
              <a:t> H</a:t>
            </a:r>
            <a:r>
              <a:rPr lang="en-US" altLang="en-US" strike="sngStrike" baseline="-25000" dirty="0"/>
              <a:t>3</a:t>
            </a:r>
            <a:r>
              <a:rPr lang="en-US" altLang="en-US" strike="sngStrike" dirty="0"/>
              <a:t>PO</a:t>
            </a:r>
            <a:r>
              <a:rPr lang="en-US" altLang="en-US" strike="sngStrike" baseline="-25000" dirty="0"/>
              <a:t>4</a:t>
            </a:r>
            <a:r>
              <a:rPr lang="en-US" altLang="en-US" strike="sngStrike" dirty="0"/>
              <a:t> </a:t>
            </a:r>
            <a:r>
              <a:rPr lang="en-US" altLang="en-US" strike="sngStrike" dirty="0">
                <a:sym typeface="Wingdings" charset="2"/>
              </a:rPr>
              <a:t> 3H</a:t>
            </a:r>
            <a:r>
              <a:rPr lang="en-US" altLang="en-US" strike="sngStrike" baseline="30000" dirty="0">
                <a:sym typeface="Wingdings" charset="2"/>
              </a:rPr>
              <a:t>+</a:t>
            </a:r>
            <a:r>
              <a:rPr lang="en-US" altLang="en-US" strike="sngStrike" dirty="0">
                <a:sym typeface="Wingdings" charset="2"/>
              </a:rPr>
              <a:t>  + PO</a:t>
            </a:r>
            <a:r>
              <a:rPr lang="en-US" altLang="en-US" strike="sngStrike" baseline="-25000" dirty="0">
                <a:sym typeface="Wingdings" charset="2"/>
              </a:rPr>
              <a:t>4</a:t>
            </a:r>
            <a:r>
              <a:rPr lang="en-US" altLang="en-US" strike="sngStrike" baseline="30000" dirty="0">
                <a:sym typeface="Wingdings" charset="2"/>
              </a:rPr>
              <a:t>3-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30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" y="2557463"/>
            <a:ext cx="11572875" cy="395763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b="1" dirty="0"/>
              <a:t>4</a:t>
            </a:r>
            <a:r>
              <a:rPr lang="en-US" altLang="en-US" sz="2800" b="1" dirty="0" smtClean="0"/>
              <a:t>.) The </a:t>
            </a:r>
            <a:r>
              <a:rPr lang="en-US" altLang="en-US" sz="2800" b="1" dirty="0"/>
              <a:t>conjugate base of a strong acid is a weak base(small Kb)</a:t>
            </a:r>
            <a:r>
              <a:rPr lang="en-US" altLang="en-US" sz="2800" dirty="0"/>
              <a:t> </a:t>
            </a:r>
            <a:endParaRPr lang="en-US" altLang="en-US" sz="2800" b="1" dirty="0"/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	The conjugate acid of a strong base is a weak acid(small </a:t>
            </a:r>
            <a:r>
              <a:rPr lang="en-US" altLang="en-US" sz="2800" b="1" dirty="0" err="1" smtClean="0"/>
              <a:t>Ka</a:t>
            </a:r>
            <a:r>
              <a:rPr lang="en-US" altLang="en-US" sz="2800" b="1" dirty="0" smtClean="0"/>
              <a:t>).</a:t>
            </a:r>
            <a:r>
              <a:rPr lang="en-US" altLang="en-US" sz="2800" dirty="0" smtClean="0"/>
              <a:t> </a:t>
            </a:r>
            <a:endParaRPr lang="en-US" altLang="en-US" sz="2800" b="1" dirty="0" smtClean="0"/>
          </a:p>
          <a:p>
            <a:pPr eaLnBrk="1" hangingPunct="1">
              <a:buFontTx/>
              <a:buNone/>
            </a:pPr>
            <a:endParaRPr lang="en-US" altLang="en-US" sz="2800" b="1" dirty="0"/>
          </a:p>
          <a:p>
            <a:pPr eaLnBrk="1" hangingPunct="1">
              <a:buFontTx/>
              <a:buNone/>
            </a:pPr>
            <a:r>
              <a:rPr lang="en-US" altLang="en-US" sz="2800" b="1" dirty="0"/>
              <a:t>5</a:t>
            </a:r>
            <a:r>
              <a:rPr lang="en-US" altLang="en-US" sz="2800" b="1" dirty="0" smtClean="0"/>
              <a:t>.) The </a:t>
            </a:r>
            <a:r>
              <a:rPr lang="en-US" altLang="en-US" sz="2800" b="1" dirty="0"/>
              <a:t>conjugate base of a weak acid is a strong base (high Kb) 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The </a:t>
            </a:r>
            <a:r>
              <a:rPr lang="en-US" altLang="en-US" sz="2800" b="1" dirty="0"/>
              <a:t>conjugate acid of a weak base is a strong acid ( high </a:t>
            </a:r>
            <a:r>
              <a:rPr lang="en-US" altLang="en-US" sz="2800" b="1" dirty="0" err="1"/>
              <a:t>Ka</a:t>
            </a:r>
            <a:r>
              <a:rPr lang="en-US" altLang="en-US" sz="2800" b="1" dirty="0"/>
              <a:t>).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8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229600" cy="1905000"/>
          </a:xfrm>
        </p:spPr>
        <p:txBody>
          <a:bodyPr/>
          <a:lstStyle/>
          <a:p>
            <a:pPr eaLnBrk="1" hangingPunct="1"/>
            <a:r>
              <a:rPr lang="en-US" altLang="en-US" b="1" u="sng"/>
              <a:t>Strength of Acids and Bases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“</a:t>
            </a:r>
            <a:r>
              <a:rPr lang="en-US" altLang="en-US" sz="3200" b="1"/>
              <a:t>Strength</a:t>
            </a:r>
            <a:r>
              <a:rPr lang="en-US" altLang="en-US" sz="3200"/>
              <a:t>” refers to how much an acid or base </a:t>
            </a:r>
            <a:r>
              <a:rPr lang="en-US" altLang="en-US" sz="3200" b="1" i="1" u="sng"/>
              <a:t>ionizes</a:t>
            </a:r>
            <a:r>
              <a:rPr lang="en-US" altLang="en-US" sz="3200"/>
              <a:t> in a solution.</a:t>
            </a: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idx="1"/>
          </p:nvPr>
        </p:nvGraphicFramePr>
        <p:xfrm>
          <a:off x="1676400" y="2362201"/>
          <a:ext cx="8686800" cy="4252913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0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Ionize completely (~100%)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HCl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 H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+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+ Cl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NaOH  Na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+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+ OH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-</a:t>
                      </a:r>
                      <a:endParaRPr kumimoji="0" lang="en-US" altLang="en-US" sz="2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Ionize partially (usually &lt;10%)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</a:t>
                      </a:r>
                      <a:r>
                        <a:rPr kumimoji="0" lang="en-US" altLang="en-US" sz="2800" b="1" i="1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equilibrium</a:t>
                      </a: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reaction!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↔ H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+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+ F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NH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3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+ H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O ↔ NH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4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+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+ OH</a:t>
                      </a:r>
                      <a:r>
                        <a:rPr kumimoji="0" lang="en-US" alt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-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charset="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What is a Base?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957388"/>
            <a:ext cx="8229600" cy="45719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u="sng" dirty="0"/>
              <a:t>Arrhenius Base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Defined as any chemical that increases the hydroxide ions (OH-) concentration in solution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Examples-</a:t>
            </a:r>
          </a:p>
          <a:p>
            <a:pPr lvl="1"/>
            <a:r>
              <a:rPr lang="en-US" altLang="en-US" dirty="0" err="1" smtClean="0"/>
              <a:t>NaOH</a:t>
            </a:r>
            <a:r>
              <a:rPr lang="en-US" altLang="en-US" dirty="0" smtClean="0"/>
              <a:t>  </a:t>
            </a:r>
            <a:r>
              <a:rPr lang="en-US" altLang="en-US" dirty="0">
                <a:sym typeface="Wingdings" charset="2"/>
              </a:rPr>
              <a:t>  Na</a:t>
            </a:r>
            <a:r>
              <a:rPr lang="en-US" altLang="en-US" baseline="30000" dirty="0">
                <a:sym typeface="Wingdings" charset="2"/>
              </a:rPr>
              <a:t>+</a:t>
            </a:r>
            <a:r>
              <a:rPr lang="en-US" altLang="en-US" dirty="0">
                <a:sym typeface="Wingdings" charset="2"/>
              </a:rPr>
              <a:t>  +  OH</a:t>
            </a:r>
            <a:r>
              <a:rPr lang="en-US" altLang="en-US" baseline="30000" dirty="0">
                <a:sym typeface="Wingdings" charset="2"/>
              </a:rPr>
              <a:t>-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KOH </a:t>
            </a:r>
            <a:r>
              <a:rPr lang="en-US" altLang="en-US" dirty="0">
                <a:sym typeface="Wingdings" charset="2"/>
              </a:rPr>
              <a:t>   K</a:t>
            </a:r>
            <a:r>
              <a:rPr lang="en-US" altLang="en-US" baseline="30000" dirty="0">
                <a:sym typeface="Wingdings" charset="2"/>
              </a:rPr>
              <a:t>+</a:t>
            </a:r>
            <a:r>
              <a:rPr lang="en-US" altLang="en-US" dirty="0">
                <a:sym typeface="Wingdings" charset="2"/>
              </a:rPr>
              <a:t>  +  </a:t>
            </a:r>
            <a:r>
              <a:rPr lang="en-US" altLang="en-US" dirty="0" smtClean="0">
                <a:sym typeface="Wingdings" charset="2"/>
              </a:rPr>
              <a:t>OH</a:t>
            </a:r>
            <a:r>
              <a:rPr lang="en-US" altLang="en-US" baseline="30000" dirty="0" smtClean="0">
                <a:sym typeface="Wingdings" charset="2"/>
              </a:rPr>
              <a:t>-</a:t>
            </a:r>
          </a:p>
          <a:p>
            <a:pPr lvl="1"/>
            <a:r>
              <a:rPr lang="en-US" altLang="en-US" dirty="0" smtClean="0">
                <a:sym typeface="Wingdings" charset="2"/>
              </a:rPr>
              <a:t>Ca(OH)</a:t>
            </a:r>
            <a:r>
              <a:rPr lang="en-US" altLang="en-US" baseline="-25000" dirty="0" smtClean="0">
                <a:sym typeface="Wingdings" charset="2"/>
              </a:rPr>
              <a:t>2</a:t>
            </a:r>
            <a:r>
              <a:rPr lang="en-US" altLang="en-US" dirty="0" smtClean="0">
                <a:sym typeface="Wingdings" charset="2"/>
              </a:rPr>
              <a:t>  </a:t>
            </a:r>
            <a:r>
              <a:rPr lang="en-US" altLang="en-US" dirty="0">
                <a:sym typeface="Wingdings" charset="2"/>
              </a:rPr>
              <a:t> Ca</a:t>
            </a:r>
            <a:r>
              <a:rPr lang="en-US" altLang="en-US" baseline="30000" dirty="0">
                <a:sym typeface="Wingdings" charset="2"/>
              </a:rPr>
              <a:t>2+</a:t>
            </a:r>
            <a:r>
              <a:rPr lang="en-US" altLang="en-US" dirty="0">
                <a:sym typeface="Wingdings" charset="2"/>
              </a:rPr>
              <a:t>  +  </a:t>
            </a:r>
            <a:r>
              <a:rPr lang="en-US" altLang="en-US" dirty="0" smtClean="0">
                <a:sym typeface="Wingdings" charset="2"/>
              </a:rPr>
              <a:t>2OH</a:t>
            </a:r>
            <a:r>
              <a:rPr lang="en-US" altLang="en-US" baseline="30000" dirty="0" smtClean="0">
                <a:sym typeface="Wingdings" charset="2"/>
              </a:rPr>
              <a:t>-</a:t>
            </a:r>
          </a:p>
          <a:p>
            <a:pPr lvl="1"/>
            <a:endParaRPr lang="en-US" altLang="en-US" baseline="30000" dirty="0">
              <a:sym typeface="Wingdings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Arrhenius definition was limited to substances which were soluble in water</a:t>
            </a:r>
          </a:p>
        </p:txBody>
      </p:sp>
    </p:spTree>
    <p:extLst>
      <p:ext uri="{BB962C8B-B14F-4D97-AF65-F5344CB8AC3E}">
        <p14:creationId xmlns:p14="http://schemas.microsoft.com/office/powerpoint/2010/main" val="13416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Not all Hydrogens are acidic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hydrogen must be part of a </a:t>
            </a:r>
            <a:r>
              <a:rPr lang="en-US" altLang="en-US" sz="2400" b="1" u="sng" dirty="0"/>
              <a:t>polar</a:t>
            </a:r>
            <a:r>
              <a:rPr lang="en-US" altLang="en-US" sz="2400" dirty="0"/>
              <a:t> bond in order to dissociate.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 example:</a:t>
            </a:r>
          </a:p>
          <a:p>
            <a:pPr lvl="1"/>
            <a:r>
              <a:rPr lang="en-US" altLang="en-US" sz="2400" dirty="0"/>
              <a:t>HF is acidic, but CH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is not.</a:t>
            </a:r>
          </a:p>
          <a:p>
            <a:pPr lvl="1"/>
            <a:r>
              <a:rPr lang="en-US" altLang="en-US" sz="2400" dirty="0"/>
              <a:t>In CH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, the hydrogen is part of a non-polar covalent bond and does not dissociate in solution!</a:t>
            </a:r>
          </a:p>
          <a:p>
            <a:pPr lvl="1"/>
            <a:r>
              <a:rPr lang="en-US" altLang="en-US" sz="2400" dirty="0"/>
              <a:t>HF is a polar bond and HF </a:t>
            </a:r>
            <a:r>
              <a:rPr lang="en-US" altLang="en-US" sz="2400" dirty="0">
                <a:sym typeface="Wingdings" charset="2"/>
              </a:rPr>
              <a:t> H</a:t>
            </a:r>
            <a:r>
              <a:rPr lang="en-US" altLang="en-US" sz="2400" baseline="30000" dirty="0">
                <a:sym typeface="Wingdings" charset="2"/>
              </a:rPr>
              <a:t>+</a:t>
            </a:r>
            <a:r>
              <a:rPr lang="en-US" altLang="en-US" sz="2400" dirty="0">
                <a:sym typeface="Wingdings" charset="2"/>
              </a:rPr>
              <a:t> + F</a:t>
            </a:r>
            <a:r>
              <a:rPr lang="en-US" altLang="en-US" sz="2400" baseline="30000" dirty="0">
                <a:sym typeface="Wingdings" charset="2"/>
              </a:rPr>
              <a:t>-</a:t>
            </a:r>
            <a:endParaRPr lang="en-US" alt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467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7326"/>
            <a:ext cx="10820400" cy="4761360"/>
          </a:xfrm>
        </p:spPr>
        <p:txBody>
          <a:bodyPr/>
          <a:lstStyle/>
          <a:p>
            <a:r>
              <a:rPr lang="en-US" dirty="0"/>
              <a:t>There are several ways we define acids and </a:t>
            </a:r>
            <a:r>
              <a:rPr lang="en-US" dirty="0" smtClean="0"/>
              <a:t>bases</a:t>
            </a:r>
          </a:p>
          <a:p>
            <a:endParaRPr lang="en-US" dirty="0"/>
          </a:p>
          <a:p>
            <a:r>
              <a:rPr lang="en-US" dirty="0" smtClean="0"/>
              <a:t>Arrhenius </a:t>
            </a:r>
            <a:r>
              <a:rPr lang="en-US" dirty="0"/>
              <a:t>Definition</a:t>
            </a:r>
          </a:p>
          <a:p>
            <a:pPr marL="457200" lvl="1" indent="0">
              <a:buNone/>
            </a:pPr>
            <a:r>
              <a:rPr lang="en-US" u="sng" dirty="0"/>
              <a:t>Acids:</a:t>
            </a:r>
            <a:r>
              <a:rPr lang="en-US" b="1" u="sng" dirty="0"/>
              <a:t> </a:t>
            </a:r>
            <a:r>
              <a:rPr lang="en-US" b="1" dirty="0"/>
              <a:t>increase the [H</a:t>
            </a:r>
            <a:r>
              <a:rPr lang="en-US" b="1" baseline="30000" dirty="0"/>
              <a:t>+</a:t>
            </a:r>
            <a:r>
              <a:rPr lang="en-US" b="1" dirty="0"/>
              <a:t>] in a </a:t>
            </a:r>
            <a:r>
              <a:rPr lang="en-US" b="1" dirty="0" smtClean="0"/>
              <a:t>solution</a:t>
            </a:r>
          </a:p>
          <a:p>
            <a:pPr marL="457200" lvl="1" indent="0">
              <a:buNone/>
            </a:pPr>
            <a:r>
              <a:rPr lang="en-US" b="1" dirty="0" smtClean="0"/>
              <a:t>-example: </a:t>
            </a:r>
            <a:r>
              <a:rPr lang="en-US" dirty="0" err="1" smtClean="0"/>
              <a:t>HCl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 + Cl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u="sng" dirty="0" smtClean="0"/>
              <a:t>Bases: </a:t>
            </a:r>
            <a:r>
              <a:rPr lang="en-US" b="1" dirty="0"/>
              <a:t>increase the </a:t>
            </a:r>
            <a:r>
              <a:rPr lang="en-US" b="1" dirty="0" smtClean="0"/>
              <a:t>[OH</a:t>
            </a:r>
            <a:r>
              <a:rPr lang="en-US" b="1" baseline="30000" dirty="0" smtClean="0"/>
              <a:t>-</a:t>
            </a:r>
            <a:r>
              <a:rPr lang="en-US" b="1" dirty="0" smtClean="0"/>
              <a:t>] </a:t>
            </a:r>
            <a:r>
              <a:rPr lang="en-US" b="1" dirty="0"/>
              <a:t>in a solution</a:t>
            </a:r>
          </a:p>
          <a:p>
            <a:pPr marL="457200" lvl="1" indent="0">
              <a:buNone/>
            </a:pPr>
            <a:r>
              <a:rPr lang="en-US" b="1" dirty="0"/>
              <a:t>-example: </a:t>
            </a:r>
            <a:r>
              <a:rPr lang="en-US" dirty="0" err="1" smtClean="0"/>
              <a:t>NaOH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/>
              <a:t>) 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err="1"/>
              <a:t>aq</a:t>
            </a:r>
            <a:r>
              <a:rPr lang="en-US" dirty="0"/>
              <a:t>)  + </a:t>
            </a:r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Limitations of Arrhenius Theory:</a:t>
            </a:r>
          </a:p>
          <a:p>
            <a:pPr lvl="1"/>
            <a:r>
              <a:rPr lang="en-US" dirty="0" smtClean="0"/>
              <a:t>It applies only to aqueous solutions</a:t>
            </a:r>
          </a:p>
          <a:p>
            <a:pPr lvl="1"/>
            <a:r>
              <a:rPr lang="en-US" dirty="0" smtClean="0"/>
              <a:t>Bases must contain OH</a:t>
            </a:r>
            <a:r>
              <a:rPr lang="en-US" baseline="30000" dirty="0" smtClean="0"/>
              <a:t>-</a:t>
            </a:r>
          </a:p>
          <a:p>
            <a:pPr lvl="2"/>
            <a:r>
              <a:rPr lang="en-US" dirty="0" smtClean="0"/>
              <a:t>NH</a:t>
            </a:r>
            <a:r>
              <a:rPr lang="en-US" baseline="-25000" dirty="0" smtClean="0"/>
              <a:t>3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8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1614"/>
            <a:ext cx="10820400" cy="53863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 err="1" smtClean="0"/>
              <a:t>Brønsted</a:t>
            </a:r>
            <a:r>
              <a:rPr lang="en-US" b="1" dirty="0" smtClean="0"/>
              <a:t>-Lowry: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Acid:</a:t>
            </a:r>
            <a:r>
              <a:rPr lang="en-US" dirty="0" smtClean="0"/>
              <a:t> </a:t>
            </a:r>
            <a:r>
              <a:rPr lang="en-US" b="1" dirty="0" smtClean="0"/>
              <a:t>donates H</a:t>
            </a:r>
            <a:r>
              <a:rPr lang="en-US" b="1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(remember that H</a:t>
            </a:r>
            <a:r>
              <a:rPr lang="en-US" baseline="30000" dirty="0" smtClean="0"/>
              <a:t>+ </a:t>
            </a:r>
            <a:r>
              <a:rPr lang="en-US" dirty="0" smtClean="0"/>
              <a:t>is really just a proton)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Base:</a:t>
            </a:r>
            <a:r>
              <a:rPr lang="en-US" dirty="0" smtClean="0"/>
              <a:t> </a:t>
            </a:r>
            <a:r>
              <a:rPr lang="en-US" b="1" dirty="0" smtClean="0"/>
              <a:t>accepts H</a:t>
            </a:r>
            <a:r>
              <a:rPr lang="en-US" b="1" baseline="30000" dirty="0" smtClean="0"/>
              <a:t>+ </a:t>
            </a:r>
            <a:r>
              <a:rPr lang="en-US" dirty="0" smtClean="0"/>
              <a:t>(With this definition bases do not need to contain OH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HCl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 +  H</a:t>
            </a:r>
            <a:r>
              <a:rPr lang="en-US" baseline="-25000" dirty="0" smtClean="0"/>
              <a:t>2</a:t>
            </a:r>
            <a:r>
              <a:rPr lang="en-US" dirty="0" smtClean="0"/>
              <a:t>O(l)  </a:t>
            </a:r>
            <a:r>
              <a:rPr lang="en-US" dirty="0" smtClean="0">
                <a:sym typeface="Wingdings"/>
              </a:rPr>
              <a:t>  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O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  +  Cl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-</a:t>
            </a:r>
            <a:r>
              <a:rPr lang="en-US" dirty="0" err="1" smtClean="0">
                <a:sym typeface="Wingdings"/>
              </a:rPr>
              <a:t>HCl</a:t>
            </a:r>
            <a:r>
              <a:rPr lang="en-US" dirty="0" smtClean="0">
                <a:sym typeface="Wingdings"/>
              </a:rPr>
              <a:t> donates a proton to water.  Therefore, </a:t>
            </a:r>
            <a:r>
              <a:rPr lang="en-US" dirty="0" err="1" smtClean="0">
                <a:sym typeface="Wingdings"/>
              </a:rPr>
              <a:t>HCl</a:t>
            </a:r>
            <a:r>
              <a:rPr lang="en-US" dirty="0" smtClean="0">
                <a:sym typeface="Wingdings"/>
              </a:rPr>
              <a:t> is an acid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-H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accepts a proton from </a:t>
            </a:r>
            <a:r>
              <a:rPr lang="en-US" dirty="0" err="1" smtClean="0">
                <a:sym typeface="Wingdings"/>
              </a:rPr>
              <a:t>HCl</a:t>
            </a:r>
            <a:r>
              <a:rPr lang="en-US" dirty="0" smtClean="0">
                <a:sym typeface="Wingdings"/>
              </a:rPr>
              <a:t>.  Therefore,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is a base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O(l)  </a:t>
            </a:r>
            <a:r>
              <a:rPr lang="en-US" dirty="0">
                <a:sym typeface="Wingdings"/>
              </a:rPr>
              <a:t>  </a:t>
            </a:r>
            <a:r>
              <a:rPr lang="en-US" dirty="0" smtClean="0">
                <a:sym typeface="Wingdings"/>
              </a:rPr>
              <a:t>NH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>
                <a:sym typeface="Wingdings"/>
              </a:rPr>
              <a:t>aq</a:t>
            </a:r>
            <a:r>
              <a:rPr lang="en-US" dirty="0">
                <a:sym typeface="Wingdings"/>
              </a:rPr>
              <a:t>)  +  </a:t>
            </a:r>
            <a:r>
              <a:rPr lang="en-US" dirty="0" smtClean="0">
                <a:sym typeface="Wingdings"/>
              </a:rPr>
              <a:t>OH</a:t>
            </a:r>
            <a:r>
              <a:rPr lang="en-US" baseline="30000" dirty="0" smtClean="0">
                <a:sym typeface="Wingdings"/>
              </a:rPr>
              <a:t>-</a:t>
            </a:r>
            <a:r>
              <a:rPr lang="en-US" dirty="0" smtClean="0">
                <a:sym typeface="Wingdings"/>
              </a:rPr>
              <a:t>(</a:t>
            </a:r>
            <a:r>
              <a:rPr lang="en-US" dirty="0" err="1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-H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donates a proton to NH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. Therefore,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is an acid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-NH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accepts a proton from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O.  Therefore, NH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is a base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06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414463"/>
            <a:ext cx="9682162" cy="47117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/>
              <a:t>3. Lewis Acids and Bases</a:t>
            </a:r>
          </a:p>
          <a:p>
            <a:pPr marL="0" indent="0" eaLnBrk="1" hangingPunct="1">
              <a:buNone/>
            </a:pPr>
            <a:r>
              <a:rPr lang="en-US" altLang="en-US" sz="2800" b="1" u="sng" dirty="0" smtClean="0"/>
              <a:t>Lewis </a:t>
            </a:r>
            <a:r>
              <a:rPr lang="en-US" altLang="en-US" sz="2800" b="1" u="sng" dirty="0"/>
              <a:t>Acid</a:t>
            </a:r>
            <a:r>
              <a:rPr lang="en-US" altLang="en-US" sz="2800" dirty="0"/>
              <a:t>: An </a:t>
            </a:r>
            <a:r>
              <a:rPr lang="en-US" altLang="en-US" sz="2800" dirty="0" smtClean="0"/>
              <a:t>electron pair acceptor</a:t>
            </a:r>
            <a:endParaRPr lang="en-US" altLang="en-US" sz="2800" b="1" u="sng" dirty="0"/>
          </a:p>
          <a:p>
            <a:pPr marL="0" indent="0" eaLnBrk="1" hangingPunct="1">
              <a:buNone/>
            </a:pPr>
            <a:r>
              <a:rPr lang="en-US" altLang="en-US" sz="2800" b="1" u="sng" dirty="0" smtClean="0"/>
              <a:t>Lewis Base</a:t>
            </a:r>
            <a:r>
              <a:rPr lang="en-US" altLang="en-US" sz="2800" dirty="0" smtClean="0"/>
              <a:t>: An electron pair donor</a:t>
            </a:r>
          </a:p>
          <a:p>
            <a:pPr eaLnBrk="1" hangingPunct="1"/>
            <a:r>
              <a:rPr lang="en-US" altLang="en-US" sz="2800" dirty="0" smtClean="0"/>
              <a:t>The Lewis definition includes all the Arrhenius and </a:t>
            </a:r>
            <a:r>
              <a:rPr lang="en-US" altLang="en-US" sz="2800" dirty="0" err="1" smtClean="0"/>
              <a:t>Brönsted</a:t>
            </a:r>
            <a:r>
              <a:rPr lang="en-US" altLang="en-US" sz="2800" dirty="0" smtClean="0"/>
              <a:t>-Lowry acids and bases and includes substances such as BF</a:t>
            </a:r>
            <a:r>
              <a:rPr lang="en-US" altLang="en-US" sz="2800" baseline="-25000" dirty="0" smtClean="0"/>
              <a:t>3</a:t>
            </a:r>
            <a:r>
              <a:rPr lang="en-US" altLang="en-US" sz="2800" dirty="0" smtClean="0"/>
              <a:t> and boric acid, which do not fit under the other definitions.</a:t>
            </a:r>
            <a:endParaRPr lang="en-US" altLang="en-US" sz="2800" dirty="0"/>
          </a:p>
        </p:txBody>
      </p:sp>
      <p:pic>
        <p:nvPicPr>
          <p:cNvPr id="24581" name="Picture 5" descr="d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4634034"/>
            <a:ext cx="5972175" cy="213130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Acid Dissociations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14512"/>
            <a:ext cx="9867900" cy="4814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err="1"/>
              <a:t>Monoprotic</a:t>
            </a:r>
            <a:r>
              <a:rPr lang="en-US" altLang="en-US" dirty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err="1"/>
              <a:t>HCl</a:t>
            </a:r>
            <a:r>
              <a:rPr lang="en-US" altLang="en-US" dirty="0"/>
              <a:t>(</a:t>
            </a:r>
            <a:r>
              <a:rPr lang="en-US" altLang="en-US" dirty="0" err="1"/>
              <a:t>aq</a:t>
            </a:r>
            <a:r>
              <a:rPr lang="en-US" altLang="en-US" dirty="0"/>
              <a:t>)⇄  H+ (</a:t>
            </a:r>
            <a:r>
              <a:rPr lang="en-US" altLang="en-US" dirty="0" err="1"/>
              <a:t>aq</a:t>
            </a:r>
            <a:r>
              <a:rPr lang="en-US" altLang="en-US" dirty="0"/>
              <a:t>)+Cl-(</a:t>
            </a:r>
            <a:r>
              <a:rPr lang="en-US" altLang="en-US" dirty="0" err="1"/>
              <a:t>aq</a:t>
            </a:r>
            <a:r>
              <a:rPr lang="en-US" altLang="en-US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CH</a:t>
            </a:r>
            <a:r>
              <a:rPr lang="en-US" altLang="en-US" baseline="-25000" dirty="0"/>
              <a:t>3</a:t>
            </a:r>
            <a:r>
              <a:rPr lang="en-US" altLang="en-US" dirty="0"/>
              <a:t>COOH (</a:t>
            </a:r>
            <a:r>
              <a:rPr lang="en-US" altLang="en-US" dirty="0" err="1"/>
              <a:t>aq</a:t>
            </a:r>
            <a:r>
              <a:rPr lang="en-US" altLang="en-US" dirty="0"/>
              <a:t>) ⇄H+ (</a:t>
            </a:r>
            <a:r>
              <a:rPr lang="en-US" altLang="en-US" dirty="0" err="1"/>
              <a:t>aq</a:t>
            </a:r>
            <a:r>
              <a:rPr lang="en-US" altLang="en-US" dirty="0"/>
              <a:t>)  + CH</a:t>
            </a:r>
            <a:r>
              <a:rPr lang="en-US" altLang="en-US" baseline="-25000" dirty="0"/>
              <a:t>3</a:t>
            </a:r>
            <a:r>
              <a:rPr lang="en-US" altLang="en-US" dirty="0"/>
              <a:t>COO- (</a:t>
            </a:r>
            <a:r>
              <a:rPr lang="en-US" altLang="en-US" dirty="0" err="1"/>
              <a:t>aq</a:t>
            </a:r>
            <a:r>
              <a:rPr lang="en-US" altLang="en-US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HNO</a:t>
            </a:r>
            <a:r>
              <a:rPr lang="en-US" altLang="en-US" baseline="-25000" dirty="0"/>
              <a:t>3</a:t>
            </a:r>
            <a:r>
              <a:rPr lang="en-US" altLang="en-US" dirty="0"/>
              <a:t> (</a:t>
            </a:r>
            <a:r>
              <a:rPr lang="en-US" altLang="en-US" dirty="0" err="1"/>
              <a:t>aq</a:t>
            </a:r>
            <a:r>
              <a:rPr lang="en-US" altLang="en-US" dirty="0"/>
              <a:t>) ⇄H+ (</a:t>
            </a:r>
            <a:r>
              <a:rPr lang="en-US" altLang="en-US" dirty="0" err="1"/>
              <a:t>aq</a:t>
            </a:r>
            <a:r>
              <a:rPr lang="en-US" altLang="en-US" dirty="0"/>
              <a:t>)+ NO</a:t>
            </a:r>
            <a:r>
              <a:rPr lang="en-US" altLang="en-US" baseline="-25000" dirty="0"/>
              <a:t>3</a:t>
            </a:r>
            <a:r>
              <a:rPr lang="en-US" altLang="en-US" dirty="0"/>
              <a:t>-(</a:t>
            </a:r>
            <a:r>
              <a:rPr lang="en-US" altLang="en-US" dirty="0" err="1"/>
              <a:t>aq</a:t>
            </a:r>
            <a:r>
              <a:rPr lang="en-US" altLang="en-US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 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Diprotic</a:t>
            </a:r>
            <a:r>
              <a:rPr lang="en-US" altLang="en-US" dirty="0"/>
              <a:t>: (two step dissociation)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H</a:t>
            </a:r>
            <a:r>
              <a:rPr lang="en-US" altLang="en-US" baseline="-25000" dirty="0"/>
              <a:t>2</a:t>
            </a:r>
            <a:r>
              <a:rPr lang="en-US" altLang="en-US" dirty="0"/>
              <a:t>SO</a:t>
            </a:r>
            <a:r>
              <a:rPr lang="en-US" altLang="en-US" baseline="-25000" dirty="0"/>
              <a:t>4</a:t>
            </a:r>
            <a:r>
              <a:rPr lang="en-US" altLang="en-US" dirty="0"/>
              <a:t>(</a:t>
            </a:r>
            <a:r>
              <a:rPr lang="en-US" altLang="en-US" dirty="0" err="1"/>
              <a:t>aq</a:t>
            </a:r>
            <a:r>
              <a:rPr lang="en-US" altLang="en-US" dirty="0"/>
              <a:t>) ⇄ H+(</a:t>
            </a:r>
            <a:r>
              <a:rPr lang="en-US" altLang="en-US" dirty="0" err="1"/>
              <a:t>aq</a:t>
            </a:r>
            <a:r>
              <a:rPr lang="en-US" altLang="en-US" dirty="0"/>
              <a:t>) + HSO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- </a:t>
            </a:r>
            <a:r>
              <a:rPr lang="en-US" altLang="en-US" dirty="0"/>
              <a:t>(</a:t>
            </a:r>
            <a:r>
              <a:rPr lang="en-US" altLang="en-US" dirty="0" err="1"/>
              <a:t>aq</a:t>
            </a:r>
            <a:r>
              <a:rPr lang="en-US" altLang="en-US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HSO</a:t>
            </a:r>
            <a:r>
              <a:rPr lang="en-US" altLang="en-US" baseline="-25000" dirty="0"/>
              <a:t>4</a:t>
            </a:r>
            <a:r>
              <a:rPr lang="en-US" altLang="en-US" dirty="0"/>
              <a:t>-(</a:t>
            </a:r>
            <a:r>
              <a:rPr lang="en-US" altLang="en-US" dirty="0" err="1"/>
              <a:t>aq</a:t>
            </a:r>
            <a:r>
              <a:rPr lang="en-US" altLang="en-US" dirty="0"/>
              <a:t>)  ⇄  H+(</a:t>
            </a:r>
            <a:r>
              <a:rPr lang="en-US" altLang="en-US" dirty="0" err="1"/>
              <a:t>aq</a:t>
            </a:r>
            <a:r>
              <a:rPr lang="en-US" altLang="en-US" dirty="0"/>
              <a:t>) + SO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2-</a:t>
            </a:r>
            <a:r>
              <a:rPr lang="en-US" altLang="en-US" dirty="0"/>
              <a:t> (</a:t>
            </a:r>
            <a:r>
              <a:rPr lang="en-US" altLang="en-US" dirty="0" err="1"/>
              <a:t>aq</a:t>
            </a:r>
            <a:r>
              <a:rPr lang="en-US" altLang="en-US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H</a:t>
            </a:r>
            <a:r>
              <a:rPr lang="en-US" altLang="en-US" baseline="30000" dirty="0"/>
              <a:t>+</a:t>
            </a:r>
            <a:r>
              <a:rPr lang="en-US" altLang="en-US" dirty="0"/>
              <a:t> may be written in aqueous media as the hydronium ion: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dirty="0"/>
              <a:t>  </a:t>
            </a: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/>
          </a:p>
          <a:p>
            <a:r>
              <a:rPr lang="en-US" altLang="en-US" b="1" dirty="0" err="1" smtClean="0"/>
              <a:t>Polyprotic</a:t>
            </a:r>
            <a:r>
              <a:rPr lang="en-US" altLang="en-US" dirty="0" smtClean="0"/>
              <a:t> (2 or more hydrogens in the acid)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1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732</TotalTime>
  <Words>1050</Words>
  <Application>Microsoft Macintosh PowerPoint</Application>
  <PresentationFormat>Widescreen</PresentationFormat>
  <Paragraphs>211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Century Gothic</vt:lpstr>
      <vt:lpstr>Arial</vt:lpstr>
      <vt:lpstr>Calibri</vt:lpstr>
      <vt:lpstr>Wingdings</vt:lpstr>
      <vt:lpstr>Vapor Trail</vt:lpstr>
      <vt:lpstr>Bitmap Image</vt:lpstr>
      <vt:lpstr>Acid &amp; BAses</vt:lpstr>
      <vt:lpstr>Ch 14 Acids and Bases </vt:lpstr>
      <vt:lpstr>What is and Acid?</vt:lpstr>
      <vt:lpstr>What is a Base?</vt:lpstr>
      <vt:lpstr>Not all Hydrogens are acidic</vt:lpstr>
      <vt:lpstr>PowerPoint Presentation</vt:lpstr>
      <vt:lpstr>PowerPoint Presentation</vt:lpstr>
      <vt:lpstr>PowerPoint Presentation</vt:lpstr>
      <vt:lpstr>Acid Dissociations</vt:lpstr>
      <vt:lpstr>The Autoionization of Water and the Hydronium ion </vt:lpstr>
      <vt:lpstr>PowerPoint Presentation</vt:lpstr>
      <vt:lpstr>The pH Scale</vt:lpstr>
      <vt:lpstr>PowerPoint Presentation</vt:lpstr>
      <vt:lpstr>What is pH?</vt:lpstr>
      <vt:lpstr>PowerPoint Presentation</vt:lpstr>
      <vt:lpstr>PowerPoint Presentation</vt:lpstr>
      <vt:lpstr>Examples</vt:lpstr>
      <vt:lpstr>PowerPoint Presentation</vt:lpstr>
      <vt:lpstr>PowerPoint Presentation</vt:lpstr>
      <vt:lpstr>Calculating pH: Strong Acids/Strong Bases </vt:lpstr>
      <vt:lpstr>PowerPoint Presentation</vt:lpstr>
      <vt:lpstr>Bronsted –Lowry Theory Conjugate Acid-base Pairs </vt:lpstr>
      <vt:lpstr>PowerPoint Presentation</vt:lpstr>
      <vt:lpstr>Acid-Base Equilibria  </vt:lpstr>
      <vt:lpstr>Acid Base Equilibrium Expressions</vt:lpstr>
      <vt:lpstr>Things to remember when working with acids and bases:</vt:lpstr>
      <vt:lpstr>PowerPoint Presentation</vt:lpstr>
      <vt:lpstr>Strengths of Acids and Bases</vt:lpstr>
      <vt:lpstr>PowerPoint Presentation</vt:lpstr>
      <vt:lpstr>PowerPoint Presentation</vt:lpstr>
      <vt:lpstr>Strength of Acids and Bases “Strength” refers to how much an acid or base ionizes in a solution.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&amp; BAses</dc:title>
  <dc:creator>Leah Roskin</dc:creator>
  <cp:lastModifiedBy>Leah Roskin</cp:lastModifiedBy>
  <cp:revision>21</cp:revision>
  <dcterms:created xsi:type="dcterms:W3CDTF">2017-11-26T16:02:01Z</dcterms:created>
  <dcterms:modified xsi:type="dcterms:W3CDTF">2017-11-27T19:27:28Z</dcterms:modified>
</cp:coreProperties>
</file>