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498C2-F0D8-EB48-9859-E79CC7F7A2B5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B8EB-A8F9-3D4C-A5D8-7E3586E0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DC0DE-8B5E-6147-9D07-A166CE2549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82928-E349-8E42-9B3E-5E275168C42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CA2256-2D32-BF48-AE81-4FFC32261DF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27310-439B-804C-858F-798D99206DF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4E8E36-CBFD-7448-95E8-5755EA19382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21EC96-171E-BB40-BC4E-0ECDADB9C8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Specific gravity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quantity that is very closely related to density, and which is frequently used in its place, is specific gravity.</a:t>
            </a:r>
          </a:p>
          <a:p>
            <a:pPr eaLnBrk="1" hangingPunct="1">
              <a:defRPr/>
            </a:pPr>
            <a:endParaRPr lang="en-US" b="1" i="1" smtClean="0">
              <a:cs typeface="+mn-cs"/>
            </a:endParaRPr>
          </a:p>
          <a:p>
            <a:pPr eaLnBrk="1" hangingPunct="1">
              <a:defRPr/>
            </a:pPr>
            <a:r>
              <a:rPr lang="en-US" b="1" i="1" smtClean="0">
                <a:cs typeface="+mn-cs"/>
              </a:rPr>
              <a:t>Specific gravity</a:t>
            </a:r>
            <a:r>
              <a:rPr lang="en-US" smtClean="0">
                <a:cs typeface="+mn-cs"/>
              </a:rPr>
              <a:t> is the ratio of the mass of a material to that of an equal volume of water. Because the density of water is about 1.00 g mL</a:t>
            </a:r>
            <a:r>
              <a:rPr lang="en-US" baseline="30000" smtClean="0">
                <a:cs typeface="+mn-cs"/>
              </a:rPr>
              <a:t>–1</a:t>
            </a:r>
            <a:r>
              <a:rPr lang="en-US" smtClean="0">
                <a:cs typeface="+mn-cs"/>
              </a:rPr>
              <a:t>, the specific gravity is numerically very close to that of the density, but being a ratio, it is dimensionless.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The relationship of specific gravity and buoyancy.  Aluminum has a specific gravity greater than that of water and does not float.  Ice has a specific gravity slightly less than that of water and floats largely submerged.  Cork has a low specific gravity and floats with most of its mass above water.  The weight of the ice and cork push down, while a buoyant force lifts the objects upward.  The aluminum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weight is larger than the buoyant force of the water.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Specific gravity is relative to water that is 1.0 g/mL.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Note:  90% of the ice is submerged below the water (its specific gravity is 0.9)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	 and 25% of the cork is below the water (its specific gravity is 0.25).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0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3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4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5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3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6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5A9D-AA32-E946-A060-3905FFD6FE5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nsive_and_extensive_properties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904875" y="1828800"/>
            <a:ext cx="7334250" cy="45529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cs typeface="+mj-cs"/>
              </a:rPr>
              <a:t>DO NOW….</a:t>
            </a:r>
            <a:br>
              <a:rPr lang="en-US" sz="3200" smtClean="0">
                <a:cs typeface="+mj-cs"/>
              </a:rPr>
            </a:br>
            <a:r>
              <a:rPr lang="en-US" sz="3200" smtClean="0">
                <a:cs typeface="+mj-cs"/>
              </a:rPr>
              <a:t>Which liquid has the highest density?</a:t>
            </a: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6513513" y="2152650"/>
            <a:ext cx="930275" cy="3776663"/>
            <a:chOff x="4103" y="1356"/>
            <a:chExt cx="586" cy="2379"/>
          </a:xfrm>
        </p:grpSpPr>
        <p:sp>
          <p:nvSpPr>
            <p:cNvPr id="252933" name="Freeform 5"/>
            <p:cNvSpPr>
              <a:spLocks/>
            </p:cNvSpPr>
            <p:nvPr/>
          </p:nvSpPr>
          <p:spPr bwMode="auto">
            <a:xfrm>
              <a:off x="4103" y="1560"/>
              <a:ext cx="555" cy="1616"/>
            </a:xfrm>
            <a:custGeom>
              <a:avLst/>
              <a:gdLst>
                <a:gd name="T0" fmla="*/ 0 w 555"/>
                <a:gd name="T1" fmla="*/ 18 h 1616"/>
                <a:gd name="T2" fmla="*/ 474 w 555"/>
                <a:gd name="T3" fmla="*/ 0 h 1616"/>
                <a:gd name="T4" fmla="*/ 555 w 555"/>
                <a:gd name="T5" fmla="*/ 1613 h 1616"/>
                <a:gd name="T6" fmla="*/ 85 w 555"/>
                <a:gd name="T7" fmla="*/ 1616 h 1616"/>
                <a:gd name="T8" fmla="*/ 0 w 555"/>
                <a:gd name="T9" fmla="*/ 18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5" h="1616">
                  <a:moveTo>
                    <a:pt x="0" y="18"/>
                  </a:moveTo>
                  <a:lnTo>
                    <a:pt x="474" y="0"/>
                  </a:lnTo>
                  <a:lnTo>
                    <a:pt x="555" y="1613"/>
                  </a:lnTo>
                  <a:lnTo>
                    <a:pt x="85" y="161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34" name="Freeform 6"/>
            <p:cNvSpPr>
              <a:spLocks/>
            </p:cNvSpPr>
            <p:nvPr/>
          </p:nvSpPr>
          <p:spPr bwMode="auto">
            <a:xfrm>
              <a:off x="4187" y="3173"/>
              <a:ext cx="492" cy="325"/>
            </a:xfrm>
            <a:custGeom>
              <a:avLst/>
              <a:gdLst>
                <a:gd name="T0" fmla="*/ 0 w 492"/>
                <a:gd name="T1" fmla="*/ 0 h 325"/>
                <a:gd name="T2" fmla="*/ 474 w 492"/>
                <a:gd name="T3" fmla="*/ 0 h 325"/>
                <a:gd name="T4" fmla="*/ 492 w 492"/>
                <a:gd name="T5" fmla="*/ 325 h 325"/>
                <a:gd name="T6" fmla="*/ 19 w 492"/>
                <a:gd name="T7" fmla="*/ 324 h 325"/>
                <a:gd name="T8" fmla="*/ 0 w 492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325">
                  <a:moveTo>
                    <a:pt x="0" y="0"/>
                  </a:moveTo>
                  <a:lnTo>
                    <a:pt x="474" y="0"/>
                  </a:lnTo>
                  <a:lnTo>
                    <a:pt x="492" y="325"/>
                  </a:lnTo>
                  <a:lnTo>
                    <a:pt x="19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35" name="Freeform 7"/>
            <p:cNvSpPr>
              <a:spLocks/>
            </p:cNvSpPr>
            <p:nvPr/>
          </p:nvSpPr>
          <p:spPr bwMode="auto">
            <a:xfrm>
              <a:off x="4206" y="3497"/>
              <a:ext cx="483" cy="237"/>
            </a:xfrm>
            <a:custGeom>
              <a:avLst/>
              <a:gdLst>
                <a:gd name="T0" fmla="*/ 0 w 483"/>
                <a:gd name="T1" fmla="*/ 0 h 237"/>
                <a:gd name="T2" fmla="*/ 473 w 483"/>
                <a:gd name="T3" fmla="*/ 0 h 237"/>
                <a:gd name="T4" fmla="*/ 483 w 483"/>
                <a:gd name="T5" fmla="*/ 162 h 237"/>
                <a:gd name="T6" fmla="*/ 467 w 483"/>
                <a:gd name="T7" fmla="*/ 184 h 237"/>
                <a:gd name="T8" fmla="*/ 437 w 483"/>
                <a:gd name="T9" fmla="*/ 199 h 237"/>
                <a:gd name="T10" fmla="*/ 402 w 483"/>
                <a:gd name="T11" fmla="*/ 210 h 237"/>
                <a:gd name="T12" fmla="*/ 363 w 483"/>
                <a:gd name="T13" fmla="*/ 220 h 237"/>
                <a:gd name="T14" fmla="*/ 294 w 483"/>
                <a:gd name="T15" fmla="*/ 234 h 237"/>
                <a:gd name="T16" fmla="*/ 231 w 483"/>
                <a:gd name="T17" fmla="*/ 237 h 237"/>
                <a:gd name="T18" fmla="*/ 179 w 483"/>
                <a:gd name="T19" fmla="*/ 237 h 237"/>
                <a:gd name="T20" fmla="*/ 129 w 483"/>
                <a:gd name="T21" fmla="*/ 234 h 237"/>
                <a:gd name="T22" fmla="*/ 68 w 483"/>
                <a:gd name="T23" fmla="*/ 223 h 237"/>
                <a:gd name="T24" fmla="*/ 32 w 483"/>
                <a:gd name="T25" fmla="*/ 211 h 237"/>
                <a:gd name="T26" fmla="*/ 11 w 483"/>
                <a:gd name="T27" fmla="*/ 196 h 237"/>
                <a:gd name="T28" fmla="*/ 0 w 483"/>
                <a:gd name="T2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3" h="237">
                  <a:moveTo>
                    <a:pt x="0" y="0"/>
                  </a:moveTo>
                  <a:lnTo>
                    <a:pt x="473" y="0"/>
                  </a:lnTo>
                  <a:lnTo>
                    <a:pt x="483" y="162"/>
                  </a:lnTo>
                  <a:lnTo>
                    <a:pt x="467" y="184"/>
                  </a:lnTo>
                  <a:lnTo>
                    <a:pt x="437" y="199"/>
                  </a:lnTo>
                  <a:lnTo>
                    <a:pt x="402" y="210"/>
                  </a:lnTo>
                  <a:lnTo>
                    <a:pt x="363" y="220"/>
                  </a:lnTo>
                  <a:lnTo>
                    <a:pt x="294" y="234"/>
                  </a:lnTo>
                  <a:lnTo>
                    <a:pt x="231" y="237"/>
                  </a:lnTo>
                  <a:lnTo>
                    <a:pt x="179" y="237"/>
                  </a:lnTo>
                  <a:lnTo>
                    <a:pt x="129" y="234"/>
                  </a:lnTo>
                  <a:lnTo>
                    <a:pt x="68" y="223"/>
                  </a:lnTo>
                  <a:lnTo>
                    <a:pt x="32" y="211"/>
                  </a:lnTo>
                  <a:lnTo>
                    <a:pt x="11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710" name="Group 8"/>
            <p:cNvGrpSpPr>
              <a:grpSpLocks/>
            </p:cNvGrpSpPr>
            <p:nvPr/>
          </p:nvGrpSpPr>
          <p:grpSpPr bwMode="auto">
            <a:xfrm rot="-184859">
              <a:off x="4144" y="1356"/>
              <a:ext cx="501" cy="2379"/>
              <a:chOff x="814" y="1520"/>
              <a:chExt cx="501" cy="2379"/>
            </a:xfrm>
          </p:grpSpPr>
          <p:sp>
            <p:nvSpPr>
              <p:cNvPr id="252937" name="AutoShape 9"/>
              <p:cNvSpPr>
                <a:spLocks noChangeArrowheads="1"/>
              </p:cNvSpPr>
              <p:nvPr/>
            </p:nvSpPr>
            <p:spPr bwMode="auto">
              <a:xfrm>
                <a:off x="825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38" name="AutoShape 10"/>
              <p:cNvSpPr>
                <a:spLocks noChangeArrowheads="1"/>
              </p:cNvSpPr>
              <p:nvPr/>
            </p:nvSpPr>
            <p:spPr bwMode="auto">
              <a:xfrm>
                <a:off x="814" y="1634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39" name="AutoShape 11"/>
              <p:cNvSpPr>
                <a:spLocks noChangeArrowheads="1"/>
              </p:cNvSpPr>
              <p:nvPr/>
            </p:nvSpPr>
            <p:spPr bwMode="auto">
              <a:xfrm>
                <a:off x="846" y="1519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8676" name="Group 12"/>
          <p:cNvGrpSpPr>
            <a:grpSpLocks/>
          </p:cNvGrpSpPr>
          <p:nvPr/>
        </p:nvGrpSpPr>
        <p:grpSpPr bwMode="auto">
          <a:xfrm>
            <a:off x="3498850" y="2209800"/>
            <a:ext cx="795338" cy="3776663"/>
            <a:chOff x="2204" y="1392"/>
            <a:chExt cx="501" cy="2379"/>
          </a:xfrm>
        </p:grpSpPr>
        <p:sp>
          <p:nvSpPr>
            <p:cNvPr id="252941" name="Freeform 13"/>
            <p:cNvSpPr>
              <a:spLocks/>
            </p:cNvSpPr>
            <p:nvPr/>
          </p:nvSpPr>
          <p:spPr bwMode="auto">
            <a:xfrm>
              <a:off x="2214" y="1606"/>
              <a:ext cx="473" cy="904"/>
            </a:xfrm>
            <a:custGeom>
              <a:avLst/>
              <a:gdLst>
                <a:gd name="T0" fmla="*/ 0 w 473"/>
                <a:gd name="T1" fmla="*/ 0 h 904"/>
                <a:gd name="T2" fmla="*/ 473 w 473"/>
                <a:gd name="T3" fmla="*/ 12 h 904"/>
                <a:gd name="T4" fmla="*/ 473 w 473"/>
                <a:gd name="T5" fmla="*/ 904 h 904"/>
                <a:gd name="T6" fmla="*/ 0 w 473"/>
                <a:gd name="T7" fmla="*/ 904 h 904"/>
                <a:gd name="T8" fmla="*/ 0 w 473"/>
                <a:gd name="T9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904">
                  <a:moveTo>
                    <a:pt x="0" y="0"/>
                  </a:moveTo>
                  <a:lnTo>
                    <a:pt x="473" y="12"/>
                  </a:lnTo>
                  <a:lnTo>
                    <a:pt x="473" y="904"/>
                  </a:lnTo>
                  <a:lnTo>
                    <a:pt x="0" y="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42" name="Freeform 14"/>
            <p:cNvSpPr>
              <a:spLocks/>
            </p:cNvSpPr>
            <p:nvPr/>
          </p:nvSpPr>
          <p:spPr bwMode="auto">
            <a:xfrm>
              <a:off x="2214" y="3407"/>
              <a:ext cx="474" cy="364"/>
            </a:xfrm>
            <a:custGeom>
              <a:avLst/>
              <a:gdLst>
                <a:gd name="T0" fmla="*/ 2 w 474"/>
                <a:gd name="T1" fmla="*/ 0 h 364"/>
                <a:gd name="T2" fmla="*/ 473 w 474"/>
                <a:gd name="T3" fmla="*/ 1 h 364"/>
                <a:gd name="T4" fmla="*/ 474 w 474"/>
                <a:gd name="T5" fmla="*/ 306 h 364"/>
                <a:gd name="T6" fmla="*/ 465 w 474"/>
                <a:gd name="T7" fmla="*/ 315 h 364"/>
                <a:gd name="T8" fmla="*/ 452 w 474"/>
                <a:gd name="T9" fmla="*/ 325 h 364"/>
                <a:gd name="T10" fmla="*/ 435 w 474"/>
                <a:gd name="T11" fmla="*/ 331 h 364"/>
                <a:gd name="T12" fmla="*/ 411 w 474"/>
                <a:gd name="T13" fmla="*/ 343 h 364"/>
                <a:gd name="T14" fmla="*/ 380 w 474"/>
                <a:gd name="T15" fmla="*/ 349 h 364"/>
                <a:gd name="T16" fmla="*/ 347 w 474"/>
                <a:gd name="T17" fmla="*/ 355 h 364"/>
                <a:gd name="T18" fmla="*/ 312 w 474"/>
                <a:gd name="T19" fmla="*/ 361 h 364"/>
                <a:gd name="T20" fmla="*/ 272 w 474"/>
                <a:gd name="T21" fmla="*/ 363 h 364"/>
                <a:gd name="T22" fmla="*/ 228 w 474"/>
                <a:gd name="T23" fmla="*/ 364 h 364"/>
                <a:gd name="T24" fmla="*/ 182 w 474"/>
                <a:gd name="T25" fmla="*/ 361 h 364"/>
                <a:gd name="T26" fmla="*/ 140 w 474"/>
                <a:gd name="T27" fmla="*/ 358 h 364"/>
                <a:gd name="T28" fmla="*/ 99 w 474"/>
                <a:gd name="T29" fmla="*/ 351 h 364"/>
                <a:gd name="T30" fmla="*/ 65 w 474"/>
                <a:gd name="T31" fmla="*/ 342 h 364"/>
                <a:gd name="T32" fmla="*/ 32 w 474"/>
                <a:gd name="T33" fmla="*/ 330 h 364"/>
                <a:gd name="T34" fmla="*/ 12 w 474"/>
                <a:gd name="T35" fmla="*/ 319 h 364"/>
                <a:gd name="T36" fmla="*/ 0 w 474"/>
                <a:gd name="T37" fmla="*/ 306 h 364"/>
                <a:gd name="T38" fmla="*/ 2 w 474"/>
                <a:gd name="T3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4" h="364">
                  <a:moveTo>
                    <a:pt x="2" y="0"/>
                  </a:moveTo>
                  <a:lnTo>
                    <a:pt x="473" y="1"/>
                  </a:lnTo>
                  <a:lnTo>
                    <a:pt x="474" y="306"/>
                  </a:lnTo>
                  <a:lnTo>
                    <a:pt x="465" y="315"/>
                  </a:lnTo>
                  <a:lnTo>
                    <a:pt x="452" y="325"/>
                  </a:lnTo>
                  <a:lnTo>
                    <a:pt x="435" y="331"/>
                  </a:lnTo>
                  <a:lnTo>
                    <a:pt x="411" y="343"/>
                  </a:lnTo>
                  <a:lnTo>
                    <a:pt x="380" y="349"/>
                  </a:lnTo>
                  <a:lnTo>
                    <a:pt x="347" y="355"/>
                  </a:lnTo>
                  <a:lnTo>
                    <a:pt x="312" y="361"/>
                  </a:lnTo>
                  <a:lnTo>
                    <a:pt x="272" y="363"/>
                  </a:lnTo>
                  <a:lnTo>
                    <a:pt x="228" y="364"/>
                  </a:lnTo>
                  <a:lnTo>
                    <a:pt x="182" y="361"/>
                  </a:lnTo>
                  <a:lnTo>
                    <a:pt x="140" y="358"/>
                  </a:lnTo>
                  <a:lnTo>
                    <a:pt x="99" y="351"/>
                  </a:lnTo>
                  <a:lnTo>
                    <a:pt x="65" y="342"/>
                  </a:lnTo>
                  <a:lnTo>
                    <a:pt x="32" y="330"/>
                  </a:lnTo>
                  <a:lnTo>
                    <a:pt x="12" y="319"/>
                  </a:lnTo>
                  <a:lnTo>
                    <a:pt x="0" y="30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00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43" name="Freeform 15"/>
            <p:cNvSpPr>
              <a:spLocks/>
            </p:cNvSpPr>
            <p:nvPr/>
          </p:nvSpPr>
          <p:spPr bwMode="auto">
            <a:xfrm>
              <a:off x="2214" y="2512"/>
              <a:ext cx="474" cy="898"/>
            </a:xfrm>
            <a:custGeom>
              <a:avLst/>
              <a:gdLst>
                <a:gd name="T0" fmla="*/ 0 w 474"/>
                <a:gd name="T1" fmla="*/ 0 h 898"/>
                <a:gd name="T2" fmla="*/ 474 w 474"/>
                <a:gd name="T3" fmla="*/ 0 h 898"/>
                <a:gd name="T4" fmla="*/ 473 w 474"/>
                <a:gd name="T5" fmla="*/ 898 h 898"/>
                <a:gd name="T6" fmla="*/ 0 w 474"/>
                <a:gd name="T7" fmla="*/ 897 h 898"/>
                <a:gd name="T8" fmla="*/ 0 w 474"/>
                <a:gd name="T9" fmla="*/ 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898">
                  <a:moveTo>
                    <a:pt x="0" y="0"/>
                  </a:moveTo>
                  <a:lnTo>
                    <a:pt x="474" y="0"/>
                  </a:lnTo>
                  <a:lnTo>
                    <a:pt x="473" y="898"/>
                  </a:lnTo>
                  <a:lnTo>
                    <a:pt x="0" y="8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702" name="Group 16"/>
            <p:cNvGrpSpPr>
              <a:grpSpLocks/>
            </p:cNvGrpSpPr>
            <p:nvPr/>
          </p:nvGrpSpPr>
          <p:grpSpPr bwMode="auto">
            <a:xfrm>
              <a:off x="2204" y="1392"/>
              <a:ext cx="501" cy="2379"/>
              <a:chOff x="814" y="1520"/>
              <a:chExt cx="501" cy="2379"/>
            </a:xfrm>
          </p:grpSpPr>
          <p:sp>
            <p:nvSpPr>
              <p:cNvPr id="252945" name="AutoShape 17"/>
              <p:cNvSpPr>
                <a:spLocks noChangeArrowheads="1"/>
              </p:cNvSpPr>
              <p:nvPr/>
            </p:nvSpPr>
            <p:spPr bwMode="auto">
              <a:xfrm>
                <a:off x="825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46" name="AutoShape 18"/>
              <p:cNvSpPr>
                <a:spLocks noChangeArrowheads="1"/>
              </p:cNvSpPr>
              <p:nvPr/>
            </p:nvSpPr>
            <p:spPr bwMode="auto">
              <a:xfrm>
                <a:off x="814" y="1634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47" name="AutoShape 19"/>
              <p:cNvSpPr>
                <a:spLocks noChangeArrowheads="1"/>
              </p:cNvSpPr>
              <p:nvPr/>
            </p:nvSpPr>
            <p:spPr bwMode="auto">
              <a:xfrm>
                <a:off x="848" y="1520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48" name="Text Box 20"/>
            <p:cNvSpPr txBox="1">
              <a:spLocks noChangeArrowheads="1"/>
            </p:cNvSpPr>
            <p:nvPr/>
          </p:nvSpPr>
          <p:spPr bwMode="auto">
            <a:xfrm>
              <a:off x="2351" y="3417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5</a:t>
              </a:r>
            </a:p>
          </p:txBody>
        </p:sp>
      </p:grpSp>
      <p:grpSp>
        <p:nvGrpSpPr>
          <p:cNvPr id="28677" name="Group 21"/>
          <p:cNvGrpSpPr>
            <a:grpSpLocks/>
          </p:cNvGrpSpPr>
          <p:nvPr/>
        </p:nvGrpSpPr>
        <p:grpSpPr bwMode="auto">
          <a:xfrm>
            <a:off x="1771650" y="2243138"/>
            <a:ext cx="962025" cy="3776662"/>
            <a:chOff x="1116" y="1360"/>
            <a:chExt cx="606" cy="2379"/>
          </a:xfrm>
        </p:grpSpPr>
        <p:sp>
          <p:nvSpPr>
            <p:cNvPr id="252950" name="Freeform 22"/>
            <p:cNvSpPr>
              <a:spLocks/>
            </p:cNvSpPr>
            <p:nvPr/>
          </p:nvSpPr>
          <p:spPr bwMode="auto">
            <a:xfrm>
              <a:off x="1116" y="1565"/>
              <a:ext cx="560" cy="1432"/>
            </a:xfrm>
            <a:custGeom>
              <a:avLst/>
              <a:gdLst>
                <a:gd name="T0" fmla="*/ 0 w 560"/>
                <a:gd name="T1" fmla="*/ 22 h 1432"/>
                <a:gd name="T2" fmla="*/ 87 w 560"/>
                <a:gd name="T3" fmla="*/ 1431 h 1432"/>
                <a:gd name="T4" fmla="*/ 560 w 560"/>
                <a:gd name="T5" fmla="*/ 1432 h 1432"/>
                <a:gd name="T6" fmla="*/ 473 w 560"/>
                <a:gd name="T7" fmla="*/ 0 h 1432"/>
                <a:gd name="T8" fmla="*/ 420 w 560"/>
                <a:gd name="T9" fmla="*/ 25 h 1432"/>
                <a:gd name="T10" fmla="*/ 353 w 560"/>
                <a:gd name="T11" fmla="*/ 43 h 1432"/>
                <a:gd name="T12" fmla="*/ 269 w 560"/>
                <a:gd name="T13" fmla="*/ 57 h 1432"/>
                <a:gd name="T14" fmla="*/ 186 w 560"/>
                <a:gd name="T15" fmla="*/ 61 h 1432"/>
                <a:gd name="T16" fmla="*/ 141 w 560"/>
                <a:gd name="T17" fmla="*/ 57 h 1432"/>
                <a:gd name="T18" fmla="*/ 98 w 560"/>
                <a:gd name="T19" fmla="*/ 51 h 1432"/>
                <a:gd name="T20" fmla="*/ 45 w 560"/>
                <a:gd name="T21" fmla="*/ 40 h 1432"/>
                <a:gd name="T22" fmla="*/ 0 w 560"/>
                <a:gd name="T23" fmla="*/ 22 h 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1432">
                  <a:moveTo>
                    <a:pt x="0" y="22"/>
                  </a:moveTo>
                  <a:lnTo>
                    <a:pt x="87" y="1431"/>
                  </a:lnTo>
                  <a:lnTo>
                    <a:pt x="560" y="1432"/>
                  </a:lnTo>
                  <a:lnTo>
                    <a:pt x="473" y="0"/>
                  </a:lnTo>
                  <a:lnTo>
                    <a:pt x="420" y="25"/>
                  </a:lnTo>
                  <a:lnTo>
                    <a:pt x="353" y="43"/>
                  </a:lnTo>
                  <a:lnTo>
                    <a:pt x="269" y="57"/>
                  </a:lnTo>
                  <a:lnTo>
                    <a:pt x="186" y="61"/>
                  </a:lnTo>
                  <a:lnTo>
                    <a:pt x="141" y="57"/>
                  </a:lnTo>
                  <a:lnTo>
                    <a:pt x="98" y="51"/>
                  </a:lnTo>
                  <a:lnTo>
                    <a:pt x="45" y="4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CC99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51" name="Freeform 23"/>
            <p:cNvSpPr>
              <a:spLocks/>
            </p:cNvSpPr>
            <p:nvPr/>
          </p:nvSpPr>
          <p:spPr bwMode="auto">
            <a:xfrm>
              <a:off x="1206" y="2997"/>
              <a:ext cx="491" cy="272"/>
            </a:xfrm>
            <a:custGeom>
              <a:avLst/>
              <a:gdLst>
                <a:gd name="T0" fmla="*/ 0 w 491"/>
                <a:gd name="T1" fmla="*/ 0 h 272"/>
                <a:gd name="T2" fmla="*/ 474 w 491"/>
                <a:gd name="T3" fmla="*/ 0 h 272"/>
                <a:gd name="T4" fmla="*/ 491 w 491"/>
                <a:gd name="T5" fmla="*/ 272 h 272"/>
                <a:gd name="T6" fmla="*/ 15 w 491"/>
                <a:gd name="T7" fmla="*/ 272 h 272"/>
                <a:gd name="T8" fmla="*/ 0 w 491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2">
                  <a:moveTo>
                    <a:pt x="0" y="0"/>
                  </a:moveTo>
                  <a:lnTo>
                    <a:pt x="474" y="0"/>
                  </a:lnTo>
                  <a:lnTo>
                    <a:pt x="491" y="272"/>
                  </a:lnTo>
                  <a:lnTo>
                    <a:pt x="15" y="2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52" name="Freeform 24"/>
            <p:cNvSpPr>
              <a:spLocks/>
            </p:cNvSpPr>
            <p:nvPr/>
          </p:nvSpPr>
          <p:spPr bwMode="auto">
            <a:xfrm>
              <a:off x="1223" y="3269"/>
              <a:ext cx="499" cy="469"/>
            </a:xfrm>
            <a:custGeom>
              <a:avLst/>
              <a:gdLst>
                <a:gd name="T0" fmla="*/ 0 w 499"/>
                <a:gd name="T1" fmla="*/ 0 h 469"/>
                <a:gd name="T2" fmla="*/ 474 w 499"/>
                <a:gd name="T3" fmla="*/ 0 h 469"/>
                <a:gd name="T4" fmla="*/ 499 w 499"/>
                <a:gd name="T5" fmla="*/ 394 h 469"/>
                <a:gd name="T6" fmla="*/ 481 w 499"/>
                <a:gd name="T7" fmla="*/ 418 h 469"/>
                <a:gd name="T8" fmla="*/ 451 w 499"/>
                <a:gd name="T9" fmla="*/ 430 h 469"/>
                <a:gd name="T10" fmla="*/ 412 w 499"/>
                <a:gd name="T11" fmla="*/ 444 h 469"/>
                <a:gd name="T12" fmla="*/ 366 w 499"/>
                <a:gd name="T13" fmla="*/ 453 h 469"/>
                <a:gd name="T14" fmla="*/ 316 w 499"/>
                <a:gd name="T15" fmla="*/ 463 h 469"/>
                <a:gd name="T16" fmla="*/ 253 w 499"/>
                <a:gd name="T17" fmla="*/ 469 h 469"/>
                <a:gd name="T18" fmla="*/ 187 w 499"/>
                <a:gd name="T19" fmla="*/ 469 h 469"/>
                <a:gd name="T20" fmla="*/ 133 w 499"/>
                <a:gd name="T21" fmla="*/ 465 h 469"/>
                <a:gd name="T22" fmla="*/ 82 w 499"/>
                <a:gd name="T23" fmla="*/ 457 h 469"/>
                <a:gd name="T24" fmla="*/ 42 w 499"/>
                <a:gd name="T25" fmla="*/ 439 h 469"/>
                <a:gd name="T26" fmla="*/ 27 w 499"/>
                <a:gd name="T27" fmla="*/ 429 h 469"/>
                <a:gd name="T28" fmla="*/ 0 w 49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469">
                  <a:moveTo>
                    <a:pt x="0" y="0"/>
                  </a:moveTo>
                  <a:lnTo>
                    <a:pt x="474" y="0"/>
                  </a:lnTo>
                  <a:lnTo>
                    <a:pt x="499" y="394"/>
                  </a:lnTo>
                  <a:lnTo>
                    <a:pt x="481" y="418"/>
                  </a:lnTo>
                  <a:lnTo>
                    <a:pt x="451" y="430"/>
                  </a:lnTo>
                  <a:lnTo>
                    <a:pt x="412" y="444"/>
                  </a:lnTo>
                  <a:lnTo>
                    <a:pt x="366" y="453"/>
                  </a:lnTo>
                  <a:lnTo>
                    <a:pt x="316" y="463"/>
                  </a:lnTo>
                  <a:lnTo>
                    <a:pt x="253" y="469"/>
                  </a:lnTo>
                  <a:lnTo>
                    <a:pt x="187" y="469"/>
                  </a:lnTo>
                  <a:lnTo>
                    <a:pt x="133" y="465"/>
                  </a:lnTo>
                  <a:lnTo>
                    <a:pt x="82" y="457"/>
                  </a:lnTo>
                  <a:lnTo>
                    <a:pt x="42" y="439"/>
                  </a:lnTo>
                  <a:lnTo>
                    <a:pt x="27" y="4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692" name="Group 25"/>
            <p:cNvGrpSpPr>
              <a:grpSpLocks/>
            </p:cNvGrpSpPr>
            <p:nvPr/>
          </p:nvGrpSpPr>
          <p:grpSpPr bwMode="auto">
            <a:xfrm rot="-216736">
              <a:off x="1168" y="1360"/>
              <a:ext cx="501" cy="2379"/>
              <a:chOff x="814" y="1520"/>
              <a:chExt cx="501" cy="2379"/>
            </a:xfrm>
          </p:grpSpPr>
          <p:sp>
            <p:nvSpPr>
              <p:cNvPr id="252954" name="AutoShape 26"/>
              <p:cNvSpPr>
                <a:spLocks noChangeArrowheads="1"/>
              </p:cNvSpPr>
              <p:nvPr/>
            </p:nvSpPr>
            <p:spPr bwMode="auto">
              <a:xfrm>
                <a:off x="823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55" name="AutoShape 27"/>
              <p:cNvSpPr>
                <a:spLocks noChangeArrowheads="1"/>
              </p:cNvSpPr>
              <p:nvPr/>
            </p:nvSpPr>
            <p:spPr bwMode="auto">
              <a:xfrm>
                <a:off x="812" y="1633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56" name="AutoShape 28"/>
              <p:cNvSpPr>
                <a:spLocks noChangeArrowheads="1"/>
              </p:cNvSpPr>
              <p:nvPr/>
            </p:nvSpPr>
            <p:spPr bwMode="auto">
              <a:xfrm>
                <a:off x="846" y="1520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57" name="Text Box 29"/>
            <p:cNvSpPr txBox="1">
              <a:spLocks noChangeArrowheads="1"/>
            </p:cNvSpPr>
            <p:nvPr/>
          </p:nvSpPr>
          <p:spPr bwMode="auto">
            <a:xfrm>
              <a:off x="1378" y="329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2</a:t>
              </a:r>
            </a:p>
          </p:txBody>
        </p:sp>
        <p:sp>
          <p:nvSpPr>
            <p:cNvPr id="252958" name="Text Box 30"/>
            <p:cNvSpPr txBox="1">
              <a:spLocks noChangeArrowheads="1"/>
            </p:cNvSpPr>
            <p:nvPr/>
          </p:nvSpPr>
          <p:spPr bwMode="auto">
            <a:xfrm>
              <a:off x="1363" y="293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3</a:t>
              </a:r>
            </a:p>
          </p:txBody>
        </p:sp>
        <p:sp>
          <p:nvSpPr>
            <p:cNvPr id="252959" name="Text Box 31"/>
            <p:cNvSpPr txBox="1">
              <a:spLocks noChangeArrowheads="1"/>
            </p:cNvSpPr>
            <p:nvPr/>
          </p:nvSpPr>
          <p:spPr bwMode="auto">
            <a:xfrm>
              <a:off x="1320" y="227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1</a:t>
              </a:r>
            </a:p>
          </p:txBody>
        </p:sp>
      </p:grpSp>
      <p:grpSp>
        <p:nvGrpSpPr>
          <p:cNvPr id="28678" name="Group 32"/>
          <p:cNvGrpSpPr>
            <a:grpSpLocks/>
          </p:cNvGrpSpPr>
          <p:nvPr/>
        </p:nvGrpSpPr>
        <p:grpSpPr bwMode="auto">
          <a:xfrm>
            <a:off x="4968875" y="2159000"/>
            <a:ext cx="941388" cy="3776663"/>
            <a:chOff x="3130" y="1360"/>
            <a:chExt cx="593" cy="2379"/>
          </a:xfrm>
        </p:grpSpPr>
        <p:sp>
          <p:nvSpPr>
            <p:cNvPr id="252961" name="Freeform 33"/>
            <p:cNvSpPr>
              <a:spLocks/>
            </p:cNvSpPr>
            <p:nvPr/>
          </p:nvSpPr>
          <p:spPr bwMode="auto">
            <a:xfrm>
              <a:off x="3141" y="1556"/>
              <a:ext cx="582" cy="1908"/>
            </a:xfrm>
            <a:custGeom>
              <a:avLst/>
              <a:gdLst>
                <a:gd name="T0" fmla="*/ 111 w 582"/>
                <a:gd name="T1" fmla="*/ 0 h 1908"/>
                <a:gd name="T2" fmla="*/ 582 w 582"/>
                <a:gd name="T3" fmla="*/ 37 h 1908"/>
                <a:gd name="T4" fmla="*/ 473 w 582"/>
                <a:gd name="T5" fmla="*/ 1908 h 1908"/>
                <a:gd name="T6" fmla="*/ 0 w 582"/>
                <a:gd name="T7" fmla="*/ 1890 h 1908"/>
                <a:gd name="T8" fmla="*/ 111 w 582"/>
                <a:gd name="T9" fmla="*/ 0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1908">
                  <a:moveTo>
                    <a:pt x="111" y="0"/>
                  </a:moveTo>
                  <a:lnTo>
                    <a:pt x="582" y="37"/>
                  </a:lnTo>
                  <a:lnTo>
                    <a:pt x="473" y="1908"/>
                  </a:lnTo>
                  <a:lnTo>
                    <a:pt x="0" y="189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62" name="Freeform 34"/>
            <p:cNvSpPr>
              <a:spLocks/>
            </p:cNvSpPr>
            <p:nvPr/>
          </p:nvSpPr>
          <p:spPr bwMode="auto">
            <a:xfrm>
              <a:off x="3130" y="3444"/>
              <a:ext cx="485" cy="294"/>
            </a:xfrm>
            <a:custGeom>
              <a:avLst/>
              <a:gdLst>
                <a:gd name="T0" fmla="*/ 10 w 485"/>
                <a:gd name="T1" fmla="*/ 0 h 294"/>
                <a:gd name="T2" fmla="*/ 485 w 485"/>
                <a:gd name="T3" fmla="*/ 15 h 294"/>
                <a:gd name="T4" fmla="*/ 469 w 485"/>
                <a:gd name="T5" fmla="*/ 243 h 294"/>
                <a:gd name="T6" fmla="*/ 451 w 485"/>
                <a:gd name="T7" fmla="*/ 266 h 294"/>
                <a:gd name="T8" fmla="*/ 406 w 485"/>
                <a:gd name="T9" fmla="*/ 279 h 294"/>
                <a:gd name="T10" fmla="*/ 346 w 485"/>
                <a:gd name="T11" fmla="*/ 288 h 294"/>
                <a:gd name="T12" fmla="*/ 253 w 485"/>
                <a:gd name="T13" fmla="*/ 294 h 294"/>
                <a:gd name="T14" fmla="*/ 169 w 485"/>
                <a:gd name="T15" fmla="*/ 285 h 294"/>
                <a:gd name="T16" fmla="*/ 130 w 485"/>
                <a:gd name="T17" fmla="*/ 279 h 294"/>
                <a:gd name="T18" fmla="*/ 83 w 485"/>
                <a:gd name="T19" fmla="*/ 269 h 294"/>
                <a:gd name="T20" fmla="*/ 41 w 485"/>
                <a:gd name="T21" fmla="*/ 255 h 294"/>
                <a:gd name="T22" fmla="*/ 16 w 485"/>
                <a:gd name="T23" fmla="*/ 237 h 294"/>
                <a:gd name="T24" fmla="*/ 0 w 485"/>
                <a:gd name="T25" fmla="*/ 224 h 294"/>
                <a:gd name="T26" fmla="*/ 10 w 485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5" h="294">
                  <a:moveTo>
                    <a:pt x="10" y="0"/>
                  </a:moveTo>
                  <a:lnTo>
                    <a:pt x="485" y="15"/>
                  </a:lnTo>
                  <a:lnTo>
                    <a:pt x="469" y="243"/>
                  </a:lnTo>
                  <a:lnTo>
                    <a:pt x="451" y="266"/>
                  </a:lnTo>
                  <a:lnTo>
                    <a:pt x="406" y="279"/>
                  </a:lnTo>
                  <a:lnTo>
                    <a:pt x="346" y="288"/>
                  </a:lnTo>
                  <a:lnTo>
                    <a:pt x="253" y="294"/>
                  </a:lnTo>
                  <a:lnTo>
                    <a:pt x="169" y="285"/>
                  </a:lnTo>
                  <a:lnTo>
                    <a:pt x="130" y="279"/>
                  </a:lnTo>
                  <a:lnTo>
                    <a:pt x="83" y="269"/>
                  </a:lnTo>
                  <a:lnTo>
                    <a:pt x="41" y="255"/>
                  </a:lnTo>
                  <a:lnTo>
                    <a:pt x="16" y="237"/>
                  </a:lnTo>
                  <a:lnTo>
                    <a:pt x="0" y="22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9CC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684" name="Group 35"/>
            <p:cNvGrpSpPr>
              <a:grpSpLocks/>
            </p:cNvGrpSpPr>
            <p:nvPr/>
          </p:nvGrpSpPr>
          <p:grpSpPr bwMode="auto">
            <a:xfrm rot="205215">
              <a:off x="3184" y="1360"/>
              <a:ext cx="501" cy="2379"/>
              <a:chOff x="814" y="1520"/>
              <a:chExt cx="501" cy="2379"/>
            </a:xfrm>
          </p:grpSpPr>
          <p:sp>
            <p:nvSpPr>
              <p:cNvPr id="252964" name="AutoShape 36"/>
              <p:cNvSpPr>
                <a:spLocks noChangeArrowheads="1"/>
              </p:cNvSpPr>
              <p:nvPr/>
            </p:nvSpPr>
            <p:spPr bwMode="auto">
              <a:xfrm>
                <a:off x="825" y="1641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65" name="AutoShape 37"/>
              <p:cNvSpPr>
                <a:spLocks noChangeArrowheads="1"/>
              </p:cNvSpPr>
              <p:nvPr/>
            </p:nvSpPr>
            <p:spPr bwMode="auto">
              <a:xfrm>
                <a:off x="812" y="1632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66" name="AutoShape 38"/>
              <p:cNvSpPr>
                <a:spLocks noChangeArrowheads="1"/>
              </p:cNvSpPr>
              <p:nvPr/>
            </p:nvSpPr>
            <p:spPr bwMode="auto">
              <a:xfrm>
                <a:off x="846" y="1518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67" name="Text Box 39"/>
            <p:cNvSpPr txBox="1">
              <a:spLocks noChangeArrowheads="1"/>
            </p:cNvSpPr>
            <p:nvPr/>
          </p:nvSpPr>
          <p:spPr bwMode="auto">
            <a:xfrm>
              <a:off x="3216" y="3408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4</a:t>
              </a:r>
            </a:p>
          </p:txBody>
        </p:sp>
      </p:grpSp>
      <p:sp>
        <p:nvSpPr>
          <p:cNvPr id="252968" name="Rectangle 40"/>
          <p:cNvSpPr>
            <a:spLocks noChangeArrowheads="1"/>
          </p:cNvSpPr>
          <p:nvPr/>
        </p:nvSpPr>
        <p:spPr bwMode="auto">
          <a:xfrm>
            <a:off x="76200" y="6567488"/>
            <a:ext cx="37465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Coussement, DeSchepper, et al. , </a:t>
            </a:r>
            <a:r>
              <a:rPr lang="en-US" sz="800" u="sng">
                <a:cs typeface="+mn-cs"/>
              </a:rPr>
              <a:t>Brain Strains Power Puzzles</a:t>
            </a:r>
            <a:r>
              <a:rPr lang="en-US" sz="800">
                <a:cs typeface="+mn-cs"/>
              </a:rPr>
              <a:t> </a:t>
            </a:r>
            <a:r>
              <a:rPr lang="en-US" sz="800">
                <a:latin typeface="Symbol" charset="0"/>
                <a:cs typeface="+mn-cs"/>
              </a:rPr>
              <a:t> </a:t>
            </a:r>
            <a:r>
              <a:rPr lang="en-US" sz="800">
                <a:cs typeface="+mn-cs"/>
              </a:rPr>
              <a:t>2002, page 16</a:t>
            </a:r>
          </a:p>
        </p:txBody>
      </p:sp>
      <p:sp>
        <p:nvSpPr>
          <p:cNvPr id="252969" name="AutoShape 4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152400" y="1143000"/>
            <a:ext cx="8634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1C1C1C"/>
                </a:solidFill>
                <a:cs typeface="+mn-cs"/>
              </a:rPr>
              <a:t>least dense</a:t>
            </a:r>
            <a:r>
              <a:rPr lang="en-US" sz="3600" b="1">
                <a:cs typeface="+mn-cs"/>
              </a:rPr>
              <a:t>  1 &lt;  3 &lt;  5 &lt; 2 &lt; 4 </a:t>
            </a:r>
            <a:r>
              <a:rPr lang="en-US" sz="3200" b="1">
                <a:solidFill>
                  <a:srgbClr val="1C1C1C"/>
                </a:solidFill>
                <a:cs typeface="+mn-cs"/>
              </a:rPr>
              <a:t>most dense</a:t>
            </a:r>
          </a:p>
        </p:txBody>
      </p:sp>
    </p:spTree>
    <p:extLst>
      <p:ext uri="{BB962C8B-B14F-4D97-AF65-F5344CB8AC3E}">
        <p14:creationId xmlns:p14="http://schemas.microsoft.com/office/powerpoint/2010/main" val="116399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2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cs typeface="+mj-cs"/>
              </a:rPr>
              <a:t>Density Practice Problems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3600" b="1" dirty="0" smtClean="0">
                <a:solidFill>
                  <a:schemeClr val="accent2"/>
                </a:solidFill>
                <a:cs typeface="+mn-cs"/>
              </a:rPr>
              <a:t>What is the density of carbon dioxide gas if 0.196 g occupies a volume of 100. mL?</a:t>
            </a:r>
          </a:p>
        </p:txBody>
      </p:sp>
      <p:grpSp>
        <p:nvGrpSpPr>
          <p:cNvPr id="265220" name="Group 4"/>
          <p:cNvGrpSpPr>
            <a:grpSpLocks/>
          </p:cNvGrpSpPr>
          <p:nvPr/>
        </p:nvGrpSpPr>
        <p:grpSpPr bwMode="auto">
          <a:xfrm>
            <a:off x="1295400" y="5105400"/>
            <a:ext cx="7162800" cy="1447800"/>
            <a:chOff x="816" y="3216"/>
            <a:chExt cx="4512" cy="91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816" y="3216"/>
              <a:ext cx="1392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rgbClr val="FF0000"/>
                  </a:solidFill>
                  <a:cs typeface="+mn-cs"/>
                </a:rPr>
                <a:t>  0.196 g 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rgbClr val="FF0000"/>
                  </a:solidFill>
                  <a:cs typeface="+mn-cs"/>
                </a:rPr>
                <a:t> 100. mL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endParaRPr lang="en-US" sz="3600" b="1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265222" name="Line 6"/>
            <p:cNvSpPr>
              <a:spLocks noChangeShapeType="1"/>
            </p:cNvSpPr>
            <p:nvPr/>
          </p:nvSpPr>
          <p:spPr bwMode="auto">
            <a:xfrm>
              <a:off x="912" y="3600"/>
              <a:ext cx="1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3" name="Line 7"/>
            <p:cNvSpPr>
              <a:spLocks noChangeShapeType="1"/>
            </p:cNvSpPr>
            <p:nvPr/>
          </p:nvSpPr>
          <p:spPr bwMode="auto">
            <a:xfrm>
              <a:off x="2208" y="355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4" name="Rectangle 8"/>
            <p:cNvSpPr>
              <a:spLocks noChangeArrowheads="1"/>
            </p:cNvSpPr>
            <p:nvPr/>
          </p:nvSpPr>
          <p:spPr bwMode="auto">
            <a:xfrm>
              <a:off x="2496" y="3408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rgbClr val="FF0000"/>
                  </a:solidFill>
                  <a:cs typeface="+mn-cs"/>
                </a:rPr>
                <a:t>  1.96 x 10</a:t>
              </a:r>
              <a:r>
                <a:rPr lang="en-US" sz="3600" b="1" baseline="30000">
                  <a:solidFill>
                    <a:srgbClr val="FF0000"/>
                  </a:solidFill>
                  <a:cs typeface="+mn-cs"/>
                </a:rPr>
                <a:t>-3 </a:t>
              </a:r>
              <a:r>
                <a:rPr lang="en-US" sz="3600" b="1">
                  <a:solidFill>
                    <a:srgbClr val="FF0000"/>
                  </a:solidFill>
                  <a:cs typeface="+mn-cs"/>
                </a:rPr>
                <a:t>g/mL</a:t>
              </a:r>
            </a:p>
          </p:txBody>
        </p:sp>
        <p:sp>
          <p:nvSpPr>
            <p:cNvPr id="265225" name="Line 9"/>
            <p:cNvSpPr>
              <a:spLocks noChangeShapeType="1"/>
            </p:cNvSpPr>
            <p:nvPr/>
          </p:nvSpPr>
          <p:spPr bwMode="auto">
            <a:xfrm>
              <a:off x="2208" y="3648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65226" name="Group 10"/>
          <p:cNvGrpSpPr>
            <a:grpSpLocks/>
          </p:cNvGrpSpPr>
          <p:nvPr/>
        </p:nvGrpSpPr>
        <p:grpSpPr bwMode="auto">
          <a:xfrm>
            <a:off x="2971800" y="3048000"/>
            <a:ext cx="2667000" cy="1920875"/>
            <a:chOff x="1872" y="1920"/>
            <a:chExt cx="1680" cy="1210"/>
          </a:xfrm>
        </p:grpSpPr>
        <p:grpSp>
          <p:nvGrpSpPr>
            <p:cNvPr id="44037" name="Group 11"/>
            <p:cNvGrpSpPr>
              <a:grpSpLocks/>
            </p:cNvGrpSpPr>
            <p:nvPr/>
          </p:nvGrpSpPr>
          <p:grpSpPr bwMode="auto">
            <a:xfrm>
              <a:off x="1872" y="1920"/>
              <a:ext cx="1680" cy="1210"/>
              <a:chOff x="288" y="2256"/>
              <a:chExt cx="1680" cy="1210"/>
            </a:xfrm>
          </p:grpSpPr>
          <p:grpSp>
            <p:nvGrpSpPr>
              <p:cNvPr id="44039" name="Group 12"/>
              <p:cNvGrpSpPr>
                <a:grpSpLocks/>
              </p:cNvGrpSpPr>
              <p:nvPr/>
            </p:nvGrpSpPr>
            <p:grpSpPr bwMode="auto">
              <a:xfrm>
                <a:off x="336" y="2256"/>
                <a:ext cx="1572" cy="1210"/>
                <a:chOff x="3360" y="624"/>
                <a:chExt cx="1572" cy="1210"/>
              </a:xfrm>
            </p:grpSpPr>
            <p:sp>
              <p:nvSpPr>
                <p:cNvPr id="26522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60" y="912"/>
                  <a:ext cx="1275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6000" b="1">
                      <a:cs typeface="+mn-cs"/>
                    </a:rPr>
                    <a:t>D  =  </a:t>
                  </a:r>
                </a:p>
              </p:txBody>
            </p:sp>
            <p:sp>
              <p:nvSpPr>
                <p:cNvPr id="26523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416" y="624"/>
                  <a:ext cx="516" cy="12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6000" b="1">
                      <a:cs typeface="+mn-cs"/>
                    </a:rPr>
                    <a:t>M</a:t>
                  </a:r>
                </a:p>
                <a:p>
                  <a:pPr>
                    <a:defRPr/>
                  </a:pPr>
                  <a:r>
                    <a:rPr lang="en-US" sz="2000" b="1">
                      <a:cs typeface="+mn-cs"/>
                    </a:rPr>
                    <a:t> </a:t>
                  </a:r>
                  <a:r>
                    <a:rPr lang="en-US" sz="6000" b="1">
                      <a:cs typeface="+mn-cs"/>
                    </a:rPr>
                    <a:t>V</a:t>
                  </a:r>
                </a:p>
              </p:txBody>
            </p:sp>
            <p:sp>
              <p:nvSpPr>
                <p:cNvPr id="265231" name="Line 15"/>
                <p:cNvSpPr>
                  <a:spLocks noChangeShapeType="1"/>
                </p:cNvSpPr>
                <p:nvPr/>
              </p:nvSpPr>
              <p:spPr bwMode="auto">
                <a:xfrm>
                  <a:off x="4512" y="1248"/>
                  <a:ext cx="288" cy="0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22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65232" name="Rectangle 16"/>
              <p:cNvSpPr>
                <a:spLocks noChangeArrowheads="1"/>
              </p:cNvSpPr>
              <p:nvPr/>
            </p:nvSpPr>
            <p:spPr bwMode="auto">
              <a:xfrm>
                <a:off x="288" y="2304"/>
                <a:ext cx="1680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5233" name="Line 17"/>
            <p:cNvSpPr>
              <a:spLocks noChangeShapeType="1"/>
            </p:cNvSpPr>
            <p:nvPr/>
          </p:nvSpPr>
          <p:spPr bwMode="auto">
            <a:xfrm>
              <a:off x="3024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83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002" r="150"/>
          <a:stretch/>
        </p:blipFill>
        <p:spPr>
          <a:xfrm>
            <a:off x="0" y="0"/>
            <a:ext cx="9202022" cy="6858000"/>
          </a:xfrm>
        </p:spPr>
      </p:pic>
    </p:spTree>
    <p:extLst>
      <p:ext uri="{BB962C8B-B14F-4D97-AF65-F5344CB8AC3E}">
        <p14:creationId xmlns:p14="http://schemas.microsoft.com/office/powerpoint/2010/main" val="3231677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cs typeface="+mj-cs"/>
              </a:rPr>
              <a:t>Density Practice Problems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sz="3600" b="1" smtClean="0">
                <a:cs typeface="+mn-cs"/>
              </a:rPr>
              <a:t>An irregularly shaped stone has a volume of 5.0 mL.  The density of the stone is 1.75 g/mL.  What is the mass of this stone?</a:t>
            </a:r>
          </a:p>
        </p:txBody>
      </p:sp>
      <p:grpSp>
        <p:nvGrpSpPr>
          <p:cNvPr id="266244" name="Group 4"/>
          <p:cNvGrpSpPr>
            <a:grpSpLocks/>
          </p:cNvGrpSpPr>
          <p:nvPr/>
        </p:nvGrpSpPr>
        <p:grpSpPr bwMode="auto">
          <a:xfrm>
            <a:off x="1295400" y="5334000"/>
            <a:ext cx="9601200" cy="1447800"/>
            <a:chOff x="0" y="3216"/>
            <a:chExt cx="6048" cy="912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0" y="3216"/>
              <a:ext cx="3408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  1.75 g/mL x 5.0 mL</a:t>
              </a:r>
            </a:p>
          </p:txBody>
        </p:sp>
        <p:sp>
          <p:nvSpPr>
            <p:cNvPr id="266246" name="Line 6"/>
            <p:cNvSpPr>
              <a:spLocks noChangeShapeType="1"/>
            </p:cNvSpPr>
            <p:nvPr/>
          </p:nvSpPr>
          <p:spPr bwMode="auto">
            <a:xfrm>
              <a:off x="3072" y="34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3216" y="3216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  8.8</a:t>
              </a:r>
              <a:r>
                <a:rPr lang="en-US" sz="3600" b="1" baseline="30000">
                  <a:solidFill>
                    <a:schemeClr val="accent2"/>
                  </a:solidFill>
                  <a:cs typeface="+mn-cs"/>
                </a:rPr>
                <a:t> </a:t>
              </a: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g</a:t>
              </a:r>
            </a:p>
          </p:txBody>
        </p:sp>
        <p:sp>
          <p:nvSpPr>
            <p:cNvPr id="266248" name="Line 8"/>
            <p:cNvSpPr>
              <a:spLocks noChangeShapeType="1"/>
            </p:cNvSpPr>
            <p:nvPr/>
          </p:nvSpPr>
          <p:spPr bwMode="auto">
            <a:xfrm>
              <a:off x="307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2590800" y="3505200"/>
            <a:ext cx="40227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>
                <a:solidFill>
                  <a:srgbClr val="FF0000"/>
                </a:solidFill>
                <a:cs typeface="+mn-cs"/>
              </a:rPr>
              <a:t>M  =  D x V</a:t>
            </a:r>
          </a:p>
        </p:txBody>
      </p:sp>
    </p:spTree>
    <p:extLst>
      <p:ext uri="{BB962C8B-B14F-4D97-AF65-F5344CB8AC3E}">
        <p14:creationId xmlns:p14="http://schemas.microsoft.com/office/powerpoint/2010/main" val="403449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cs typeface="+mj-cs"/>
              </a:rPr>
              <a:t>Density Practice Problems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+mn-cs"/>
              </a:rPr>
              <a:t>A sample of iron has a mass of  94 g and a density of 7.8 g/cm</a:t>
            </a:r>
            <a:r>
              <a:rPr lang="en-US" sz="3600" b="1" baseline="30000" dirty="0" smtClean="0">
                <a:solidFill>
                  <a:srgbClr val="FF0000"/>
                </a:solidFill>
                <a:cs typeface="+mn-cs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cs typeface="+mn-cs"/>
              </a:rPr>
              <a:t>.  What is the volume of the iron?</a:t>
            </a:r>
          </a:p>
        </p:txBody>
      </p:sp>
      <p:grpSp>
        <p:nvGrpSpPr>
          <p:cNvPr id="267268" name="Group 4"/>
          <p:cNvGrpSpPr>
            <a:grpSpLocks/>
          </p:cNvGrpSpPr>
          <p:nvPr/>
        </p:nvGrpSpPr>
        <p:grpSpPr bwMode="auto">
          <a:xfrm>
            <a:off x="1828800" y="5181600"/>
            <a:ext cx="7162800" cy="1447800"/>
            <a:chOff x="816" y="3216"/>
            <a:chExt cx="4512" cy="912"/>
          </a:xfrm>
        </p:grpSpPr>
        <p:sp>
          <p:nvSpPr>
            <p:cNvPr id="267269" name="Rectangle 5"/>
            <p:cNvSpPr>
              <a:spLocks noChangeArrowheads="1"/>
            </p:cNvSpPr>
            <p:nvPr/>
          </p:nvSpPr>
          <p:spPr bwMode="auto">
            <a:xfrm>
              <a:off x="816" y="3216"/>
              <a:ext cx="1392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    94 g 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7.8 g/cm</a:t>
              </a:r>
              <a:r>
                <a:rPr lang="en-US" sz="3600" b="1" baseline="30000">
                  <a:cs typeface="+mn-cs"/>
                </a:rPr>
                <a:t>3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endParaRPr lang="en-US" sz="3600" b="1">
                <a:cs typeface="+mn-cs"/>
              </a:endParaRPr>
            </a:p>
          </p:txBody>
        </p:sp>
        <p:sp>
          <p:nvSpPr>
            <p:cNvPr id="267270" name="Line 6"/>
            <p:cNvSpPr>
              <a:spLocks noChangeShapeType="1"/>
            </p:cNvSpPr>
            <p:nvPr/>
          </p:nvSpPr>
          <p:spPr bwMode="auto">
            <a:xfrm>
              <a:off x="912" y="360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7271" name="Line 7"/>
            <p:cNvSpPr>
              <a:spLocks noChangeShapeType="1"/>
            </p:cNvSpPr>
            <p:nvPr/>
          </p:nvSpPr>
          <p:spPr bwMode="auto">
            <a:xfrm>
              <a:off x="2352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7272" name="Rectangle 8"/>
            <p:cNvSpPr>
              <a:spLocks noChangeArrowheads="1"/>
            </p:cNvSpPr>
            <p:nvPr/>
          </p:nvSpPr>
          <p:spPr bwMode="auto">
            <a:xfrm>
              <a:off x="2496" y="3408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  12 cm</a:t>
              </a:r>
              <a:r>
                <a:rPr lang="en-US" sz="3600" b="1" baseline="30000">
                  <a:cs typeface="+mn-cs"/>
                </a:rPr>
                <a:t>3</a:t>
              </a:r>
            </a:p>
          </p:txBody>
        </p:sp>
        <p:sp>
          <p:nvSpPr>
            <p:cNvPr id="267273" name="Line 9"/>
            <p:cNvSpPr>
              <a:spLocks noChangeShapeType="1"/>
            </p:cNvSpPr>
            <p:nvPr/>
          </p:nvSpPr>
          <p:spPr bwMode="auto">
            <a:xfrm>
              <a:off x="2352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67274" name="Group 10"/>
          <p:cNvGrpSpPr>
            <a:grpSpLocks/>
          </p:cNvGrpSpPr>
          <p:nvPr/>
        </p:nvGrpSpPr>
        <p:grpSpPr bwMode="auto">
          <a:xfrm>
            <a:off x="2590800" y="3108325"/>
            <a:ext cx="2667000" cy="1920875"/>
            <a:chOff x="1632" y="1958"/>
            <a:chExt cx="1680" cy="1210"/>
          </a:xfrm>
        </p:grpSpPr>
        <p:grpSp>
          <p:nvGrpSpPr>
            <p:cNvPr id="46085" name="Group 11"/>
            <p:cNvGrpSpPr>
              <a:grpSpLocks/>
            </p:cNvGrpSpPr>
            <p:nvPr/>
          </p:nvGrpSpPr>
          <p:grpSpPr bwMode="auto">
            <a:xfrm>
              <a:off x="1680" y="1958"/>
              <a:ext cx="1476" cy="1210"/>
              <a:chOff x="3552" y="2486"/>
              <a:chExt cx="1476" cy="1210"/>
            </a:xfrm>
          </p:grpSpPr>
          <p:sp>
            <p:nvSpPr>
              <p:cNvPr id="267276" name="Text Box 12"/>
              <p:cNvSpPr txBox="1">
                <a:spLocks noChangeArrowheads="1"/>
              </p:cNvSpPr>
              <p:nvPr/>
            </p:nvSpPr>
            <p:spPr bwMode="auto">
              <a:xfrm>
                <a:off x="3552" y="2678"/>
                <a:ext cx="982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V  =</a:t>
                </a:r>
              </a:p>
            </p:txBody>
          </p:sp>
          <p:sp>
            <p:nvSpPr>
              <p:cNvPr id="267277" name="Text Box 13"/>
              <p:cNvSpPr txBox="1">
                <a:spLocks noChangeArrowheads="1"/>
              </p:cNvSpPr>
              <p:nvPr/>
            </p:nvSpPr>
            <p:spPr bwMode="auto">
              <a:xfrm>
                <a:off x="4512" y="2486"/>
                <a:ext cx="516" cy="1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M</a:t>
                </a:r>
              </a:p>
              <a:p>
                <a:pPr>
                  <a:defRPr/>
                </a:pPr>
                <a:r>
                  <a:rPr lang="en-US" sz="2000" b="1">
                    <a:solidFill>
                      <a:schemeClr val="accent2"/>
                    </a:solidFill>
                    <a:cs typeface="+mn-cs"/>
                  </a:rPr>
                  <a:t> </a:t>
                </a: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D</a:t>
                </a:r>
              </a:p>
            </p:txBody>
          </p:sp>
          <p:sp>
            <p:nvSpPr>
              <p:cNvPr id="267278" name="Line 14"/>
              <p:cNvSpPr>
                <a:spLocks noChangeShapeType="1"/>
              </p:cNvSpPr>
              <p:nvPr/>
            </p:nvSpPr>
            <p:spPr bwMode="auto">
              <a:xfrm>
                <a:off x="4608" y="3080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7279" name="Rectangle 15"/>
            <p:cNvSpPr>
              <a:spLocks noChangeArrowheads="1"/>
            </p:cNvSpPr>
            <p:nvPr/>
          </p:nvSpPr>
          <p:spPr bwMode="auto">
            <a:xfrm>
              <a:off x="1632" y="2016"/>
              <a:ext cx="1680" cy="110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84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9906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Arial" charset="0"/>
              </a:rPr>
              <a:t>Learning Check</a:t>
            </a:r>
            <a:r>
              <a:rPr lang="en-US" sz="3200">
                <a:latin typeface="Arial" charset="0"/>
                <a:cs typeface="Arial" charset="0"/>
              </a:rPr>
              <a:t> 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is the density (g/cm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) of 48 g of a metal if the metal raises the level of water in a graduated cylinder from 25 mL to 33 mL? </a:t>
            </a:r>
          </a:p>
          <a:p>
            <a:pPr eaLnBrk="1" hangingPunct="1">
              <a:buFontTx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604924"/>
              </p:ext>
            </p:extLst>
          </p:nvPr>
        </p:nvGraphicFramePr>
        <p:xfrm>
          <a:off x="4285677" y="3932238"/>
          <a:ext cx="8636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64360" imgH="2239560" progId="Word.Document.8">
                  <p:embed/>
                </p:oleObj>
              </mc:Choice>
              <mc:Fallback>
                <p:oleObj name="Document" r:id="rId4" imgW="864360" imgH="2239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677" y="3932238"/>
                        <a:ext cx="8636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530152" y="5503863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6324600" y="3932238"/>
          <a:ext cx="8636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7" imgW="864360" imgH="2239560" progId="Word.Document.8">
                  <p:embed/>
                </p:oleObj>
              </mc:Choice>
              <mc:Fallback>
                <p:oleObj name="Document" r:id="rId7" imgW="864360" imgH="2239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32238"/>
                        <a:ext cx="8636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569075" y="5243513"/>
            <a:ext cx="381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5638800" y="5227638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629400" y="5684838"/>
            <a:ext cx="228600" cy="2286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223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4800" u="sng" smtClean="0">
                <a:cs typeface="+mj-cs"/>
              </a:rPr>
              <a:t>Density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898525" y="609600"/>
            <a:ext cx="37988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400">
                <a:cs typeface="+mn-cs"/>
              </a:rPr>
              <a:t>  </a:t>
            </a:r>
            <a:r>
              <a:rPr lang="en-US" sz="2800">
                <a:cs typeface="+mn-cs"/>
              </a:rPr>
              <a:t>Density is an</a:t>
            </a:r>
          </a:p>
          <a:p>
            <a:pPr>
              <a:defRPr/>
            </a:pPr>
            <a:r>
              <a:rPr lang="en-US" sz="2800">
                <a:cs typeface="+mn-cs"/>
              </a:rPr>
              <a:t>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INTENSIVE</a:t>
            </a:r>
            <a:r>
              <a:rPr lang="en-US" sz="2800">
                <a:cs typeface="+mn-cs"/>
              </a:rPr>
              <a:t>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property</a:t>
            </a:r>
          </a:p>
          <a:p>
            <a:pPr>
              <a:defRPr/>
            </a:pPr>
            <a:r>
              <a:rPr lang="en-US" sz="2800">
                <a:cs typeface="+mn-cs"/>
              </a:rPr>
              <a:t>  of matter.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508125" y="1955800"/>
            <a:ext cx="67103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- does NOT depend </a:t>
            </a:r>
          </a:p>
          <a:p>
            <a:pPr>
              <a:defRPr/>
            </a:pPr>
            <a:r>
              <a:rPr lang="en-US" sz="2400">
                <a:cs typeface="+mn-cs"/>
              </a:rPr>
              <a:t>  on quantity of matter. </a:t>
            </a:r>
          </a:p>
          <a:p>
            <a:pPr>
              <a:defRPr/>
            </a:pPr>
            <a:endParaRPr lang="en-US" sz="2400"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sz="2400">
                <a:cs typeface="+mn-cs"/>
              </a:rPr>
              <a:t>Examples:</a:t>
            </a:r>
          </a:p>
          <a:p>
            <a:pPr>
              <a:defRPr/>
            </a:pPr>
            <a:r>
              <a:rPr lang="en-US" sz="2400">
                <a:cs typeface="+mn-cs"/>
              </a:rPr>
              <a:t>  color, melting point, boiling point, odor, density </a:t>
            </a:r>
          </a:p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914400" y="4114800"/>
            <a:ext cx="4325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400">
                <a:cs typeface="+mn-cs"/>
              </a:rPr>
              <a:t>  </a:t>
            </a:r>
            <a:r>
              <a:rPr lang="en-US" sz="2800">
                <a:cs typeface="+mn-cs"/>
              </a:rPr>
              <a:t>DIFFERENT THAN</a:t>
            </a:r>
          </a:p>
          <a:p>
            <a:pPr>
              <a:defRPr/>
            </a:pPr>
            <a:r>
              <a:rPr lang="en-US" sz="2800">
                <a:cs typeface="+mn-cs"/>
              </a:rPr>
              <a:t>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EXTENSIVE properties</a:t>
            </a:r>
            <a:r>
              <a:rPr lang="en-US" sz="3200">
                <a:cs typeface="+mn-cs"/>
              </a:rPr>
              <a:t> 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482725" y="5122863"/>
            <a:ext cx="6232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- depends on </a:t>
            </a:r>
          </a:p>
          <a:p>
            <a:pPr>
              <a:defRPr/>
            </a:pPr>
            <a:r>
              <a:rPr lang="en-US" sz="2400">
                <a:cs typeface="+mn-cs"/>
              </a:rPr>
              <a:t>  quantity of matter.</a:t>
            </a:r>
          </a:p>
          <a:p>
            <a:pPr>
              <a:defRPr/>
            </a:pPr>
            <a:r>
              <a:rPr lang="en-US" sz="2400">
                <a:cs typeface="+mn-cs"/>
              </a:rPr>
              <a:t>- mass, volume, length</a:t>
            </a:r>
          </a:p>
        </p:txBody>
      </p:sp>
      <p:grpSp>
        <p:nvGrpSpPr>
          <p:cNvPr id="254983" name="Group 7"/>
          <p:cNvGrpSpPr>
            <a:grpSpLocks/>
          </p:cNvGrpSpPr>
          <p:nvPr/>
        </p:nvGrpSpPr>
        <p:grpSpPr bwMode="auto">
          <a:xfrm>
            <a:off x="5170488" y="2178050"/>
            <a:ext cx="1482725" cy="676275"/>
            <a:chOff x="3257" y="2013"/>
            <a:chExt cx="934" cy="426"/>
          </a:xfrm>
        </p:grpSpPr>
        <p:sp>
          <p:nvSpPr>
            <p:cNvPr id="254984" name="AutoShape 8"/>
            <p:cNvSpPr>
              <a:spLocks noChangeArrowheads="1"/>
            </p:cNvSpPr>
            <p:nvPr/>
          </p:nvSpPr>
          <p:spPr bwMode="auto">
            <a:xfrm>
              <a:off x="3257" y="2013"/>
              <a:ext cx="934" cy="42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92157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4985" name="Text Box 9"/>
            <p:cNvSpPr txBox="1">
              <a:spLocks noChangeArrowheads="1"/>
            </p:cNvSpPr>
            <p:nvPr/>
          </p:nvSpPr>
          <p:spPr bwMode="auto">
            <a:xfrm>
              <a:off x="3369" y="2167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cs typeface="+mn-cs"/>
                </a:rPr>
                <a:t>Styrofoam</a:t>
              </a:r>
            </a:p>
          </p:txBody>
        </p:sp>
      </p:grpSp>
      <p:grpSp>
        <p:nvGrpSpPr>
          <p:cNvPr id="254986" name="Group 10"/>
          <p:cNvGrpSpPr>
            <a:grpSpLocks/>
          </p:cNvGrpSpPr>
          <p:nvPr/>
        </p:nvGrpSpPr>
        <p:grpSpPr bwMode="auto">
          <a:xfrm>
            <a:off x="7019925" y="2117725"/>
            <a:ext cx="1482725" cy="676275"/>
            <a:chOff x="4422" y="1975"/>
            <a:chExt cx="934" cy="426"/>
          </a:xfrm>
        </p:grpSpPr>
        <p:sp>
          <p:nvSpPr>
            <p:cNvPr id="254987" name="AutoShape 11"/>
            <p:cNvSpPr>
              <a:spLocks noChangeArrowheads="1"/>
            </p:cNvSpPr>
            <p:nvPr/>
          </p:nvSpPr>
          <p:spPr bwMode="auto">
            <a:xfrm>
              <a:off x="4422" y="1975"/>
              <a:ext cx="934" cy="42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4988" name="Text Box 12"/>
            <p:cNvSpPr txBox="1">
              <a:spLocks noChangeArrowheads="1"/>
            </p:cNvSpPr>
            <p:nvPr/>
          </p:nvSpPr>
          <p:spPr bwMode="auto">
            <a:xfrm>
              <a:off x="4647" y="2146"/>
              <a:ext cx="3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cs typeface="+mn-cs"/>
                </a:rPr>
                <a:t>Brick</a:t>
              </a:r>
            </a:p>
          </p:txBody>
        </p:sp>
      </p:grpSp>
      <p:sp>
        <p:nvSpPr>
          <p:cNvPr id="254989" name="Rectangle 13">
            <a:hlinkClick r:id="rId3" tooltip="Wikipedia - Intensive vs. Extensive"/>
          </p:cNvPr>
          <p:cNvSpPr>
            <a:spLocks noChangeArrowheads="1"/>
          </p:cNvSpPr>
          <p:nvPr/>
        </p:nvSpPr>
        <p:spPr bwMode="auto">
          <a:xfrm>
            <a:off x="1101725" y="1084263"/>
            <a:ext cx="198437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54990" name="Picture 14" descr="800px-Length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648200"/>
            <a:ext cx="2132013" cy="1508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4733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5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Density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876800" y="2819400"/>
            <a:ext cx="401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>
                <a:solidFill>
                  <a:srgbClr val="FF0000"/>
                </a:solidFill>
                <a:cs typeface="+mn-cs"/>
              </a:rPr>
              <a:t>M  =  D x V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5334000" y="990600"/>
            <a:ext cx="2495550" cy="1920875"/>
            <a:chOff x="3360" y="624"/>
            <a:chExt cx="1572" cy="1210"/>
          </a:xfrm>
        </p:grpSpPr>
        <p:sp>
          <p:nvSpPr>
            <p:cNvPr id="257029" name="Text Box 5"/>
            <p:cNvSpPr txBox="1">
              <a:spLocks noChangeArrowheads="1"/>
            </p:cNvSpPr>
            <p:nvPr/>
          </p:nvSpPr>
          <p:spPr bwMode="auto">
            <a:xfrm>
              <a:off x="3360" y="912"/>
              <a:ext cx="127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cs typeface="+mn-cs"/>
                </a:rPr>
                <a:t>D  =  </a:t>
              </a: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4416" y="624"/>
              <a:ext cx="51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cs typeface="+mn-cs"/>
                </a:rPr>
                <a:t>M</a:t>
              </a:r>
            </a:p>
            <a:p>
              <a:pPr>
                <a:defRPr/>
              </a:pPr>
              <a:r>
                <a:rPr lang="en-US" sz="2000" b="1">
                  <a:cs typeface="+mn-cs"/>
                </a:rPr>
                <a:t> </a:t>
              </a:r>
              <a:r>
                <a:rPr lang="en-US" sz="6000" b="1">
                  <a:cs typeface="+mn-cs"/>
                </a:rPr>
                <a:t>V</a:t>
              </a:r>
            </a:p>
          </p:txBody>
        </p:sp>
        <p:sp>
          <p:nvSpPr>
            <p:cNvPr id="257031" name="Line 7"/>
            <p:cNvSpPr>
              <a:spLocks noChangeShapeType="1"/>
            </p:cNvSpPr>
            <p:nvPr/>
          </p:nvSpPr>
          <p:spPr bwMode="auto">
            <a:xfrm>
              <a:off x="4512" y="1248"/>
              <a:ext cx="2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7032" name="Group 8"/>
          <p:cNvGrpSpPr>
            <a:grpSpLocks/>
          </p:cNvGrpSpPr>
          <p:nvPr/>
        </p:nvGrpSpPr>
        <p:grpSpPr bwMode="auto">
          <a:xfrm>
            <a:off x="5638800" y="3946525"/>
            <a:ext cx="2343150" cy="1920875"/>
            <a:chOff x="3552" y="2486"/>
            <a:chExt cx="1476" cy="1210"/>
          </a:xfrm>
        </p:grpSpPr>
        <p:sp>
          <p:nvSpPr>
            <p:cNvPr id="257033" name="Text Box 9"/>
            <p:cNvSpPr txBox="1">
              <a:spLocks noChangeArrowheads="1"/>
            </p:cNvSpPr>
            <p:nvPr/>
          </p:nvSpPr>
          <p:spPr bwMode="auto">
            <a:xfrm>
              <a:off x="3552" y="2678"/>
              <a:ext cx="98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solidFill>
                    <a:schemeClr val="hlink"/>
                  </a:solidFill>
                  <a:cs typeface="+mn-cs"/>
                </a:rPr>
                <a:t>V  =</a:t>
              </a:r>
            </a:p>
          </p:txBody>
        </p:sp>
        <p:sp>
          <p:nvSpPr>
            <p:cNvPr id="257034" name="Text Box 10"/>
            <p:cNvSpPr txBox="1">
              <a:spLocks noChangeArrowheads="1"/>
            </p:cNvSpPr>
            <p:nvPr/>
          </p:nvSpPr>
          <p:spPr bwMode="auto">
            <a:xfrm>
              <a:off x="4512" y="2486"/>
              <a:ext cx="51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solidFill>
                    <a:schemeClr val="hlink"/>
                  </a:solidFill>
                  <a:cs typeface="+mn-cs"/>
                </a:rPr>
                <a:t>M</a:t>
              </a:r>
            </a:p>
            <a:p>
              <a:pPr>
                <a:defRPr/>
              </a:pPr>
              <a:r>
                <a:rPr lang="en-US" sz="2000" b="1">
                  <a:solidFill>
                    <a:schemeClr val="hlink"/>
                  </a:solidFill>
                  <a:cs typeface="+mn-cs"/>
                </a:rPr>
                <a:t> </a:t>
              </a:r>
              <a:r>
                <a:rPr lang="en-US" sz="6000" b="1">
                  <a:solidFill>
                    <a:schemeClr val="hlink"/>
                  </a:solidFill>
                  <a:cs typeface="+mn-cs"/>
                </a:rPr>
                <a:t>D</a:t>
              </a:r>
            </a:p>
          </p:txBody>
        </p:sp>
        <p:sp>
          <p:nvSpPr>
            <p:cNvPr id="257035" name="Line 11"/>
            <p:cNvSpPr>
              <a:spLocks noChangeShapeType="1"/>
            </p:cNvSpPr>
            <p:nvPr/>
          </p:nvSpPr>
          <p:spPr bwMode="auto">
            <a:xfrm>
              <a:off x="4608" y="3080"/>
              <a:ext cx="2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773" name="Group 12"/>
          <p:cNvGrpSpPr>
            <a:grpSpLocks/>
          </p:cNvGrpSpPr>
          <p:nvPr/>
        </p:nvGrpSpPr>
        <p:grpSpPr bwMode="auto">
          <a:xfrm>
            <a:off x="0" y="2133600"/>
            <a:ext cx="5584825" cy="3505200"/>
            <a:chOff x="322" y="1248"/>
            <a:chExt cx="3518" cy="2208"/>
          </a:xfrm>
        </p:grpSpPr>
        <p:sp>
          <p:nvSpPr>
            <p:cNvPr id="257037" name="AutoShape 13"/>
            <p:cNvSpPr>
              <a:spLocks noChangeArrowheads="1"/>
            </p:cNvSpPr>
            <p:nvPr/>
          </p:nvSpPr>
          <p:spPr bwMode="auto">
            <a:xfrm>
              <a:off x="322" y="1248"/>
              <a:ext cx="3504" cy="2208"/>
            </a:xfrm>
            <a:prstGeom prst="triangle">
              <a:avLst>
                <a:gd name="adj" fmla="val 50000"/>
              </a:avLst>
            </a:prstGeom>
            <a:solidFill>
              <a:srgbClr val="FFC5C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kx="3284103" algn="bl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38" name="Line 14"/>
            <p:cNvSpPr>
              <a:spLocks noChangeShapeType="1"/>
            </p:cNvSpPr>
            <p:nvPr/>
          </p:nvSpPr>
          <p:spPr bwMode="auto">
            <a:xfrm>
              <a:off x="1104" y="2496"/>
              <a:ext cx="196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39" name="Line 15"/>
            <p:cNvSpPr>
              <a:spLocks noChangeShapeType="1"/>
            </p:cNvSpPr>
            <p:nvPr/>
          </p:nvSpPr>
          <p:spPr bwMode="auto">
            <a:xfrm>
              <a:off x="2064" y="2496"/>
              <a:ext cx="0" cy="960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0" name="Text Box 16"/>
            <p:cNvSpPr txBox="1">
              <a:spLocks noChangeArrowheads="1"/>
            </p:cNvSpPr>
            <p:nvPr/>
          </p:nvSpPr>
          <p:spPr bwMode="auto">
            <a:xfrm>
              <a:off x="1104" y="2544"/>
              <a:ext cx="578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D</a:t>
              </a: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1776" y="1622"/>
              <a:ext cx="576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M</a:t>
              </a:r>
            </a:p>
          </p:txBody>
        </p:sp>
        <p:sp>
          <p:nvSpPr>
            <p:cNvPr id="257042" name="Text Box 18"/>
            <p:cNvSpPr txBox="1">
              <a:spLocks noChangeArrowheads="1"/>
            </p:cNvSpPr>
            <p:nvPr/>
          </p:nvSpPr>
          <p:spPr bwMode="auto">
            <a:xfrm>
              <a:off x="2400" y="2544"/>
              <a:ext cx="543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V</a:t>
              </a:r>
            </a:p>
          </p:txBody>
        </p:sp>
        <p:sp>
          <p:nvSpPr>
            <p:cNvPr id="257043" name="Text Box 19"/>
            <p:cNvSpPr txBox="1">
              <a:spLocks noChangeArrowheads="1"/>
            </p:cNvSpPr>
            <p:nvPr/>
          </p:nvSpPr>
          <p:spPr bwMode="auto">
            <a:xfrm>
              <a:off x="1536" y="2976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ensity</a:t>
              </a:r>
            </a:p>
          </p:txBody>
        </p:sp>
        <p:sp>
          <p:nvSpPr>
            <p:cNvPr id="257044" name="Text Box 20"/>
            <p:cNvSpPr txBox="1">
              <a:spLocks noChangeArrowheads="1"/>
            </p:cNvSpPr>
            <p:nvPr/>
          </p:nvSpPr>
          <p:spPr bwMode="auto">
            <a:xfrm>
              <a:off x="2304" y="211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5C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ass</a:t>
              </a:r>
            </a:p>
          </p:txBody>
        </p:sp>
        <p:sp>
          <p:nvSpPr>
            <p:cNvPr id="257045" name="Text Box 21"/>
            <p:cNvSpPr txBox="1">
              <a:spLocks noChangeArrowheads="1"/>
            </p:cNvSpPr>
            <p:nvPr/>
          </p:nvSpPr>
          <p:spPr bwMode="auto">
            <a:xfrm>
              <a:off x="2736" y="2985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olume</a:t>
              </a:r>
            </a:p>
          </p:txBody>
        </p:sp>
        <p:sp>
          <p:nvSpPr>
            <p:cNvPr id="257046" name="Line 22"/>
            <p:cNvSpPr>
              <a:spLocks noChangeShapeType="1"/>
            </p:cNvSpPr>
            <p:nvPr/>
          </p:nvSpPr>
          <p:spPr bwMode="auto">
            <a:xfrm>
              <a:off x="336" y="3456"/>
              <a:ext cx="35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7" name="Line 23"/>
            <p:cNvSpPr>
              <a:spLocks noChangeShapeType="1"/>
            </p:cNvSpPr>
            <p:nvPr/>
          </p:nvSpPr>
          <p:spPr bwMode="auto">
            <a:xfrm flipV="1">
              <a:off x="336" y="1248"/>
              <a:ext cx="1728" cy="22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8" name="Line 24"/>
            <p:cNvSpPr>
              <a:spLocks noChangeShapeType="1"/>
            </p:cNvSpPr>
            <p:nvPr/>
          </p:nvSpPr>
          <p:spPr bwMode="auto">
            <a:xfrm>
              <a:off x="2064" y="1248"/>
              <a:ext cx="1776" cy="22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57049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133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sto MT" charset="0"/>
                <a:cs typeface="+mj-cs"/>
              </a:rPr>
              <a:t>Density calculations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71500" y="170338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sto MT" charset="0"/>
                <a:cs typeface="+mn-cs"/>
              </a:rPr>
              <a:t>Density = Mass / Volume</a:t>
            </a:r>
          </a:p>
          <a:p>
            <a:pPr eaLnBrk="1" hangingPunct="1">
              <a:defRPr/>
            </a:pPr>
            <a:r>
              <a:rPr lang="en-US" smtClean="0">
                <a:latin typeface="Calisto MT" charset="0"/>
                <a:cs typeface="+mn-cs"/>
              </a:rPr>
              <a:t>Everybody LOVES Density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9600" smtClean="0">
                <a:latin typeface="Calisto MT" charset="0"/>
                <a:cs typeface="+mn-cs"/>
              </a:rPr>
              <a:t> D =</a:t>
            </a:r>
          </a:p>
        </p:txBody>
      </p:sp>
      <p:pic>
        <p:nvPicPr>
          <p:cNvPr id="34819" name="Picture 3" descr="he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909888"/>
            <a:ext cx="3825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inus 4"/>
          <p:cNvSpPr/>
          <p:nvPr/>
        </p:nvSpPr>
        <p:spPr>
          <a:xfrm>
            <a:off x="2462213" y="4119563"/>
            <a:ext cx="7078662" cy="1146175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sto MT" charset="0"/>
                <a:cs typeface="+mj-cs"/>
              </a:rPr>
              <a:t>Density calculations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71500" y="170338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sto MT" charset="0"/>
                <a:cs typeface="+mn-cs"/>
              </a:rPr>
              <a:t>Density = Mass / Volume</a:t>
            </a:r>
          </a:p>
          <a:p>
            <a:pPr eaLnBrk="1" hangingPunct="1">
              <a:defRPr/>
            </a:pPr>
            <a:r>
              <a:rPr lang="en-US" dirty="0" smtClean="0">
                <a:latin typeface="Calisto MT" charset="0"/>
                <a:cs typeface="+mn-cs"/>
              </a:rPr>
              <a:t>“Density breaks </a:t>
            </a:r>
            <a:r>
              <a:rPr lang="en-US" smtClean="0">
                <a:latin typeface="Calisto MT" charset="0"/>
                <a:cs typeface="+mn-cs"/>
              </a:rPr>
              <a:t>my heart”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9600" dirty="0" smtClean="0">
                <a:latin typeface="Calisto MT" charset="0"/>
                <a:cs typeface="+mn-cs"/>
              </a:rPr>
              <a:t> D =</a:t>
            </a:r>
          </a:p>
        </p:txBody>
      </p:sp>
      <p:pic>
        <p:nvPicPr>
          <p:cNvPr id="35843" name="Picture 3" descr="he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909888"/>
            <a:ext cx="3825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inus 4"/>
          <p:cNvSpPr/>
          <p:nvPr/>
        </p:nvSpPr>
        <p:spPr>
          <a:xfrm>
            <a:off x="2462213" y="4119563"/>
            <a:ext cx="7078662" cy="1146175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5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600200"/>
            <a:ext cx="3276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cs typeface="+mj-cs"/>
              </a:rPr>
              <a:t>Density of Some Common Substances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752600" y="488950"/>
            <a:ext cx="5943600" cy="5867400"/>
          </a:xfrm>
          <a:prstGeom prst="rect">
            <a:avLst/>
          </a:prstGeom>
          <a:gradFill rotWithShape="0">
            <a:gsLst>
              <a:gs pos="0">
                <a:srgbClr val="B3FFB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81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cs typeface="+mn-cs"/>
              </a:rPr>
              <a:t>  Density of Some </a:t>
            </a:r>
          </a:p>
          <a:p>
            <a:pPr>
              <a:defRPr/>
            </a:pPr>
            <a:r>
              <a:rPr lang="en-US" sz="2800" dirty="0">
                <a:cs typeface="+mn-cs"/>
              </a:rPr>
              <a:t>  Common Substance</a:t>
            </a:r>
          </a:p>
          <a:p>
            <a:pPr>
              <a:defRPr/>
            </a:pPr>
            <a:endParaRPr lang="en-US" sz="2000" b="1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Substance                             Density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                                          </a:t>
            </a:r>
            <a:r>
              <a:rPr lang="en-US" sz="2800" b="1" dirty="0">
                <a:cs typeface="+mn-cs"/>
              </a:rPr>
              <a:t>(g / cm</a:t>
            </a:r>
            <a:r>
              <a:rPr lang="en-US" sz="2800" b="1" baseline="30000" dirty="0">
                <a:cs typeface="+mn-cs"/>
              </a:rPr>
              <a:t>3</a:t>
            </a:r>
            <a:r>
              <a:rPr lang="en-US" sz="2800" b="1" dirty="0">
                <a:cs typeface="+mn-cs"/>
              </a:rPr>
              <a:t>)</a:t>
            </a:r>
            <a:r>
              <a:rPr lang="en-US" dirty="0">
                <a:cs typeface="+mn-cs"/>
              </a:rPr>
              <a:t> 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Air			  	      </a:t>
            </a:r>
            <a:r>
              <a:rPr lang="en-US" sz="2400" dirty="0" smtClean="0">
                <a:cs typeface="+mn-cs"/>
              </a:rPr>
              <a:t>			0.0013</a:t>
            </a:r>
            <a:r>
              <a:rPr lang="en-US" sz="2400" dirty="0">
                <a:cs typeface="+mn-cs"/>
              </a:rPr>
              <a:t>*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Lithium			      </a:t>
            </a:r>
            <a:r>
              <a:rPr lang="en-US" sz="2400" dirty="0" smtClean="0">
                <a:cs typeface="+mn-cs"/>
              </a:rPr>
              <a:t>			0.53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Ice				      </a:t>
            </a:r>
            <a:r>
              <a:rPr lang="en-US" sz="2400" dirty="0" smtClean="0">
                <a:cs typeface="+mn-cs"/>
              </a:rPr>
              <a:t>			0.917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Water			      </a:t>
            </a:r>
            <a:r>
              <a:rPr lang="en-US" sz="2400" dirty="0" smtClean="0">
                <a:cs typeface="+mn-cs"/>
              </a:rPr>
              <a:t>			1.00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Aluminum		</a:t>
            </a:r>
            <a:r>
              <a:rPr lang="en-US" sz="2400" dirty="0" smtClean="0">
                <a:cs typeface="+mn-cs"/>
              </a:rPr>
              <a:t>			2.70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Iron			      </a:t>
            </a:r>
            <a:r>
              <a:rPr lang="en-US" sz="2400" dirty="0" smtClean="0">
                <a:cs typeface="+mn-cs"/>
              </a:rPr>
              <a:t>				7.86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Lead			   </a:t>
            </a:r>
            <a:r>
              <a:rPr lang="en-US" sz="2400" dirty="0" smtClean="0">
                <a:cs typeface="+mn-cs"/>
              </a:rPr>
              <a:t>			11.4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Gold			   </a:t>
            </a:r>
            <a:r>
              <a:rPr lang="en-US" sz="2400" dirty="0" smtClean="0">
                <a:cs typeface="+mn-cs"/>
              </a:rPr>
              <a:t>			19.3</a:t>
            </a:r>
            <a:endParaRPr lang="en-US" sz="2400" dirty="0">
              <a:cs typeface="+mn-cs"/>
            </a:endParaRPr>
          </a:p>
          <a:p>
            <a:pPr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057400" y="1600200"/>
            <a:ext cx="5257800" cy="0"/>
          </a:xfrm>
          <a:prstGeom prst="line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2057400" y="26670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2057400" y="59436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2163763" y="6019800"/>
            <a:ext cx="263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*at 0</a:t>
            </a:r>
            <a:r>
              <a:rPr lang="en-US" sz="1600" baseline="30000">
                <a:cs typeface="+mn-cs"/>
              </a:rPr>
              <a:t>o</a:t>
            </a:r>
            <a:r>
              <a:rPr lang="en-US" sz="1600">
                <a:cs typeface="+mn-cs"/>
              </a:rPr>
              <a:t>C and 1 atm pressure</a:t>
            </a:r>
          </a:p>
        </p:txBody>
      </p:sp>
      <p:sp>
        <p:nvSpPr>
          <p:cNvPr id="2590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>
            <a:off x="5190067" y="4343400"/>
            <a:ext cx="12954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5190067" y="5486400"/>
            <a:ext cx="12954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081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1" grpId="0" animBg="1"/>
      <p:bldP spid="2590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Consider Equal Masses</a:t>
            </a: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295400" y="16002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441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3733800" y="1676400"/>
            <a:ext cx="27432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cs typeface="+mn-cs"/>
              </a:rPr>
              <a:t>Equal masses…</a:t>
            </a:r>
          </a:p>
          <a:p>
            <a:pPr>
              <a:defRPr/>
            </a:pPr>
            <a:r>
              <a:rPr lang="en-US" b="1" dirty="0">
                <a:cs typeface="+mn-cs"/>
              </a:rPr>
              <a:t>…but </a:t>
            </a:r>
            <a:r>
              <a:rPr lang="en-US" b="1" i="1" dirty="0">
                <a:cs typeface="+mn-cs"/>
              </a:rPr>
              <a:t>unequal </a:t>
            </a:r>
            <a:r>
              <a:rPr lang="en-US" b="1" dirty="0">
                <a:cs typeface="+mn-cs"/>
              </a:rPr>
              <a:t>volumes.</a:t>
            </a:r>
            <a:endParaRPr lang="en-US" sz="800" b="1" dirty="0">
              <a:cs typeface="+mn-cs"/>
            </a:endParaRPr>
          </a:p>
          <a:p>
            <a:pPr>
              <a:defRPr/>
            </a:pPr>
            <a:endParaRPr lang="en-US" sz="800" b="1" dirty="0">
              <a:cs typeface="+mn-cs"/>
            </a:endParaRPr>
          </a:p>
          <a:p>
            <a:pPr>
              <a:defRPr/>
            </a:pPr>
            <a:r>
              <a:rPr lang="en-US" b="1" dirty="0">
                <a:cs typeface="+mn-cs"/>
              </a:rPr>
              <a:t>The object with the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 larger volume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(aluminum cube) has 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the                </a:t>
            </a:r>
            <a:r>
              <a:rPr lang="en-US" b="1" dirty="0" smtClean="0">
                <a:cs typeface="+mn-cs"/>
              </a:rPr>
              <a:t>     density</a:t>
            </a:r>
            <a:r>
              <a:rPr lang="en-US" b="1" dirty="0">
                <a:cs typeface="+mn-cs"/>
              </a:rPr>
              <a:t>.</a:t>
            </a:r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2057400" y="1828800"/>
            <a:ext cx="16764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r>
              <a:rPr lang="en-US" b="1">
                <a:cs typeface="+mn-cs"/>
              </a:rPr>
              <a:t>aluminum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6477000" y="1752600"/>
            <a:ext cx="7620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r>
              <a:rPr lang="en-US" b="1">
                <a:cs typeface="+mn-cs"/>
              </a:rPr>
              <a:t>  gold</a:t>
            </a: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76200" y="6553200"/>
            <a:ext cx="39163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Dorin, Demmin, Gabel, </a:t>
            </a:r>
            <a:r>
              <a:rPr lang="en-US" sz="800" u="sng">
                <a:cs typeface="+mn-cs"/>
              </a:rPr>
              <a:t>Chemistry The Study of Matter </a:t>
            </a:r>
            <a:r>
              <a:rPr lang="en-US" sz="800">
                <a:cs typeface="+mn-cs"/>
              </a:rPr>
              <a:t> , 3</a:t>
            </a:r>
            <a:r>
              <a:rPr lang="en-US" sz="800" baseline="30000">
                <a:cs typeface="+mn-cs"/>
              </a:rPr>
              <a:t>rd</a:t>
            </a:r>
            <a:r>
              <a:rPr lang="en-US" sz="800">
                <a:cs typeface="+mn-cs"/>
              </a:rPr>
              <a:t> Edition, 1990, page 71</a:t>
            </a:r>
          </a:p>
        </p:txBody>
      </p:sp>
      <p:sp>
        <p:nvSpPr>
          <p:cNvPr id="2611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8921" name="Group 10"/>
          <p:cNvGrpSpPr>
            <a:grpSpLocks/>
          </p:cNvGrpSpPr>
          <p:nvPr/>
        </p:nvGrpSpPr>
        <p:grpSpPr bwMode="auto">
          <a:xfrm>
            <a:off x="1677988" y="3543300"/>
            <a:ext cx="6191250" cy="3043238"/>
            <a:chOff x="1057" y="2232"/>
            <a:chExt cx="3900" cy="1917"/>
          </a:xfrm>
        </p:grpSpPr>
        <p:sp>
          <p:nvSpPr>
            <p:cNvPr id="261131" name="Rectangle 11"/>
            <p:cNvSpPr>
              <a:spLocks noChangeArrowheads="1"/>
            </p:cNvSpPr>
            <p:nvPr/>
          </p:nvSpPr>
          <p:spPr bwMode="auto">
            <a:xfrm>
              <a:off x="1496" y="3015"/>
              <a:ext cx="221" cy="6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2" name="Freeform 12"/>
            <p:cNvSpPr>
              <a:spLocks/>
            </p:cNvSpPr>
            <p:nvPr/>
          </p:nvSpPr>
          <p:spPr bwMode="auto">
            <a:xfrm>
              <a:off x="1338" y="2718"/>
              <a:ext cx="3330" cy="192"/>
            </a:xfrm>
            <a:custGeom>
              <a:avLst/>
              <a:gdLst>
                <a:gd name="T0" fmla="*/ 3330 w 3330"/>
                <a:gd name="T1" fmla="*/ 189 h 192"/>
                <a:gd name="T2" fmla="*/ 0 w 3330"/>
                <a:gd name="T3" fmla="*/ 192 h 192"/>
                <a:gd name="T4" fmla="*/ 378 w 3330"/>
                <a:gd name="T5" fmla="*/ 0 h 192"/>
                <a:gd name="T6" fmla="*/ 3038 w 3330"/>
                <a:gd name="T7" fmla="*/ 9 h 192"/>
                <a:gd name="T8" fmla="*/ 3330 w 3330"/>
                <a:gd name="T9" fmla="*/ 18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0" h="192">
                  <a:moveTo>
                    <a:pt x="3330" y="189"/>
                  </a:moveTo>
                  <a:lnTo>
                    <a:pt x="0" y="192"/>
                  </a:lnTo>
                  <a:lnTo>
                    <a:pt x="378" y="0"/>
                  </a:lnTo>
                  <a:lnTo>
                    <a:pt x="3038" y="9"/>
                  </a:lnTo>
                  <a:lnTo>
                    <a:pt x="3330" y="189"/>
                  </a:lnTo>
                  <a:close/>
                </a:path>
              </a:pathLst>
            </a:cu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3" name="Freeform 13"/>
            <p:cNvSpPr>
              <a:spLocks/>
            </p:cNvSpPr>
            <p:nvPr/>
          </p:nvSpPr>
          <p:spPr bwMode="auto">
            <a:xfrm flipH="1">
              <a:off x="3115" y="2764"/>
              <a:ext cx="412" cy="117"/>
            </a:xfrm>
            <a:custGeom>
              <a:avLst/>
              <a:gdLst>
                <a:gd name="T0" fmla="*/ 64 w 412"/>
                <a:gd name="T1" fmla="*/ 0 h 117"/>
                <a:gd name="T2" fmla="*/ 412 w 412"/>
                <a:gd name="T3" fmla="*/ 0 h 117"/>
                <a:gd name="T4" fmla="*/ 397 w 412"/>
                <a:gd name="T5" fmla="*/ 117 h 117"/>
                <a:gd name="T6" fmla="*/ 0 w 412"/>
                <a:gd name="T7" fmla="*/ 116 h 117"/>
                <a:gd name="T8" fmla="*/ 64 w 412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117">
                  <a:moveTo>
                    <a:pt x="64" y="0"/>
                  </a:moveTo>
                  <a:lnTo>
                    <a:pt x="412" y="0"/>
                  </a:lnTo>
                  <a:lnTo>
                    <a:pt x="397" y="117"/>
                  </a:lnTo>
                  <a:lnTo>
                    <a:pt x="0" y="1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4" name="Freeform 14"/>
            <p:cNvSpPr>
              <a:spLocks/>
            </p:cNvSpPr>
            <p:nvPr/>
          </p:nvSpPr>
          <p:spPr bwMode="auto">
            <a:xfrm>
              <a:off x="3462" y="2767"/>
              <a:ext cx="63" cy="112"/>
            </a:xfrm>
            <a:custGeom>
              <a:avLst/>
              <a:gdLst>
                <a:gd name="T0" fmla="*/ 1 w 66"/>
                <a:gd name="T1" fmla="*/ 0 h 112"/>
                <a:gd name="T2" fmla="*/ 66 w 66"/>
                <a:gd name="T3" fmla="*/ 111 h 112"/>
                <a:gd name="T4" fmla="*/ 0 w 66"/>
                <a:gd name="T5" fmla="*/ 112 h 112"/>
                <a:gd name="T6" fmla="*/ 1 w 66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12">
                  <a:moveTo>
                    <a:pt x="1" y="0"/>
                  </a:moveTo>
                  <a:lnTo>
                    <a:pt x="66" y="111"/>
                  </a:lnTo>
                  <a:lnTo>
                    <a:pt x="0" y="1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5" name="Freeform 15"/>
            <p:cNvSpPr>
              <a:spLocks/>
            </p:cNvSpPr>
            <p:nvPr/>
          </p:nvSpPr>
          <p:spPr bwMode="auto">
            <a:xfrm>
              <a:off x="1422" y="3357"/>
              <a:ext cx="3084" cy="171"/>
            </a:xfrm>
            <a:custGeom>
              <a:avLst/>
              <a:gdLst>
                <a:gd name="T0" fmla="*/ 108 w 3084"/>
                <a:gd name="T1" fmla="*/ 0 h 171"/>
                <a:gd name="T2" fmla="*/ 2991 w 3084"/>
                <a:gd name="T3" fmla="*/ 0 h 171"/>
                <a:gd name="T4" fmla="*/ 3084 w 3084"/>
                <a:gd name="T5" fmla="*/ 171 h 171"/>
                <a:gd name="T6" fmla="*/ 0 w 3084"/>
                <a:gd name="T7" fmla="*/ 171 h 171"/>
                <a:gd name="T8" fmla="*/ 108 w 3084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4" h="171">
                  <a:moveTo>
                    <a:pt x="108" y="0"/>
                  </a:moveTo>
                  <a:lnTo>
                    <a:pt x="2991" y="0"/>
                  </a:lnTo>
                  <a:lnTo>
                    <a:pt x="3084" y="171"/>
                  </a:lnTo>
                  <a:lnTo>
                    <a:pt x="0" y="171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100000">
                  <a:srgbClr val="D2A57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6" name="Freeform 16"/>
            <p:cNvSpPr>
              <a:spLocks/>
            </p:cNvSpPr>
            <p:nvPr/>
          </p:nvSpPr>
          <p:spPr bwMode="auto">
            <a:xfrm>
              <a:off x="1320" y="3528"/>
              <a:ext cx="3294" cy="573"/>
            </a:xfrm>
            <a:custGeom>
              <a:avLst/>
              <a:gdLst>
                <a:gd name="T0" fmla="*/ 102 w 3294"/>
                <a:gd name="T1" fmla="*/ 0 h 573"/>
                <a:gd name="T2" fmla="*/ 3186 w 3294"/>
                <a:gd name="T3" fmla="*/ 0 h 573"/>
                <a:gd name="T4" fmla="*/ 3294 w 3294"/>
                <a:gd name="T5" fmla="*/ 573 h 573"/>
                <a:gd name="T6" fmla="*/ 0 w 3294"/>
                <a:gd name="T7" fmla="*/ 573 h 573"/>
                <a:gd name="T8" fmla="*/ 102 w 3294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4" h="573">
                  <a:moveTo>
                    <a:pt x="102" y="0"/>
                  </a:moveTo>
                  <a:lnTo>
                    <a:pt x="3186" y="0"/>
                  </a:lnTo>
                  <a:lnTo>
                    <a:pt x="3294" y="573"/>
                  </a:lnTo>
                  <a:lnTo>
                    <a:pt x="0" y="573"/>
                  </a:lnTo>
                  <a:lnTo>
                    <a:pt x="102" y="0"/>
                  </a:lnTo>
                  <a:close/>
                </a:path>
              </a:pathLst>
            </a:custGeom>
            <a:gradFill rotWithShape="1">
              <a:gsLst>
                <a:gs pos="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7" name="Freeform 17"/>
            <p:cNvSpPr>
              <a:spLocks/>
            </p:cNvSpPr>
            <p:nvPr/>
          </p:nvSpPr>
          <p:spPr bwMode="auto">
            <a:xfrm>
              <a:off x="1779" y="3657"/>
              <a:ext cx="2337" cy="468"/>
            </a:xfrm>
            <a:custGeom>
              <a:avLst/>
              <a:gdLst>
                <a:gd name="T0" fmla="*/ 0 w 2337"/>
                <a:gd name="T1" fmla="*/ 468 h 468"/>
                <a:gd name="T2" fmla="*/ 2337 w 2337"/>
                <a:gd name="T3" fmla="*/ 468 h 468"/>
                <a:gd name="T4" fmla="*/ 2172 w 2337"/>
                <a:gd name="T5" fmla="*/ 0 h 468"/>
                <a:gd name="T6" fmla="*/ 189 w 2337"/>
                <a:gd name="T7" fmla="*/ 0 h 468"/>
                <a:gd name="T8" fmla="*/ 0 w 2337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7" h="468">
                  <a:moveTo>
                    <a:pt x="0" y="468"/>
                  </a:moveTo>
                  <a:lnTo>
                    <a:pt x="2337" y="468"/>
                  </a:lnTo>
                  <a:lnTo>
                    <a:pt x="2172" y="0"/>
                  </a:lnTo>
                  <a:lnTo>
                    <a:pt x="189" y="0"/>
                  </a:lnTo>
                  <a:lnTo>
                    <a:pt x="0" y="468"/>
                  </a:lnTo>
                  <a:close/>
                </a:path>
              </a:pathLst>
            </a:custGeom>
            <a:gradFill rotWithShape="1">
              <a:gsLst>
                <a:gs pos="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8" name="Freeform 18"/>
            <p:cNvSpPr>
              <a:spLocks/>
            </p:cNvSpPr>
            <p:nvPr/>
          </p:nvSpPr>
          <p:spPr bwMode="auto">
            <a:xfrm>
              <a:off x="1965" y="3624"/>
              <a:ext cx="1983" cy="33"/>
            </a:xfrm>
            <a:custGeom>
              <a:avLst/>
              <a:gdLst>
                <a:gd name="T0" fmla="*/ 0 w 1983"/>
                <a:gd name="T1" fmla="*/ 33 h 33"/>
                <a:gd name="T2" fmla="*/ 1983 w 1983"/>
                <a:gd name="T3" fmla="*/ 33 h 33"/>
                <a:gd name="T4" fmla="*/ 1968 w 1983"/>
                <a:gd name="T5" fmla="*/ 0 h 33"/>
                <a:gd name="T6" fmla="*/ 15 w 1983"/>
                <a:gd name="T7" fmla="*/ 0 h 33"/>
                <a:gd name="T8" fmla="*/ 0 w 1983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3" h="33">
                  <a:moveTo>
                    <a:pt x="0" y="33"/>
                  </a:moveTo>
                  <a:lnTo>
                    <a:pt x="1983" y="33"/>
                  </a:lnTo>
                  <a:lnTo>
                    <a:pt x="1968" y="0"/>
                  </a:lnTo>
                  <a:lnTo>
                    <a:pt x="15" y="0"/>
                  </a:lnTo>
                  <a:lnTo>
                    <a:pt x="0" y="33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100000">
                  <a:srgbClr val="D2A57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9" name="Freeform 19"/>
            <p:cNvSpPr>
              <a:spLocks/>
            </p:cNvSpPr>
            <p:nvPr/>
          </p:nvSpPr>
          <p:spPr bwMode="auto">
            <a:xfrm>
              <a:off x="2517" y="3384"/>
              <a:ext cx="981" cy="765"/>
            </a:xfrm>
            <a:custGeom>
              <a:avLst/>
              <a:gdLst>
                <a:gd name="T0" fmla="*/ 0 w 981"/>
                <a:gd name="T1" fmla="*/ 765 h 765"/>
                <a:gd name="T2" fmla="*/ 981 w 981"/>
                <a:gd name="T3" fmla="*/ 765 h 765"/>
                <a:gd name="T4" fmla="*/ 666 w 981"/>
                <a:gd name="T5" fmla="*/ 0 h 765"/>
                <a:gd name="T6" fmla="*/ 276 w 981"/>
                <a:gd name="T7" fmla="*/ 0 h 765"/>
                <a:gd name="T8" fmla="*/ 0 w 981"/>
                <a:gd name="T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765">
                  <a:moveTo>
                    <a:pt x="0" y="765"/>
                  </a:moveTo>
                  <a:lnTo>
                    <a:pt x="981" y="765"/>
                  </a:lnTo>
                  <a:lnTo>
                    <a:pt x="666" y="0"/>
                  </a:lnTo>
                  <a:lnTo>
                    <a:pt x="276" y="0"/>
                  </a:lnTo>
                  <a:lnTo>
                    <a:pt x="0" y="765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5000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0" name="Oval 20"/>
            <p:cNvSpPr>
              <a:spLocks noChangeArrowheads="1"/>
            </p:cNvSpPr>
            <p:nvPr/>
          </p:nvSpPr>
          <p:spPr bwMode="auto">
            <a:xfrm>
              <a:off x="1515" y="3414"/>
              <a:ext cx="171" cy="5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1" name="Oval 21"/>
            <p:cNvSpPr>
              <a:spLocks noChangeArrowheads="1"/>
            </p:cNvSpPr>
            <p:nvPr/>
          </p:nvSpPr>
          <p:spPr bwMode="auto">
            <a:xfrm>
              <a:off x="4245" y="3408"/>
              <a:ext cx="171" cy="5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2" name="Oval 22"/>
            <p:cNvSpPr>
              <a:spLocks noChangeArrowheads="1"/>
            </p:cNvSpPr>
            <p:nvPr/>
          </p:nvSpPr>
          <p:spPr bwMode="auto">
            <a:xfrm>
              <a:off x="1782" y="3411"/>
              <a:ext cx="144" cy="4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3" name="Oval 23"/>
            <p:cNvSpPr>
              <a:spLocks noChangeArrowheads="1"/>
            </p:cNvSpPr>
            <p:nvPr/>
          </p:nvSpPr>
          <p:spPr bwMode="auto">
            <a:xfrm>
              <a:off x="4026" y="3414"/>
              <a:ext cx="144" cy="4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4" name="AutoShape 24"/>
            <p:cNvSpPr>
              <a:spLocks noChangeArrowheads="1"/>
            </p:cNvSpPr>
            <p:nvPr/>
          </p:nvSpPr>
          <p:spPr bwMode="auto">
            <a:xfrm>
              <a:off x="1563" y="3234"/>
              <a:ext cx="81" cy="240"/>
            </a:xfrm>
            <a:prstGeom prst="can">
              <a:avLst>
                <a:gd name="adj" fmla="val 74074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5" name="AutoShape 25"/>
            <p:cNvSpPr>
              <a:spLocks noChangeArrowheads="1"/>
            </p:cNvSpPr>
            <p:nvPr/>
          </p:nvSpPr>
          <p:spPr bwMode="auto">
            <a:xfrm>
              <a:off x="4302" y="3228"/>
              <a:ext cx="81" cy="240"/>
            </a:xfrm>
            <a:prstGeom prst="can">
              <a:avLst>
                <a:gd name="adj" fmla="val 74074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6" name="AutoShape 26"/>
            <p:cNvSpPr>
              <a:spLocks noChangeArrowheads="1"/>
            </p:cNvSpPr>
            <p:nvPr/>
          </p:nvSpPr>
          <p:spPr bwMode="auto">
            <a:xfrm>
              <a:off x="1833" y="3222"/>
              <a:ext cx="42" cy="240"/>
            </a:xfrm>
            <a:prstGeom prst="can">
              <a:avLst>
                <a:gd name="adj" fmla="val 142857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7" name="AutoShape 27"/>
            <p:cNvSpPr>
              <a:spLocks noChangeArrowheads="1"/>
            </p:cNvSpPr>
            <p:nvPr/>
          </p:nvSpPr>
          <p:spPr bwMode="auto">
            <a:xfrm>
              <a:off x="4077" y="3219"/>
              <a:ext cx="42" cy="240"/>
            </a:xfrm>
            <a:prstGeom prst="can">
              <a:avLst>
                <a:gd name="adj" fmla="val 142857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8" name="Freeform 28"/>
            <p:cNvSpPr>
              <a:spLocks/>
            </p:cNvSpPr>
            <p:nvPr/>
          </p:nvSpPr>
          <p:spPr bwMode="auto">
            <a:xfrm>
              <a:off x="2738" y="3266"/>
              <a:ext cx="72" cy="268"/>
            </a:xfrm>
            <a:custGeom>
              <a:avLst/>
              <a:gdLst>
                <a:gd name="T0" fmla="*/ 55 w 72"/>
                <a:gd name="T1" fmla="*/ 117 h 268"/>
                <a:gd name="T2" fmla="*/ 0 w 72"/>
                <a:gd name="T3" fmla="*/ 268 h 268"/>
                <a:gd name="T4" fmla="*/ 24 w 72"/>
                <a:gd name="T5" fmla="*/ 96 h 268"/>
                <a:gd name="T6" fmla="*/ 58 w 72"/>
                <a:gd name="T7" fmla="*/ 0 h 268"/>
                <a:gd name="T8" fmla="*/ 72 w 72"/>
                <a:gd name="T9" fmla="*/ 1 h 268"/>
                <a:gd name="T10" fmla="*/ 55 w 72"/>
                <a:gd name="T11" fmla="*/ 11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68">
                  <a:moveTo>
                    <a:pt x="55" y="117"/>
                  </a:moveTo>
                  <a:lnTo>
                    <a:pt x="0" y="268"/>
                  </a:lnTo>
                  <a:lnTo>
                    <a:pt x="24" y="96"/>
                  </a:lnTo>
                  <a:lnTo>
                    <a:pt x="58" y="0"/>
                  </a:lnTo>
                  <a:lnTo>
                    <a:pt x="72" y="1"/>
                  </a:lnTo>
                  <a:lnTo>
                    <a:pt x="55" y="117"/>
                  </a:lnTo>
                  <a:close/>
                </a:path>
              </a:pathLst>
            </a:cu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63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9" name="Freeform 29"/>
            <p:cNvSpPr>
              <a:spLocks/>
            </p:cNvSpPr>
            <p:nvPr/>
          </p:nvSpPr>
          <p:spPr bwMode="auto">
            <a:xfrm>
              <a:off x="3168" y="3264"/>
              <a:ext cx="77" cy="264"/>
            </a:xfrm>
            <a:custGeom>
              <a:avLst/>
              <a:gdLst>
                <a:gd name="T0" fmla="*/ 14 w 77"/>
                <a:gd name="T1" fmla="*/ 119 h 264"/>
                <a:gd name="T2" fmla="*/ 77 w 77"/>
                <a:gd name="T3" fmla="*/ 264 h 264"/>
                <a:gd name="T4" fmla="*/ 45 w 77"/>
                <a:gd name="T5" fmla="*/ 90 h 264"/>
                <a:gd name="T6" fmla="*/ 0 w 77"/>
                <a:gd name="T7" fmla="*/ 0 h 264"/>
                <a:gd name="T8" fmla="*/ 14 w 77"/>
                <a:gd name="T9" fmla="*/ 11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64">
                  <a:moveTo>
                    <a:pt x="14" y="119"/>
                  </a:moveTo>
                  <a:lnTo>
                    <a:pt x="77" y="264"/>
                  </a:lnTo>
                  <a:lnTo>
                    <a:pt x="45" y="90"/>
                  </a:lnTo>
                  <a:lnTo>
                    <a:pt x="0" y="0"/>
                  </a:lnTo>
                  <a:lnTo>
                    <a:pt x="14" y="119"/>
                  </a:lnTo>
                  <a:close/>
                </a:path>
              </a:pathLst>
            </a:cu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100000">
                  <a:srgbClr val="99CC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0" name="Rectangle 30"/>
            <p:cNvSpPr>
              <a:spLocks noChangeArrowheads="1"/>
            </p:cNvSpPr>
            <p:nvPr/>
          </p:nvSpPr>
          <p:spPr bwMode="auto">
            <a:xfrm>
              <a:off x="2837" y="3266"/>
              <a:ext cx="307" cy="81"/>
            </a:xfrm>
            <a:prstGeom prst="rect">
              <a:avLst/>
            </a:prstGeom>
            <a:gradFill rotWithShape="1">
              <a:gsLst>
                <a:gs pos="0">
                  <a:srgbClr val="808080">
                    <a:gamma/>
                    <a:shade val="46275"/>
                    <a:invGamma/>
                  </a:srgbClr>
                </a:gs>
                <a:gs pos="50000">
                  <a:srgbClr val="808080"/>
                </a:gs>
                <a:gs pos="100000">
                  <a:srgbClr val="808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1" name="Freeform 31"/>
            <p:cNvSpPr>
              <a:spLocks/>
            </p:cNvSpPr>
            <p:nvPr/>
          </p:nvSpPr>
          <p:spPr bwMode="auto">
            <a:xfrm>
              <a:off x="2795" y="3264"/>
              <a:ext cx="382" cy="117"/>
            </a:xfrm>
            <a:custGeom>
              <a:avLst/>
              <a:gdLst>
                <a:gd name="T0" fmla="*/ 40 w 382"/>
                <a:gd name="T1" fmla="*/ 0 h 117"/>
                <a:gd name="T2" fmla="*/ 40 w 382"/>
                <a:gd name="T3" fmla="*/ 84 h 117"/>
                <a:gd name="T4" fmla="*/ 349 w 382"/>
                <a:gd name="T5" fmla="*/ 84 h 117"/>
                <a:gd name="T6" fmla="*/ 349 w 382"/>
                <a:gd name="T7" fmla="*/ 0 h 117"/>
                <a:gd name="T8" fmla="*/ 373 w 382"/>
                <a:gd name="T9" fmla="*/ 0 h 117"/>
                <a:gd name="T10" fmla="*/ 382 w 382"/>
                <a:gd name="T11" fmla="*/ 117 h 117"/>
                <a:gd name="T12" fmla="*/ 0 w 382"/>
                <a:gd name="T13" fmla="*/ 116 h 117"/>
                <a:gd name="T14" fmla="*/ 16 w 382"/>
                <a:gd name="T15" fmla="*/ 5 h 117"/>
                <a:gd name="T16" fmla="*/ 40 w 382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2" h="117">
                  <a:moveTo>
                    <a:pt x="40" y="0"/>
                  </a:moveTo>
                  <a:lnTo>
                    <a:pt x="40" y="84"/>
                  </a:lnTo>
                  <a:lnTo>
                    <a:pt x="349" y="84"/>
                  </a:lnTo>
                  <a:lnTo>
                    <a:pt x="349" y="0"/>
                  </a:lnTo>
                  <a:lnTo>
                    <a:pt x="373" y="0"/>
                  </a:lnTo>
                  <a:lnTo>
                    <a:pt x="382" y="117"/>
                  </a:lnTo>
                  <a:lnTo>
                    <a:pt x="0" y="116"/>
                  </a:lnTo>
                  <a:lnTo>
                    <a:pt x="16" y="5"/>
                  </a:lnTo>
                  <a:lnTo>
                    <a:pt x="4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100000">
                  <a:srgbClr val="99CCFF"/>
                </a:gs>
              </a:gsLst>
              <a:lin ang="5400000" scaled="1"/>
            </a:gra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2" name="Rectangle 32"/>
            <p:cNvSpPr>
              <a:spLocks noChangeArrowheads="1"/>
            </p:cNvSpPr>
            <p:nvPr/>
          </p:nvSpPr>
          <p:spPr bwMode="auto">
            <a:xfrm>
              <a:off x="4608" y="2847"/>
              <a:ext cx="63" cy="438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389" y="3102"/>
              <a:ext cx="3207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4" name="Line 34"/>
            <p:cNvSpPr>
              <a:spLocks noChangeShapeType="1"/>
            </p:cNvSpPr>
            <p:nvPr/>
          </p:nvSpPr>
          <p:spPr bwMode="auto">
            <a:xfrm>
              <a:off x="1482" y="3192"/>
              <a:ext cx="3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5" name="Line 35"/>
            <p:cNvSpPr>
              <a:spLocks noChangeShapeType="1"/>
            </p:cNvSpPr>
            <p:nvPr/>
          </p:nvSpPr>
          <p:spPr bwMode="auto">
            <a:xfrm flipV="1">
              <a:off x="1559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 flipV="1">
              <a:off x="1763" y="316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7" name="Line 37"/>
            <p:cNvSpPr>
              <a:spLocks noChangeShapeType="1"/>
            </p:cNvSpPr>
            <p:nvPr/>
          </p:nvSpPr>
          <p:spPr bwMode="auto">
            <a:xfrm flipV="1">
              <a:off x="1855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8" name="Line 38"/>
            <p:cNvSpPr>
              <a:spLocks noChangeShapeType="1"/>
            </p:cNvSpPr>
            <p:nvPr/>
          </p:nvSpPr>
          <p:spPr bwMode="auto">
            <a:xfrm flipV="1">
              <a:off x="1967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9" name="Line 39"/>
            <p:cNvSpPr>
              <a:spLocks noChangeShapeType="1"/>
            </p:cNvSpPr>
            <p:nvPr/>
          </p:nvSpPr>
          <p:spPr bwMode="auto">
            <a:xfrm flipV="1">
              <a:off x="2071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0" name="Line 40"/>
            <p:cNvSpPr>
              <a:spLocks noChangeShapeType="1"/>
            </p:cNvSpPr>
            <p:nvPr/>
          </p:nvSpPr>
          <p:spPr bwMode="auto">
            <a:xfrm flipV="1">
              <a:off x="2168" y="3166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1" name="Line 41"/>
            <p:cNvSpPr>
              <a:spLocks noChangeShapeType="1"/>
            </p:cNvSpPr>
            <p:nvPr/>
          </p:nvSpPr>
          <p:spPr bwMode="auto">
            <a:xfrm flipV="1">
              <a:off x="2271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2" name="Line 42"/>
            <p:cNvSpPr>
              <a:spLocks noChangeShapeType="1"/>
            </p:cNvSpPr>
            <p:nvPr/>
          </p:nvSpPr>
          <p:spPr bwMode="auto">
            <a:xfrm flipV="1">
              <a:off x="2374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3" name="Line 43"/>
            <p:cNvSpPr>
              <a:spLocks noChangeShapeType="1"/>
            </p:cNvSpPr>
            <p:nvPr/>
          </p:nvSpPr>
          <p:spPr bwMode="auto">
            <a:xfrm flipV="1">
              <a:off x="2480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4" name="Line 44"/>
            <p:cNvSpPr>
              <a:spLocks noChangeShapeType="1"/>
            </p:cNvSpPr>
            <p:nvPr/>
          </p:nvSpPr>
          <p:spPr bwMode="auto">
            <a:xfrm flipV="1">
              <a:off x="2580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5" name="Line 45"/>
            <p:cNvSpPr>
              <a:spLocks noChangeShapeType="1"/>
            </p:cNvSpPr>
            <p:nvPr/>
          </p:nvSpPr>
          <p:spPr bwMode="auto">
            <a:xfrm flipV="1">
              <a:off x="2683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6" name="Line 46"/>
            <p:cNvSpPr>
              <a:spLocks noChangeShapeType="1"/>
            </p:cNvSpPr>
            <p:nvPr/>
          </p:nvSpPr>
          <p:spPr bwMode="auto">
            <a:xfrm flipV="1">
              <a:off x="1655" y="326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7" name="Line 47"/>
            <p:cNvSpPr>
              <a:spLocks noChangeShapeType="1"/>
            </p:cNvSpPr>
            <p:nvPr/>
          </p:nvSpPr>
          <p:spPr bwMode="auto">
            <a:xfrm flipV="1">
              <a:off x="2785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8" name="Line 48"/>
            <p:cNvSpPr>
              <a:spLocks noChangeShapeType="1"/>
            </p:cNvSpPr>
            <p:nvPr/>
          </p:nvSpPr>
          <p:spPr bwMode="auto">
            <a:xfrm flipV="1">
              <a:off x="2877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9" name="Line 49"/>
            <p:cNvSpPr>
              <a:spLocks noChangeShapeType="1"/>
            </p:cNvSpPr>
            <p:nvPr/>
          </p:nvSpPr>
          <p:spPr bwMode="auto">
            <a:xfrm flipV="1">
              <a:off x="2989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 flipV="1">
              <a:off x="3093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1" name="Line 51"/>
            <p:cNvSpPr>
              <a:spLocks noChangeShapeType="1"/>
            </p:cNvSpPr>
            <p:nvPr/>
          </p:nvSpPr>
          <p:spPr bwMode="auto">
            <a:xfrm flipV="1">
              <a:off x="3190" y="316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2" name="Line 52"/>
            <p:cNvSpPr>
              <a:spLocks noChangeShapeType="1"/>
            </p:cNvSpPr>
            <p:nvPr/>
          </p:nvSpPr>
          <p:spPr bwMode="auto">
            <a:xfrm flipV="1">
              <a:off x="3293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3" name="Line 53"/>
            <p:cNvSpPr>
              <a:spLocks noChangeShapeType="1"/>
            </p:cNvSpPr>
            <p:nvPr/>
          </p:nvSpPr>
          <p:spPr bwMode="auto">
            <a:xfrm flipV="1">
              <a:off x="3396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4" name="Line 54"/>
            <p:cNvSpPr>
              <a:spLocks noChangeShapeType="1"/>
            </p:cNvSpPr>
            <p:nvPr/>
          </p:nvSpPr>
          <p:spPr bwMode="auto">
            <a:xfrm flipV="1">
              <a:off x="3502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5" name="Line 55"/>
            <p:cNvSpPr>
              <a:spLocks noChangeShapeType="1"/>
            </p:cNvSpPr>
            <p:nvPr/>
          </p:nvSpPr>
          <p:spPr bwMode="auto">
            <a:xfrm flipV="1">
              <a:off x="3602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6" name="Line 56"/>
            <p:cNvSpPr>
              <a:spLocks noChangeShapeType="1"/>
            </p:cNvSpPr>
            <p:nvPr/>
          </p:nvSpPr>
          <p:spPr bwMode="auto">
            <a:xfrm flipV="1">
              <a:off x="3705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7" name="Line 57"/>
            <p:cNvSpPr>
              <a:spLocks noChangeShapeType="1"/>
            </p:cNvSpPr>
            <p:nvPr/>
          </p:nvSpPr>
          <p:spPr bwMode="auto">
            <a:xfrm flipV="1">
              <a:off x="3807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8" name="Line 58"/>
            <p:cNvSpPr>
              <a:spLocks noChangeShapeType="1"/>
            </p:cNvSpPr>
            <p:nvPr/>
          </p:nvSpPr>
          <p:spPr bwMode="auto">
            <a:xfrm flipV="1">
              <a:off x="3899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9" name="Line 59"/>
            <p:cNvSpPr>
              <a:spLocks noChangeShapeType="1"/>
            </p:cNvSpPr>
            <p:nvPr/>
          </p:nvSpPr>
          <p:spPr bwMode="auto">
            <a:xfrm flipV="1">
              <a:off x="4011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0" name="Line 60"/>
            <p:cNvSpPr>
              <a:spLocks noChangeShapeType="1"/>
            </p:cNvSpPr>
            <p:nvPr/>
          </p:nvSpPr>
          <p:spPr bwMode="auto">
            <a:xfrm flipV="1">
              <a:off x="4115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1" name="Line 61"/>
            <p:cNvSpPr>
              <a:spLocks noChangeShapeType="1"/>
            </p:cNvSpPr>
            <p:nvPr/>
          </p:nvSpPr>
          <p:spPr bwMode="auto">
            <a:xfrm flipV="1">
              <a:off x="4212" y="316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2" name="Line 62"/>
            <p:cNvSpPr>
              <a:spLocks noChangeShapeType="1"/>
            </p:cNvSpPr>
            <p:nvPr/>
          </p:nvSpPr>
          <p:spPr bwMode="auto">
            <a:xfrm flipV="1">
              <a:off x="4315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3" name="Line 63"/>
            <p:cNvSpPr>
              <a:spLocks noChangeShapeType="1"/>
            </p:cNvSpPr>
            <p:nvPr/>
          </p:nvSpPr>
          <p:spPr bwMode="auto">
            <a:xfrm flipV="1">
              <a:off x="4418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4" name="Line 64"/>
            <p:cNvSpPr>
              <a:spLocks noChangeShapeType="1"/>
            </p:cNvSpPr>
            <p:nvPr/>
          </p:nvSpPr>
          <p:spPr bwMode="auto">
            <a:xfrm flipV="1">
              <a:off x="2786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5" name="Line 65"/>
            <p:cNvSpPr>
              <a:spLocks noChangeShapeType="1"/>
            </p:cNvSpPr>
            <p:nvPr/>
          </p:nvSpPr>
          <p:spPr bwMode="auto">
            <a:xfrm flipV="1">
              <a:off x="2878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6" name="Line 66"/>
            <p:cNvSpPr>
              <a:spLocks noChangeShapeType="1"/>
            </p:cNvSpPr>
            <p:nvPr/>
          </p:nvSpPr>
          <p:spPr bwMode="auto">
            <a:xfrm flipV="1">
              <a:off x="2990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7" name="Line 67"/>
            <p:cNvSpPr>
              <a:spLocks noChangeShapeType="1"/>
            </p:cNvSpPr>
            <p:nvPr/>
          </p:nvSpPr>
          <p:spPr bwMode="auto">
            <a:xfrm flipV="1">
              <a:off x="3094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8" name="Line 68"/>
            <p:cNvSpPr>
              <a:spLocks noChangeShapeType="1"/>
            </p:cNvSpPr>
            <p:nvPr/>
          </p:nvSpPr>
          <p:spPr bwMode="auto">
            <a:xfrm flipV="1">
              <a:off x="319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9" name="Line 69"/>
            <p:cNvSpPr>
              <a:spLocks noChangeShapeType="1"/>
            </p:cNvSpPr>
            <p:nvPr/>
          </p:nvSpPr>
          <p:spPr bwMode="auto">
            <a:xfrm flipV="1">
              <a:off x="3294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0" name="Line 70"/>
            <p:cNvSpPr>
              <a:spLocks noChangeShapeType="1"/>
            </p:cNvSpPr>
            <p:nvPr/>
          </p:nvSpPr>
          <p:spPr bwMode="auto">
            <a:xfrm flipV="1">
              <a:off x="3397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1" name="Line 71"/>
            <p:cNvSpPr>
              <a:spLocks noChangeShapeType="1"/>
            </p:cNvSpPr>
            <p:nvPr/>
          </p:nvSpPr>
          <p:spPr bwMode="auto">
            <a:xfrm flipV="1">
              <a:off x="3503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2" name="Line 72"/>
            <p:cNvSpPr>
              <a:spLocks noChangeShapeType="1"/>
            </p:cNvSpPr>
            <p:nvPr/>
          </p:nvSpPr>
          <p:spPr bwMode="auto">
            <a:xfrm flipV="1">
              <a:off x="3603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3" name="Line 73"/>
            <p:cNvSpPr>
              <a:spLocks noChangeShapeType="1"/>
            </p:cNvSpPr>
            <p:nvPr/>
          </p:nvSpPr>
          <p:spPr bwMode="auto">
            <a:xfrm flipV="1">
              <a:off x="3706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4" name="Line 74"/>
            <p:cNvSpPr>
              <a:spLocks noChangeShapeType="1"/>
            </p:cNvSpPr>
            <p:nvPr/>
          </p:nvSpPr>
          <p:spPr bwMode="auto">
            <a:xfrm flipV="1">
              <a:off x="1764" y="294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5" name="Line 75"/>
            <p:cNvSpPr>
              <a:spLocks noChangeShapeType="1"/>
            </p:cNvSpPr>
            <p:nvPr/>
          </p:nvSpPr>
          <p:spPr bwMode="auto">
            <a:xfrm flipV="1">
              <a:off x="1856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6" name="Line 76"/>
            <p:cNvSpPr>
              <a:spLocks noChangeShapeType="1"/>
            </p:cNvSpPr>
            <p:nvPr/>
          </p:nvSpPr>
          <p:spPr bwMode="auto">
            <a:xfrm flipV="1">
              <a:off x="1968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7" name="Line 77"/>
            <p:cNvSpPr>
              <a:spLocks noChangeShapeType="1"/>
            </p:cNvSpPr>
            <p:nvPr/>
          </p:nvSpPr>
          <p:spPr bwMode="auto">
            <a:xfrm flipV="1">
              <a:off x="2072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8" name="Line 78"/>
            <p:cNvSpPr>
              <a:spLocks noChangeShapeType="1"/>
            </p:cNvSpPr>
            <p:nvPr/>
          </p:nvSpPr>
          <p:spPr bwMode="auto">
            <a:xfrm flipV="1">
              <a:off x="2169" y="294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9" name="Line 79"/>
            <p:cNvSpPr>
              <a:spLocks noChangeShapeType="1"/>
            </p:cNvSpPr>
            <p:nvPr/>
          </p:nvSpPr>
          <p:spPr bwMode="auto">
            <a:xfrm flipV="1">
              <a:off x="2272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0" name="Line 80"/>
            <p:cNvSpPr>
              <a:spLocks noChangeShapeType="1"/>
            </p:cNvSpPr>
            <p:nvPr/>
          </p:nvSpPr>
          <p:spPr bwMode="auto">
            <a:xfrm flipV="1">
              <a:off x="2375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1" name="Line 81"/>
            <p:cNvSpPr>
              <a:spLocks noChangeShapeType="1"/>
            </p:cNvSpPr>
            <p:nvPr/>
          </p:nvSpPr>
          <p:spPr bwMode="auto">
            <a:xfrm flipV="1">
              <a:off x="248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2" name="Line 82"/>
            <p:cNvSpPr>
              <a:spLocks noChangeShapeType="1"/>
            </p:cNvSpPr>
            <p:nvPr/>
          </p:nvSpPr>
          <p:spPr bwMode="auto">
            <a:xfrm flipV="1">
              <a:off x="258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3" name="Line 83"/>
            <p:cNvSpPr>
              <a:spLocks noChangeShapeType="1"/>
            </p:cNvSpPr>
            <p:nvPr/>
          </p:nvSpPr>
          <p:spPr bwMode="auto">
            <a:xfrm flipV="1">
              <a:off x="2684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4" name="Rectangle 84"/>
            <p:cNvSpPr>
              <a:spLocks noChangeArrowheads="1"/>
            </p:cNvSpPr>
            <p:nvPr/>
          </p:nvSpPr>
          <p:spPr bwMode="auto">
            <a:xfrm>
              <a:off x="1388" y="2911"/>
              <a:ext cx="3219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5" name="Freeform 85"/>
            <p:cNvSpPr>
              <a:spLocks/>
            </p:cNvSpPr>
            <p:nvPr/>
          </p:nvSpPr>
          <p:spPr bwMode="auto">
            <a:xfrm>
              <a:off x="2444" y="2757"/>
              <a:ext cx="412" cy="117"/>
            </a:xfrm>
            <a:custGeom>
              <a:avLst/>
              <a:gdLst>
                <a:gd name="T0" fmla="*/ 64 w 412"/>
                <a:gd name="T1" fmla="*/ 0 h 117"/>
                <a:gd name="T2" fmla="*/ 412 w 412"/>
                <a:gd name="T3" fmla="*/ 0 h 117"/>
                <a:gd name="T4" fmla="*/ 397 w 412"/>
                <a:gd name="T5" fmla="*/ 117 h 117"/>
                <a:gd name="T6" fmla="*/ 0 w 412"/>
                <a:gd name="T7" fmla="*/ 116 h 117"/>
                <a:gd name="T8" fmla="*/ 64 w 412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117">
                  <a:moveTo>
                    <a:pt x="64" y="0"/>
                  </a:moveTo>
                  <a:lnTo>
                    <a:pt x="412" y="0"/>
                  </a:lnTo>
                  <a:lnTo>
                    <a:pt x="397" y="117"/>
                  </a:lnTo>
                  <a:lnTo>
                    <a:pt x="0" y="1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6" name="Freeform 86"/>
            <p:cNvSpPr>
              <a:spLocks/>
            </p:cNvSpPr>
            <p:nvPr/>
          </p:nvSpPr>
          <p:spPr bwMode="auto">
            <a:xfrm>
              <a:off x="2507" y="2759"/>
              <a:ext cx="2" cy="114"/>
            </a:xfrm>
            <a:custGeom>
              <a:avLst/>
              <a:gdLst>
                <a:gd name="T0" fmla="*/ 0 w 2"/>
                <a:gd name="T1" fmla="*/ 0 h 114"/>
                <a:gd name="T2" fmla="*/ 2 w 2"/>
                <a:gd name="T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4">
                  <a:moveTo>
                    <a:pt x="0" y="0"/>
                  </a:moveTo>
                  <a:lnTo>
                    <a:pt x="2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7" name="Freeform 87"/>
            <p:cNvSpPr>
              <a:spLocks/>
            </p:cNvSpPr>
            <p:nvPr/>
          </p:nvSpPr>
          <p:spPr bwMode="auto">
            <a:xfrm>
              <a:off x="3460" y="2766"/>
              <a:ext cx="2" cy="114"/>
            </a:xfrm>
            <a:custGeom>
              <a:avLst/>
              <a:gdLst>
                <a:gd name="T0" fmla="*/ 0 w 2"/>
                <a:gd name="T1" fmla="*/ 0 h 114"/>
                <a:gd name="T2" fmla="*/ 2 w 2"/>
                <a:gd name="T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4">
                  <a:moveTo>
                    <a:pt x="0" y="0"/>
                  </a:moveTo>
                  <a:lnTo>
                    <a:pt x="2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8" name="Freeform 88"/>
            <p:cNvSpPr>
              <a:spLocks/>
            </p:cNvSpPr>
            <p:nvPr/>
          </p:nvSpPr>
          <p:spPr bwMode="auto">
            <a:xfrm>
              <a:off x="3695" y="2760"/>
              <a:ext cx="844" cy="114"/>
            </a:xfrm>
            <a:custGeom>
              <a:avLst/>
              <a:gdLst>
                <a:gd name="T0" fmla="*/ 0 w 844"/>
                <a:gd name="T1" fmla="*/ 0 h 114"/>
                <a:gd name="T2" fmla="*/ 111 w 844"/>
                <a:gd name="T3" fmla="*/ 114 h 114"/>
                <a:gd name="T4" fmla="*/ 844 w 844"/>
                <a:gd name="T5" fmla="*/ 114 h 114"/>
                <a:gd name="T6" fmla="*/ 666 w 844"/>
                <a:gd name="T7" fmla="*/ 0 h 114"/>
                <a:gd name="T8" fmla="*/ 0 w 84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14">
                  <a:moveTo>
                    <a:pt x="0" y="0"/>
                  </a:moveTo>
                  <a:lnTo>
                    <a:pt x="111" y="114"/>
                  </a:lnTo>
                  <a:lnTo>
                    <a:pt x="844" y="114"/>
                  </a:lnTo>
                  <a:lnTo>
                    <a:pt x="6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9" name="Rectangle 89"/>
            <p:cNvSpPr>
              <a:spLocks noChangeArrowheads="1"/>
            </p:cNvSpPr>
            <p:nvPr/>
          </p:nvSpPr>
          <p:spPr bwMode="auto">
            <a:xfrm>
              <a:off x="1323" y="2841"/>
              <a:ext cx="63" cy="438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0" name="Freeform 90"/>
            <p:cNvSpPr>
              <a:spLocks/>
            </p:cNvSpPr>
            <p:nvPr/>
          </p:nvSpPr>
          <p:spPr bwMode="auto">
            <a:xfrm>
              <a:off x="1442" y="2761"/>
              <a:ext cx="844" cy="114"/>
            </a:xfrm>
            <a:custGeom>
              <a:avLst/>
              <a:gdLst>
                <a:gd name="T0" fmla="*/ 844 w 844"/>
                <a:gd name="T1" fmla="*/ 0 h 114"/>
                <a:gd name="T2" fmla="*/ 733 w 844"/>
                <a:gd name="T3" fmla="*/ 114 h 114"/>
                <a:gd name="T4" fmla="*/ 0 w 844"/>
                <a:gd name="T5" fmla="*/ 114 h 114"/>
                <a:gd name="T6" fmla="*/ 202 w 844"/>
                <a:gd name="T7" fmla="*/ 4 h 114"/>
                <a:gd name="T8" fmla="*/ 844 w 84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14">
                  <a:moveTo>
                    <a:pt x="844" y="0"/>
                  </a:moveTo>
                  <a:lnTo>
                    <a:pt x="733" y="114"/>
                  </a:lnTo>
                  <a:lnTo>
                    <a:pt x="0" y="114"/>
                  </a:lnTo>
                  <a:lnTo>
                    <a:pt x="202" y="4"/>
                  </a:lnTo>
                  <a:lnTo>
                    <a:pt x="844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46275"/>
                    <a:invGamma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1" name="Line 91"/>
            <p:cNvSpPr>
              <a:spLocks noChangeShapeType="1"/>
            </p:cNvSpPr>
            <p:nvPr/>
          </p:nvSpPr>
          <p:spPr bwMode="auto">
            <a:xfrm flipV="1">
              <a:off x="1565" y="293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2" name="Line 92"/>
            <p:cNvSpPr>
              <a:spLocks noChangeShapeType="1"/>
            </p:cNvSpPr>
            <p:nvPr/>
          </p:nvSpPr>
          <p:spPr bwMode="auto">
            <a:xfrm flipV="1">
              <a:off x="1657" y="294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3" name="Line 93"/>
            <p:cNvSpPr>
              <a:spLocks noChangeShapeType="1"/>
            </p:cNvSpPr>
            <p:nvPr/>
          </p:nvSpPr>
          <p:spPr bwMode="auto">
            <a:xfrm>
              <a:off x="1440" y="2970"/>
              <a:ext cx="2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4" name="Line 94"/>
            <p:cNvSpPr>
              <a:spLocks noChangeShapeType="1"/>
            </p:cNvSpPr>
            <p:nvPr/>
          </p:nvSpPr>
          <p:spPr bwMode="auto">
            <a:xfrm flipV="1">
              <a:off x="3808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5" name="Line 95"/>
            <p:cNvSpPr>
              <a:spLocks noChangeShapeType="1"/>
            </p:cNvSpPr>
            <p:nvPr/>
          </p:nvSpPr>
          <p:spPr bwMode="auto">
            <a:xfrm flipV="1">
              <a:off x="3908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6" name="Line 96"/>
            <p:cNvSpPr>
              <a:spLocks noChangeShapeType="1"/>
            </p:cNvSpPr>
            <p:nvPr/>
          </p:nvSpPr>
          <p:spPr bwMode="auto">
            <a:xfrm flipV="1">
              <a:off x="4011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7" name="Rectangle 97"/>
            <p:cNvSpPr>
              <a:spLocks noChangeArrowheads="1"/>
            </p:cNvSpPr>
            <p:nvPr/>
          </p:nvSpPr>
          <p:spPr bwMode="auto">
            <a:xfrm>
              <a:off x="2828" y="3024"/>
              <a:ext cx="319" cy="7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8" name="Rectangle 98"/>
            <p:cNvSpPr>
              <a:spLocks noChangeArrowheads="1"/>
            </p:cNvSpPr>
            <p:nvPr/>
          </p:nvSpPr>
          <p:spPr bwMode="auto">
            <a:xfrm>
              <a:off x="1389" y="3225"/>
              <a:ext cx="3213" cy="27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9" name="Rectangle 99"/>
            <p:cNvSpPr>
              <a:spLocks noChangeArrowheads="1"/>
            </p:cNvSpPr>
            <p:nvPr/>
          </p:nvSpPr>
          <p:spPr bwMode="auto">
            <a:xfrm>
              <a:off x="1706" y="2753"/>
              <a:ext cx="47" cy="12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0" name="Rectangle 100"/>
            <p:cNvSpPr>
              <a:spLocks noChangeArrowheads="1"/>
            </p:cNvSpPr>
            <p:nvPr/>
          </p:nvSpPr>
          <p:spPr bwMode="auto">
            <a:xfrm>
              <a:off x="1421" y="3062"/>
              <a:ext cx="292" cy="219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1" name="Freeform 101"/>
            <p:cNvSpPr>
              <a:spLocks/>
            </p:cNvSpPr>
            <p:nvPr/>
          </p:nvSpPr>
          <p:spPr bwMode="auto">
            <a:xfrm>
              <a:off x="1451" y="3107"/>
              <a:ext cx="216" cy="133"/>
            </a:xfrm>
            <a:custGeom>
              <a:avLst/>
              <a:gdLst>
                <a:gd name="T0" fmla="*/ 1 w 216"/>
                <a:gd name="T1" fmla="*/ 1 h 133"/>
                <a:gd name="T2" fmla="*/ 76 w 216"/>
                <a:gd name="T3" fmla="*/ 1 h 133"/>
                <a:gd name="T4" fmla="*/ 111 w 216"/>
                <a:gd name="T5" fmla="*/ 37 h 133"/>
                <a:gd name="T6" fmla="*/ 147 w 216"/>
                <a:gd name="T7" fmla="*/ 0 h 133"/>
                <a:gd name="T8" fmla="*/ 216 w 216"/>
                <a:gd name="T9" fmla="*/ 3 h 133"/>
                <a:gd name="T10" fmla="*/ 216 w 216"/>
                <a:gd name="T11" fmla="*/ 133 h 133"/>
                <a:gd name="T12" fmla="*/ 0 w 216"/>
                <a:gd name="T13" fmla="*/ 133 h 133"/>
                <a:gd name="T14" fmla="*/ 1 w 216"/>
                <a:gd name="T15" fmla="*/ 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33">
                  <a:moveTo>
                    <a:pt x="1" y="1"/>
                  </a:moveTo>
                  <a:lnTo>
                    <a:pt x="76" y="1"/>
                  </a:lnTo>
                  <a:lnTo>
                    <a:pt x="111" y="37"/>
                  </a:lnTo>
                  <a:lnTo>
                    <a:pt x="147" y="0"/>
                  </a:lnTo>
                  <a:lnTo>
                    <a:pt x="216" y="3"/>
                  </a:lnTo>
                  <a:lnTo>
                    <a:pt x="216" y="133"/>
                  </a:lnTo>
                  <a:lnTo>
                    <a:pt x="0" y="13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2" name="Line 102"/>
            <p:cNvSpPr>
              <a:spLocks noChangeShapeType="1"/>
            </p:cNvSpPr>
            <p:nvPr/>
          </p:nvSpPr>
          <p:spPr bwMode="auto">
            <a:xfrm flipV="1">
              <a:off x="1456" y="316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3" name="Line 103"/>
            <p:cNvSpPr>
              <a:spLocks noChangeShapeType="1"/>
            </p:cNvSpPr>
            <p:nvPr/>
          </p:nvSpPr>
          <p:spPr bwMode="auto">
            <a:xfrm flipV="1">
              <a:off x="1548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4" name="Line 104"/>
            <p:cNvSpPr>
              <a:spLocks noChangeShapeType="1"/>
            </p:cNvSpPr>
            <p:nvPr/>
          </p:nvSpPr>
          <p:spPr bwMode="auto">
            <a:xfrm flipV="1">
              <a:off x="1660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5" name="Line 105"/>
            <p:cNvSpPr>
              <a:spLocks noChangeShapeType="1"/>
            </p:cNvSpPr>
            <p:nvPr/>
          </p:nvSpPr>
          <p:spPr bwMode="auto">
            <a:xfrm flipV="1">
              <a:off x="1764" y="316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6" name="Line 106"/>
            <p:cNvSpPr>
              <a:spLocks noChangeShapeType="1"/>
            </p:cNvSpPr>
            <p:nvPr/>
          </p:nvSpPr>
          <p:spPr bwMode="auto">
            <a:xfrm flipH="1">
              <a:off x="1451" y="3191"/>
              <a:ext cx="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7" name="Freeform 107"/>
            <p:cNvSpPr>
              <a:spLocks/>
            </p:cNvSpPr>
            <p:nvPr/>
          </p:nvSpPr>
          <p:spPr bwMode="auto">
            <a:xfrm>
              <a:off x="2850" y="2232"/>
              <a:ext cx="284" cy="530"/>
            </a:xfrm>
            <a:custGeom>
              <a:avLst/>
              <a:gdLst>
                <a:gd name="T0" fmla="*/ 36 w 284"/>
                <a:gd name="T1" fmla="*/ 530 h 530"/>
                <a:gd name="T2" fmla="*/ 35 w 284"/>
                <a:gd name="T3" fmla="*/ 78 h 530"/>
                <a:gd name="T4" fmla="*/ 249 w 284"/>
                <a:gd name="T5" fmla="*/ 75 h 530"/>
                <a:gd name="T6" fmla="*/ 246 w 284"/>
                <a:gd name="T7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530">
                  <a:moveTo>
                    <a:pt x="36" y="530"/>
                  </a:moveTo>
                  <a:cubicBezTo>
                    <a:pt x="18" y="342"/>
                    <a:pt x="0" y="154"/>
                    <a:pt x="35" y="78"/>
                  </a:cubicBezTo>
                  <a:cubicBezTo>
                    <a:pt x="70" y="2"/>
                    <a:pt x="214" y="0"/>
                    <a:pt x="249" y="75"/>
                  </a:cubicBezTo>
                  <a:cubicBezTo>
                    <a:pt x="284" y="150"/>
                    <a:pt x="265" y="340"/>
                    <a:pt x="246" y="530"/>
                  </a:cubicBezTo>
                </a:path>
              </a:pathLst>
            </a:custGeom>
            <a:solidFill>
              <a:srgbClr val="FFC78F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8" name="Freeform 108"/>
            <p:cNvSpPr>
              <a:spLocks/>
            </p:cNvSpPr>
            <p:nvPr/>
          </p:nvSpPr>
          <p:spPr bwMode="auto">
            <a:xfrm>
              <a:off x="2903" y="2307"/>
              <a:ext cx="174" cy="182"/>
            </a:xfrm>
            <a:custGeom>
              <a:avLst/>
              <a:gdLst>
                <a:gd name="T0" fmla="*/ 1 w 174"/>
                <a:gd name="T1" fmla="*/ 182 h 182"/>
                <a:gd name="T2" fmla="*/ 0 w 174"/>
                <a:gd name="T3" fmla="*/ 15 h 182"/>
                <a:gd name="T4" fmla="*/ 28 w 174"/>
                <a:gd name="T5" fmla="*/ 9 h 182"/>
                <a:gd name="T6" fmla="*/ 58 w 174"/>
                <a:gd name="T7" fmla="*/ 2 h 182"/>
                <a:gd name="T8" fmla="*/ 79 w 174"/>
                <a:gd name="T9" fmla="*/ 0 h 182"/>
                <a:gd name="T10" fmla="*/ 111 w 174"/>
                <a:gd name="T11" fmla="*/ 3 h 182"/>
                <a:gd name="T12" fmla="*/ 141 w 174"/>
                <a:gd name="T13" fmla="*/ 9 h 182"/>
                <a:gd name="T14" fmla="*/ 171 w 174"/>
                <a:gd name="T15" fmla="*/ 17 h 182"/>
                <a:gd name="T16" fmla="*/ 174 w 174"/>
                <a:gd name="T17" fmla="*/ 180 h 182"/>
                <a:gd name="T18" fmla="*/ 1 w 174"/>
                <a:gd name="T1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4" h="182">
                  <a:moveTo>
                    <a:pt x="1" y="182"/>
                  </a:moveTo>
                  <a:lnTo>
                    <a:pt x="0" y="15"/>
                  </a:lnTo>
                  <a:lnTo>
                    <a:pt x="28" y="9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11" y="3"/>
                  </a:lnTo>
                  <a:lnTo>
                    <a:pt x="141" y="9"/>
                  </a:lnTo>
                  <a:lnTo>
                    <a:pt x="171" y="17"/>
                  </a:lnTo>
                  <a:lnTo>
                    <a:pt x="174" y="180"/>
                  </a:lnTo>
                  <a:lnTo>
                    <a:pt x="1" y="182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9" name="Line 109"/>
            <p:cNvSpPr>
              <a:spLocks noChangeShapeType="1"/>
            </p:cNvSpPr>
            <p:nvPr/>
          </p:nvSpPr>
          <p:spPr bwMode="auto">
            <a:xfrm flipV="1">
              <a:off x="2907" y="2436"/>
              <a:ext cx="171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0" name="Rectangle 110"/>
            <p:cNvSpPr>
              <a:spLocks noChangeArrowheads="1"/>
            </p:cNvSpPr>
            <p:nvPr/>
          </p:nvSpPr>
          <p:spPr bwMode="auto">
            <a:xfrm>
              <a:off x="2952" y="2589"/>
              <a:ext cx="62" cy="182"/>
            </a:xfrm>
            <a:prstGeom prst="rect">
              <a:avLst/>
            </a:prstGeom>
            <a:solidFill>
              <a:srgbClr val="CCFFFF">
                <a:alpha val="53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1" name="Freeform 111"/>
            <p:cNvSpPr>
              <a:spLocks/>
            </p:cNvSpPr>
            <p:nvPr/>
          </p:nvSpPr>
          <p:spPr bwMode="auto">
            <a:xfrm>
              <a:off x="2967" y="2337"/>
              <a:ext cx="33" cy="252"/>
            </a:xfrm>
            <a:custGeom>
              <a:avLst/>
              <a:gdLst>
                <a:gd name="T0" fmla="*/ 2 w 33"/>
                <a:gd name="T1" fmla="*/ 252 h 252"/>
                <a:gd name="T2" fmla="*/ 0 w 33"/>
                <a:gd name="T3" fmla="*/ 137 h 252"/>
                <a:gd name="T4" fmla="*/ 12 w 33"/>
                <a:gd name="T5" fmla="*/ 0 h 252"/>
                <a:gd name="T6" fmla="*/ 33 w 33"/>
                <a:gd name="T7" fmla="*/ 150 h 252"/>
                <a:gd name="T8" fmla="*/ 29 w 33"/>
                <a:gd name="T9" fmla="*/ 251 h 252"/>
                <a:gd name="T10" fmla="*/ 2 w 33"/>
                <a:gd name="T11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52">
                  <a:moveTo>
                    <a:pt x="2" y="252"/>
                  </a:moveTo>
                  <a:lnTo>
                    <a:pt x="0" y="137"/>
                  </a:lnTo>
                  <a:lnTo>
                    <a:pt x="12" y="0"/>
                  </a:lnTo>
                  <a:lnTo>
                    <a:pt x="33" y="150"/>
                  </a:lnTo>
                  <a:lnTo>
                    <a:pt x="29" y="251"/>
                  </a:lnTo>
                  <a:lnTo>
                    <a:pt x="2" y="252"/>
                  </a:lnTo>
                  <a:close/>
                </a:path>
              </a:pathLst>
            </a:custGeom>
            <a:solidFill>
              <a:srgbClr val="800000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2" name="Rectangle 112"/>
            <p:cNvSpPr>
              <a:spLocks noChangeArrowheads="1"/>
            </p:cNvSpPr>
            <p:nvPr/>
          </p:nvSpPr>
          <p:spPr bwMode="auto">
            <a:xfrm>
              <a:off x="2958" y="2798"/>
              <a:ext cx="56" cy="37"/>
            </a:xfrm>
            <a:prstGeom prst="rect">
              <a:avLst/>
            </a:prstGeom>
            <a:solidFill>
              <a:srgbClr val="C0C0C0">
                <a:alpha val="66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3" name="Rectangle 113"/>
            <p:cNvSpPr>
              <a:spLocks noChangeArrowheads="1"/>
            </p:cNvSpPr>
            <p:nvPr/>
          </p:nvSpPr>
          <p:spPr bwMode="auto">
            <a:xfrm>
              <a:off x="2972" y="2740"/>
              <a:ext cx="27" cy="56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4" name="Rectangle 114"/>
            <p:cNvSpPr>
              <a:spLocks noChangeArrowheads="1"/>
            </p:cNvSpPr>
            <p:nvPr/>
          </p:nvSpPr>
          <p:spPr bwMode="auto">
            <a:xfrm>
              <a:off x="4240" y="3026"/>
              <a:ext cx="224" cy="7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5" name="Rectangle 115"/>
            <p:cNvSpPr>
              <a:spLocks noChangeArrowheads="1"/>
            </p:cNvSpPr>
            <p:nvPr/>
          </p:nvSpPr>
          <p:spPr bwMode="auto">
            <a:xfrm>
              <a:off x="1394" y="3005"/>
              <a:ext cx="3213" cy="27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6" name="Oval 116"/>
            <p:cNvSpPr>
              <a:spLocks noChangeArrowheads="1"/>
            </p:cNvSpPr>
            <p:nvPr/>
          </p:nvSpPr>
          <p:spPr bwMode="auto">
            <a:xfrm>
              <a:off x="1057" y="2427"/>
              <a:ext cx="1203" cy="306"/>
            </a:xfrm>
            <a:prstGeom prst="ellipse">
              <a:avLst/>
            </a:prstGeom>
            <a:solidFill>
              <a:srgbClr val="CCFFFF"/>
            </a:solidFill>
            <a:ln w="317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7" name="Freeform 117"/>
            <p:cNvSpPr>
              <a:spLocks/>
            </p:cNvSpPr>
            <p:nvPr/>
          </p:nvSpPr>
          <p:spPr bwMode="auto">
            <a:xfrm>
              <a:off x="1422" y="2849"/>
              <a:ext cx="287" cy="91"/>
            </a:xfrm>
            <a:custGeom>
              <a:avLst/>
              <a:gdLst>
                <a:gd name="T0" fmla="*/ 3 w 287"/>
                <a:gd name="T1" fmla="*/ 0 h 91"/>
                <a:gd name="T2" fmla="*/ 287 w 287"/>
                <a:gd name="T3" fmla="*/ 0 h 91"/>
                <a:gd name="T4" fmla="*/ 284 w 287"/>
                <a:gd name="T5" fmla="*/ 46 h 91"/>
                <a:gd name="T6" fmla="*/ 180 w 287"/>
                <a:gd name="T7" fmla="*/ 46 h 91"/>
                <a:gd name="T8" fmla="*/ 141 w 287"/>
                <a:gd name="T9" fmla="*/ 91 h 91"/>
                <a:gd name="T10" fmla="*/ 98 w 287"/>
                <a:gd name="T11" fmla="*/ 46 h 91"/>
                <a:gd name="T12" fmla="*/ 0 w 287"/>
                <a:gd name="T13" fmla="*/ 46 h 91"/>
                <a:gd name="T14" fmla="*/ 3 w 287"/>
                <a:gd name="T1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91">
                  <a:moveTo>
                    <a:pt x="3" y="0"/>
                  </a:moveTo>
                  <a:lnTo>
                    <a:pt x="287" y="0"/>
                  </a:lnTo>
                  <a:lnTo>
                    <a:pt x="284" y="46"/>
                  </a:lnTo>
                  <a:lnTo>
                    <a:pt x="180" y="46"/>
                  </a:lnTo>
                  <a:lnTo>
                    <a:pt x="141" y="91"/>
                  </a:lnTo>
                  <a:lnTo>
                    <a:pt x="98" y="46"/>
                  </a:lnTo>
                  <a:lnTo>
                    <a:pt x="0" y="46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CCECFF"/>
                </a:gs>
                <a:gs pos="100000">
                  <a:srgbClr val="C0C0C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8" name="Rectangle 118"/>
            <p:cNvSpPr>
              <a:spLocks noChangeArrowheads="1"/>
            </p:cNvSpPr>
            <p:nvPr/>
          </p:nvSpPr>
          <p:spPr bwMode="auto">
            <a:xfrm>
              <a:off x="4298" y="2748"/>
              <a:ext cx="47" cy="1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9" name="Oval 119"/>
            <p:cNvSpPr>
              <a:spLocks noChangeArrowheads="1"/>
            </p:cNvSpPr>
            <p:nvPr/>
          </p:nvSpPr>
          <p:spPr bwMode="auto">
            <a:xfrm>
              <a:off x="3752" y="2406"/>
              <a:ext cx="1203" cy="306"/>
            </a:xfrm>
            <a:prstGeom prst="ellipse">
              <a:avLst/>
            </a:prstGeom>
            <a:solidFill>
              <a:srgbClr val="CCFFFF"/>
            </a:solidFill>
            <a:ln w="317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0" name="Freeform 120"/>
            <p:cNvSpPr>
              <a:spLocks/>
            </p:cNvSpPr>
            <p:nvPr/>
          </p:nvSpPr>
          <p:spPr bwMode="auto">
            <a:xfrm flipH="1">
              <a:off x="2445" y="2759"/>
              <a:ext cx="63" cy="112"/>
            </a:xfrm>
            <a:custGeom>
              <a:avLst/>
              <a:gdLst>
                <a:gd name="T0" fmla="*/ 1 w 66"/>
                <a:gd name="T1" fmla="*/ 0 h 112"/>
                <a:gd name="T2" fmla="*/ 66 w 66"/>
                <a:gd name="T3" fmla="*/ 111 h 112"/>
                <a:gd name="T4" fmla="*/ 0 w 66"/>
                <a:gd name="T5" fmla="*/ 112 h 112"/>
                <a:gd name="T6" fmla="*/ 1 w 66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12">
                  <a:moveTo>
                    <a:pt x="1" y="0"/>
                  </a:moveTo>
                  <a:lnTo>
                    <a:pt x="66" y="111"/>
                  </a:lnTo>
                  <a:lnTo>
                    <a:pt x="0" y="1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1" name="Oval 121"/>
            <p:cNvSpPr>
              <a:spLocks noChangeArrowheads="1"/>
            </p:cNvSpPr>
            <p:nvPr/>
          </p:nvSpPr>
          <p:spPr bwMode="auto">
            <a:xfrm>
              <a:off x="1057" y="2424"/>
              <a:ext cx="1203" cy="312"/>
            </a:xfrm>
            <a:prstGeom prst="ellipse">
              <a:avLst/>
            </a:prstGeom>
            <a:noFill/>
            <a:ln w="317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2" name="Oval 122"/>
            <p:cNvSpPr>
              <a:spLocks noChangeArrowheads="1"/>
            </p:cNvSpPr>
            <p:nvPr/>
          </p:nvSpPr>
          <p:spPr bwMode="auto">
            <a:xfrm>
              <a:off x="3754" y="2402"/>
              <a:ext cx="1203" cy="312"/>
            </a:xfrm>
            <a:prstGeom prst="ellipse">
              <a:avLst/>
            </a:prstGeom>
            <a:noFill/>
            <a:ln w="317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1243" name="AutoShape 123"/>
          <p:cNvSpPr>
            <a:spLocks noChangeArrowheads="1"/>
          </p:cNvSpPr>
          <p:nvPr/>
        </p:nvSpPr>
        <p:spPr bwMode="auto">
          <a:xfrm>
            <a:off x="6670675" y="3590925"/>
            <a:ext cx="555625" cy="568325"/>
          </a:xfrm>
          <a:prstGeom prst="cube">
            <a:avLst>
              <a:gd name="adj" fmla="val 31060"/>
            </a:avLst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2700000" scaled="1"/>
          </a:gradFill>
          <a:ln w="3175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4" name="Freeform 124"/>
          <p:cNvSpPr>
            <a:spLocks/>
          </p:cNvSpPr>
          <p:nvPr/>
        </p:nvSpPr>
        <p:spPr bwMode="auto">
          <a:xfrm>
            <a:off x="2581275" y="1885950"/>
            <a:ext cx="981075" cy="742950"/>
          </a:xfrm>
          <a:custGeom>
            <a:avLst/>
            <a:gdLst>
              <a:gd name="T0" fmla="*/ 618 w 618"/>
              <a:gd name="T1" fmla="*/ 0 h 468"/>
              <a:gd name="T2" fmla="*/ 3 w 618"/>
              <a:gd name="T3" fmla="*/ 0 h 468"/>
              <a:gd name="T4" fmla="*/ 0 w 618"/>
              <a:gd name="T5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8" h="468">
                <a:moveTo>
                  <a:pt x="618" y="0"/>
                </a:moveTo>
                <a:lnTo>
                  <a:pt x="3" y="0"/>
                </a:lnTo>
                <a:lnTo>
                  <a:pt x="0" y="468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5" name="Freeform 125"/>
          <p:cNvSpPr>
            <a:spLocks/>
          </p:cNvSpPr>
          <p:nvPr/>
        </p:nvSpPr>
        <p:spPr bwMode="auto">
          <a:xfrm>
            <a:off x="5719763" y="1909763"/>
            <a:ext cx="1209675" cy="1185862"/>
          </a:xfrm>
          <a:custGeom>
            <a:avLst/>
            <a:gdLst>
              <a:gd name="T0" fmla="*/ 0 w 762"/>
              <a:gd name="T1" fmla="*/ 0 h 747"/>
              <a:gd name="T2" fmla="*/ 762 w 762"/>
              <a:gd name="T3" fmla="*/ 0 h 747"/>
              <a:gd name="T4" fmla="*/ 762 w 762"/>
              <a:gd name="T5" fmla="*/ 747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2" h="747">
                <a:moveTo>
                  <a:pt x="0" y="0"/>
                </a:moveTo>
                <a:lnTo>
                  <a:pt x="762" y="0"/>
                </a:lnTo>
                <a:lnTo>
                  <a:pt x="762" y="747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6" name="AutoShape 126"/>
          <p:cNvSpPr>
            <a:spLocks noChangeArrowheads="1"/>
          </p:cNvSpPr>
          <p:nvPr/>
        </p:nvSpPr>
        <p:spPr bwMode="auto">
          <a:xfrm>
            <a:off x="2030413" y="3022600"/>
            <a:ext cx="1231900" cy="1260475"/>
          </a:xfrm>
          <a:prstGeom prst="cube">
            <a:avLst>
              <a:gd name="adj" fmla="val 3106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2700000" scaled="1"/>
          </a:gradFill>
          <a:ln w="3175">
            <a:solidFill>
              <a:srgbClr val="669CE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7" name="Text Box 127"/>
          <p:cNvSpPr txBox="1">
            <a:spLocks noChangeArrowheads="1"/>
          </p:cNvSpPr>
          <p:nvPr/>
        </p:nvSpPr>
        <p:spPr bwMode="auto">
          <a:xfrm>
            <a:off x="4305300" y="31861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0000"/>
                </a:solidFill>
                <a:cs typeface="+mn-cs"/>
              </a:rPr>
              <a:t>smaller</a:t>
            </a:r>
          </a:p>
        </p:txBody>
      </p:sp>
      <p:sp>
        <p:nvSpPr>
          <p:cNvPr id="261248" name="Line 128"/>
          <p:cNvSpPr>
            <a:spLocks noChangeShapeType="1"/>
          </p:cNvSpPr>
          <p:nvPr/>
        </p:nvSpPr>
        <p:spPr bwMode="auto">
          <a:xfrm>
            <a:off x="4340225" y="3475038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9" name="Text Box 129"/>
          <p:cNvSpPr txBox="1">
            <a:spLocks noChangeArrowheads="1"/>
          </p:cNvSpPr>
          <p:nvPr/>
        </p:nvSpPr>
        <p:spPr bwMode="auto">
          <a:xfrm>
            <a:off x="6438900" y="4598988"/>
            <a:ext cx="820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latin typeface="Edwardian Script ITC" charset="0"/>
                <a:cs typeface="+mn-cs"/>
              </a:rPr>
              <a:t>Christopherson Scales</a:t>
            </a:r>
          </a:p>
        </p:txBody>
      </p:sp>
      <p:sp>
        <p:nvSpPr>
          <p:cNvPr id="261250" name="Text Box 130"/>
          <p:cNvSpPr txBox="1">
            <a:spLocks noChangeArrowheads="1"/>
          </p:cNvSpPr>
          <p:nvPr/>
        </p:nvSpPr>
        <p:spPr bwMode="auto">
          <a:xfrm>
            <a:off x="6635750" y="6405563"/>
            <a:ext cx="515938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">
                <a:cs typeface="+mn-cs"/>
              </a:rPr>
              <a:t>Made in Normal, Illinois  USA</a:t>
            </a:r>
          </a:p>
        </p:txBody>
      </p:sp>
    </p:spTree>
    <p:extLst>
      <p:ext uri="{BB962C8B-B14F-4D97-AF65-F5344CB8AC3E}">
        <p14:creationId xmlns:p14="http://schemas.microsoft.com/office/powerpoint/2010/main" val="1038173033"/>
      </p:ext>
    </p:extLst>
  </p:cSld>
  <p:clrMapOvr>
    <a:masterClrMapping/>
  </p:clrMapOvr>
  <p:transition xmlns:p14="http://schemas.microsoft.com/office/powerpoint/2010/main" spd="med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6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6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6" grpId="0" animBg="1"/>
      <p:bldP spid="261127" grpId="0" animBg="1"/>
      <p:bldP spid="261243" grpId="0" animBg="1"/>
      <p:bldP spid="261246" grpId="0" animBg="1"/>
      <p:bldP spid="261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295400" y="3581400"/>
            <a:ext cx="6858000" cy="2133600"/>
          </a:xfrm>
          <a:prstGeom prst="rect">
            <a:avLst/>
          </a:prstGeom>
          <a:solidFill>
            <a:srgbClr val="CCECFF">
              <a:alpha val="53999"/>
            </a:srgbClr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Comparing Densities (g/cm</a:t>
            </a:r>
            <a:r>
              <a:rPr lang="en-US" baseline="30000" smtClean="0">
                <a:cs typeface="+mj-cs"/>
              </a:rPr>
              <a:t>3</a:t>
            </a:r>
            <a:r>
              <a:rPr lang="en-US" smtClean="0">
                <a:cs typeface="+mj-cs"/>
              </a:rPr>
              <a:t>)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76200" y="6567488"/>
            <a:ext cx="22748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Jaffe, </a:t>
            </a:r>
            <a:r>
              <a:rPr lang="en-US" sz="800" u="sng">
                <a:cs typeface="+mn-cs"/>
              </a:rPr>
              <a:t>New World of Chemistry</a:t>
            </a:r>
            <a:r>
              <a:rPr lang="en-US" sz="800">
                <a:cs typeface="+mn-cs"/>
              </a:rPr>
              <a:t>, 1955, page 66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295400" y="2438400"/>
            <a:ext cx="6858000" cy="3276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74" name="AutoShape 6"/>
          <p:cNvSpPr>
            <a:spLocks noChangeArrowheads="1"/>
          </p:cNvSpPr>
          <p:nvPr/>
        </p:nvSpPr>
        <p:spPr bwMode="auto">
          <a:xfrm>
            <a:off x="2209800" y="4724400"/>
            <a:ext cx="1143000" cy="9906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cs typeface="+mn-cs"/>
            </a:endParaRPr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3657600" y="3200400"/>
            <a:ext cx="1143000" cy="9906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DD3D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0.9</a:t>
            </a:r>
          </a:p>
        </p:txBody>
      </p:sp>
      <p:sp>
        <p:nvSpPr>
          <p:cNvPr id="263176" name="AutoShape 8" descr="Cork"/>
          <p:cNvSpPr>
            <a:spLocks noChangeArrowheads="1"/>
          </p:cNvSpPr>
          <p:nvPr/>
        </p:nvSpPr>
        <p:spPr bwMode="auto">
          <a:xfrm>
            <a:off x="6019800" y="2819400"/>
            <a:ext cx="1143000" cy="990600"/>
          </a:xfrm>
          <a:prstGeom prst="cube">
            <a:avLst>
              <a:gd name="adj" fmla="val 25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DD3D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0.25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water  1.0</a:t>
            </a:r>
          </a:p>
        </p:txBody>
      </p:sp>
      <p:grpSp>
        <p:nvGrpSpPr>
          <p:cNvPr id="263178" name="Group 10"/>
          <p:cNvGrpSpPr>
            <a:grpSpLocks/>
          </p:cNvGrpSpPr>
          <p:nvPr/>
        </p:nvGrpSpPr>
        <p:grpSpPr bwMode="auto">
          <a:xfrm>
            <a:off x="4648200" y="2971800"/>
            <a:ext cx="3435350" cy="976313"/>
            <a:chOff x="2928" y="1872"/>
            <a:chExt cx="2164" cy="615"/>
          </a:xfrm>
        </p:grpSpPr>
        <p:sp>
          <p:nvSpPr>
            <p:cNvPr id="263179" name="Text Box 11"/>
            <p:cNvSpPr txBox="1">
              <a:spLocks noChangeArrowheads="1"/>
            </p:cNvSpPr>
            <p:nvPr/>
          </p:nvSpPr>
          <p:spPr bwMode="auto">
            <a:xfrm>
              <a:off x="3216" y="225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ice</a:t>
              </a:r>
            </a:p>
          </p:txBody>
        </p:sp>
        <p:sp>
          <p:nvSpPr>
            <p:cNvPr id="263180" name="Text Box 12"/>
            <p:cNvSpPr txBox="1">
              <a:spLocks noChangeArrowheads="1"/>
            </p:cNvSpPr>
            <p:nvPr/>
          </p:nvSpPr>
          <p:spPr bwMode="auto">
            <a:xfrm>
              <a:off x="4704" y="1872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cork</a:t>
              </a:r>
            </a:p>
          </p:txBody>
        </p:sp>
        <p:sp>
          <p:nvSpPr>
            <p:cNvPr id="263181" name="Line 13"/>
            <p:cNvSpPr>
              <a:spLocks noChangeShapeType="1"/>
            </p:cNvSpPr>
            <p:nvPr/>
          </p:nvSpPr>
          <p:spPr bwMode="auto">
            <a:xfrm flipH="1" flipV="1">
              <a:off x="2928" y="2352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2" name="Line 14"/>
            <p:cNvSpPr>
              <a:spLocks noChangeShapeType="1"/>
            </p:cNvSpPr>
            <p:nvPr/>
          </p:nvSpPr>
          <p:spPr bwMode="auto">
            <a:xfrm flipH="1">
              <a:off x="4416" y="196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1295400" y="3581400"/>
            <a:ext cx="7010400" cy="2133600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2363788" y="4814888"/>
            <a:ext cx="2436812" cy="747712"/>
            <a:chOff x="1489" y="3033"/>
            <a:chExt cx="1535" cy="471"/>
          </a:xfrm>
        </p:grpSpPr>
        <p:sp>
          <p:nvSpPr>
            <p:cNvPr id="263185" name="Text Box 17"/>
            <p:cNvSpPr txBox="1">
              <a:spLocks noChangeArrowheads="1"/>
            </p:cNvSpPr>
            <p:nvPr/>
          </p:nvSpPr>
          <p:spPr bwMode="auto">
            <a:xfrm>
              <a:off x="2284" y="3033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aluminum</a:t>
              </a:r>
            </a:p>
          </p:txBody>
        </p:sp>
        <p:sp>
          <p:nvSpPr>
            <p:cNvPr id="263186" name="Line 18"/>
            <p:cNvSpPr>
              <a:spLocks noChangeShapeType="1"/>
            </p:cNvSpPr>
            <p:nvPr/>
          </p:nvSpPr>
          <p:spPr bwMode="auto">
            <a:xfrm flipH="1">
              <a:off x="2016" y="316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7" name="Rectangle 19"/>
            <p:cNvSpPr>
              <a:spLocks noChangeArrowheads="1"/>
            </p:cNvSpPr>
            <p:nvPr/>
          </p:nvSpPr>
          <p:spPr bwMode="auto">
            <a:xfrm>
              <a:off x="1489" y="3216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cs typeface="+mn-cs"/>
                </a:rPr>
                <a:t>2.7</a:t>
              </a:r>
            </a:p>
          </p:txBody>
        </p:sp>
      </p:grpSp>
      <p:pic>
        <p:nvPicPr>
          <p:cNvPr id="40972" name="210982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39BCC42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1D904BD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3191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92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4" grpId="0" animBg="1"/>
      <p:bldP spid="263175" grpId="0" animBg="1"/>
      <p:bldP spid="263176" grpId="0" animBg="1"/>
      <p:bldP spid="263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71500" y="166688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latin typeface="Calisto MT" charset="0"/>
                <a:cs typeface="+mj-cs"/>
              </a:rPr>
              <a:t>Measuring Volume by Displacement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1500" y="181133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sto MT" charset="0"/>
                <a:cs typeface="+mn-cs"/>
              </a:rPr>
              <a:t>Used for irregularly shaped objects</a:t>
            </a:r>
          </a:p>
          <a:p>
            <a:pPr eaLnBrk="1" hangingPunct="1">
              <a:defRPr/>
            </a:pPr>
            <a:endParaRPr lang="en-US" smtClean="0">
              <a:latin typeface="Calisto MT" charset="0"/>
              <a:cs typeface="+mn-cs"/>
            </a:endParaRPr>
          </a:p>
        </p:txBody>
      </p:sp>
      <p:pic>
        <p:nvPicPr>
          <p:cNvPr id="43011" name="Picture 7" descr="02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432050"/>
            <a:ext cx="6913562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53188"/>
            <a:ext cx="3200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Copyright © Cengage Learning.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75153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4988</TotalTime>
  <Words>477</Words>
  <Application>Microsoft Macintosh PowerPoint</Application>
  <PresentationFormat>On-screen Show (4:3)</PresentationFormat>
  <Paragraphs>137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DO NOW…. Which liquid has the highest density?</vt:lpstr>
      <vt:lpstr>Density</vt:lpstr>
      <vt:lpstr>Density</vt:lpstr>
      <vt:lpstr>Density calculations</vt:lpstr>
      <vt:lpstr>Density calculations</vt:lpstr>
      <vt:lpstr>Density of Some Common Substances</vt:lpstr>
      <vt:lpstr>Consider Equal Masses</vt:lpstr>
      <vt:lpstr>Comparing Densities (g/cm3)</vt:lpstr>
      <vt:lpstr>Measuring Volume by Displacement</vt:lpstr>
      <vt:lpstr>Density Practice Problems</vt:lpstr>
      <vt:lpstr>PowerPoint Presentation</vt:lpstr>
      <vt:lpstr>Density Practice Problems</vt:lpstr>
      <vt:lpstr>Density Practice Problems</vt:lpstr>
      <vt:lpstr>Learning Check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NOW…. Which liquid has the highest density?</dc:title>
  <dc:creator>Leah Roskin</dc:creator>
  <cp:lastModifiedBy>Leah Roskin</cp:lastModifiedBy>
  <cp:revision>11</cp:revision>
  <dcterms:created xsi:type="dcterms:W3CDTF">2012-10-07T00:31:26Z</dcterms:created>
  <dcterms:modified xsi:type="dcterms:W3CDTF">2016-09-19T15:56:07Z</dcterms:modified>
</cp:coreProperties>
</file>