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5"/>
  </p:notesMasterIdLst>
  <p:sldIdLst>
    <p:sldId id="256" r:id="rId3"/>
    <p:sldId id="257" r:id="rId4"/>
    <p:sldId id="259" r:id="rId5"/>
    <p:sldId id="260" r:id="rId6"/>
    <p:sldId id="264" r:id="rId7"/>
    <p:sldId id="262" r:id="rId8"/>
    <p:sldId id="263"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12"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CB74A-EB98-421E-B470-2C70913E5A61}" type="datetimeFigureOut">
              <a:rPr lang="en-US" smtClean="0"/>
              <a:t>9/6/17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A854D-FD48-4DAD-9ED8-A942957FBD4D}" type="slidenum">
              <a:rPr lang="en-US" smtClean="0"/>
              <a:t>‹#›</a:t>
            </a:fld>
            <a:endParaRPr lang="en-US"/>
          </a:p>
        </p:txBody>
      </p:sp>
    </p:spTree>
    <p:extLst>
      <p:ext uri="{BB962C8B-B14F-4D97-AF65-F5344CB8AC3E}">
        <p14:creationId xmlns:p14="http://schemas.microsoft.com/office/powerpoint/2010/main" val="30682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8DE4D-9AC2-416C-B88F-543312343D4C}" type="slidenum">
              <a:rPr lang="en-US" altLang="en-US"/>
              <a:pPr/>
              <a:t>5</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401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9/6/17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383867" y="2987675"/>
            <a:ext cx="5706533" cy="579438"/>
          </a:xfrm>
        </p:spPr>
        <p:txBody>
          <a:bodyPr anchor="t">
            <a:spAutoFit/>
          </a:bodyPr>
          <a:lstStyle>
            <a:lvl1pPr>
              <a:lnSpc>
                <a:spcPct val="100000"/>
              </a:lnSpc>
              <a:defRPr sz="3200">
                <a:solidFill>
                  <a:srgbClr val="FFEFCB"/>
                </a:solidFill>
              </a:defRPr>
            </a:lvl1pPr>
          </a:lstStyle>
          <a:p>
            <a:pPr lvl="0"/>
            <a:endParaRPr lang="en-US" altLang="en-US" noProof="0" smtClean="0"/>
          </a:p>
        </p:txBody>
      </p:sp>
      <p:sp>
        <p:nvSpPr>
          <p:cNvPr id="8195" name="Rectangle 3"/>
          <p:cNvSpPr>
            <a:spLocks noGrp="1" noChangeArrowheads="1"/>
          </p:cNvSpPr>
          <p:nvPr>
            <p:ph type="subTitle" idx="1"/>
          </p:nvPr>
        </p:nvSpPr>
        <p:spPr>
          <a:xfrm>
            <a:off x="6747933" y="2286000"/>
            <a:ext cx="4978400" cy="641350"/>
          </a:xfrm>
        </p:spPr>
        <p:txBody>
          <a:bodyPr>
            <a:spAutoFit/>
          </a:bodyPr>
          <a:lstStyle>
            <a:lvl1pPr marL="0" indent="0" algn="ctr">
              <a:buFontTx/>
              <a:buNone/>
              <a:defRPr sz="4000" b="1">
                <a:solidFill>
                  <a:srgbClr val="EDB70C"/>
                </a:solidFill>
              </a:defRPr>
            </a:lvl1pPr>
          </a:lstStyle>
          <a:p>
            <a:pPr lvl="0"/>
            <a:r>
              <a:rPr lang="en-US" altLang="en-US" noProof="0" smtClean="0"/>
              <a:t>Chapter #</a:t>
            </a:r>
          </a:p>
        </p:txBody>
      </p:sp>
    </p:spTree>
    <p:extLst>
      <p:ext uri="{BB962C8B-B14F-4D97-AF65-F5344CB8AC3E}">
        <p14:creationId xmlns:p14="http://schemas.microsoft.com/office/powerpoint/2010/main" val="2936455262"/>
      </p:ext>
    </p:extLst>
  </p:cSld>
  <p:clrMapOvr>
    <a:masterClrMapping/>
  </p:clrMapOvr>
  <p:transition xmlns:p14="http://schemas.microsoft.com/office/powerpoint/2010/mai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7859665"/>
      </p:ext>
    </p:extLst>
  </p:cSld>
  <p:clrMapOvr>
    <a:masterClrMapping/>
  </p:clrMapOvr>
  <p:transition xmlns:p14="http://schemas.microsoft.com/office/powerpoint/2010/mai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60859677"/>
      </p:ext>
    </p:extLst>
  </p:cSld>
  <p:clrMapOvr>
    <a:masterClrMapping/>
  </p:clrMapOvr>
  <p:transition xmlns:p14="http://schemas.microsoft.com/office/powerpoint/2010/mai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1"/>
            <a:ext cx="53848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1"/>
            <a:ext cx="53848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2549981"/>
      </p:ext>
    </p:extLst>
  </p:cSld>
  <p:clrMapOvr>
    <a:masterClrMapping/>
  </p:clrMapOvr>
  <p:transition xmlns:p14="http://schemas.microsoft.com/office/powerpoint/2010/mai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3539806"/>
      </p:ext>
    </p:extLst>
  </p:cSld>
  <p:clrMapOvr>
    <a:masterClrMapping/>
  </p:clrMapOvr>
  <p:transition xmlns:p14="http://schemas.microsoft.com/office/powerpoint/2010/mai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75312"/>
      </p:ext>
    </p:extLst>
  </p:cSld>
  <p:clrMapOvr>
    <a:masterClrMapping/>
  </p:clrMapOvr>
  <p:transition xmlns:p14="http://schemas.microsoft.com/office/powerpoint/2010/mai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358455"/>
      </p:ext>
    </p:extLst>
  </p:cSld>
  <p:clrMapOvr>
    <a:masterClrMapping/>
  </p:clrMapOvr>
  <p:transition xmlns:p14="http://schemas.microsoft.com/office/powerpoint/2010/mai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743105261"/>
      </p:ext>
    </p:extLst>
  </p:cSld>
  <p:clrMapOvr>
    <a:masterClrMapping/>
  </p:clrMapOvr>
  <p:transition xmlns:p14="http://schemas.microsoft.com/office/powerpoint/2010/mai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00500382"/>
      </p:ext>
    </p:extLst>
  </p:cSld>
  <p:clrMapOvr>
    <a:masterClrMapping/>
  </p:clrMapOvr>
  <p:transition xmlns:p14="http://schemas.microsoft.com/office/powerpoint/2010/mai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997734"/>
      </p:ext>
    </p:extLst>
  </p:cSld>
  <p:clrMapOvr>
    <a:masterClrMapping/>
  </p:clrMapOvr>
  <p:transition xmlns:p14="http://schemas.microsoft.com/office/powerpoint/2010/mai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0489"/>
            <a:ext cx="2743200" cy="592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0489"/>
            <a:ext cx="802640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249651"/>
      </p:ext>
    </p:extLst>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9/6/17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9/6/17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9/6/17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9/6/17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11718" y="90488"/>
            <a:ext cx="109685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609600" y="1447801"/>
            <a:ext cx="109728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173" name="Text Box 5"/>
          <p:cNvSpPr txBox="1">
            <a:spLocks noChangeArrowheads="1"/>
          </p:cNvSpPr>
          <p:nvPr/>
        </p:nvSpPr>
        <p:spPr bwMode="auto">
          <a:xfrm>
            <a:off x="11176001" y="6578601"/>
            <a:ext cx="5164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20000"/>
              </a:spcBef>
              <a:spcAft>
                <a:spcPct val="0"/>
              </a:spcAft>
              <a:buSzPct val="75000"/>
              <a:buFont typeface="Wingdings" panose="05000000000000000000" pitchFamily="2" charset="2"/>
              <a:buNone/>
            </a:pPr>
            <a:r>
              <a:rPr lang="en-US" altLang="en-US" sz="1000" smtClean="0">
                <a:solidFill>
                  <a:srgbClr val="FFFFFF"/>
                </a:solidFill>
              </a:rPr>
              <a:t>1 | </a:t>
            </a:r>
            <a:fld id="{16C64ABF-6ABE-4167-8B56-84B898EDDF85}" type="slidenum">
              <a:rPr lang="en-US" altLang="en-US" sz="1000" smtClean="0">
                <a:solidFill>
                  <a:srgbClr val="FFFFFF"/>
                </a:solidFill>
              </a:rPr>
              <a:pPr defTabSz="914400" fontAlgn="base">
                <a:spcBef>
                  <a:spcPct val="20000"/>
                </a:spcBef>
                <a:spcAft>
                  <a:spcPct val="0"/>
                </a:spcAft>
                <a:buSzPct val="75000"/>
                <a:buFont typeface="Wingdings" panose="05000000000000000000" pitchFamily="2" charset="2"/>
                <a:buNone/>
              </a:pPr>
              <a:t>‹#›</a:t>
            </a:fld>
            <a:endParaRPr lang="en-US" altLang="en-US" sz="1000" smtClean="0">
              <a:solidFill>
                <a:srgbClr val="FFFFFF"/>
              </a:solidFill>
            </a:endParaRPr>
          </a:p>
        </p:txBody>
      </p:sp>
      <p:sp>
        <p:nvSpPr>
          <p:cNvPr id="7175" name="Text Box 7"/>
          <p:cNvSpPr txBox="1">
            <a:spLocks noChangeArrowheads="1"/>
          </p:cNvSpPr>
          <p:nvPr/>
        </p:nvSpPr>
        <p:spPr bwMode="auto">
          <a:xfrm>
            <a:off x="120652" y="6586538"/>
            <a:ext cx="30716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lnSpc>
                <a:spcPct val="90000"/>
              </a:lnSpc>
              <a:spcBef>
                <a:spcPct val="20000"/>
              </a:spcBef>
              <a:spcAft>
                <a:spcPct val="0"/>
              </a:spcAft>
              <a:buSzPct val="75000"/>
              <a:buFont typeface="Wingdings" panose="05000000000000000000" pitchFamily="2" charset="2"/>
              <a:buNone/>
            </a:pPr>
            <a:r>
              <a:rPr lang="en-US" altLang="en-US" sz="1000" smtClean="0">
                <a:solidFill>
                  <a:srgbClr val="FFFFFF"/>
                </a:solidFill>
              </a:rPr>
              <a:t>Copyright © Cengage Learning. All rights reserved.</a:t>
            </a:r>
          </a:p>
        </p:txBody>
      </p:sp>
    </p:spTree>
    <p:extLst>
      <p:ext uri="{BB962C8B-B14F-4D97-AF65-F5344CB8AC3E}">
        <p14:creationId xmlns:p14="http://schemas.microsoft.com/office/powerpoint/2010/main" val="3605431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wipe dir="r"/>
  </p:transition>
  <p:txStyles>
    <p:titleStyle>
      <a:lvl1pPr algn="ctr" rtl="0" fontAlgn="base">
        <a:lnSpc>
          <a:spcPct val="90000"/>
        </a:lnSpc>
        <a:spcBef>
          <a:spcPct val="0"/>
        </a:spcBef>
        <a:spcAft>
          <a:spcPct val="0"/>
        </a:spcAft>
        <a:defRPr sz="4000" kern="1200">
          <a:solidFill>
            <a:schemeClr val="tx1"/>
          </a:solidFill>
          <a:latin typeface="+mj-lt"/>
          <a:ea typeface="+mj-ea"/>
          <a:cs typeface="+mj-cs"/>
        </a:defRPr>
      </a:lvl1pPr>
      <a:lvl2pPr algn="ctr" rtl="0" fontAlgn="base">
        <a:lnSpc>
          <a:spcPct val="90000"/>
        </a:lnSpc>
        <a:spcBef>
          <a:spcPct val="0"/>
        </a:spcBef>
        <a:spcAft>
          <a:spcPct val="0"/>
        </a:spcAft>
        <a:defRPr sz="4000">
          <a:solidFill>
            <a:schemeClr val="tx1"/>
          </a:solidFill>
          <a:latin typeface="Arial" panose="020B0604020202020204" pitchFamily="34" charset="0"/>
        </a:defRPr>
      </a:lvl2pPr>
      <a:lvl3pPr algn="ctr" rtl="0" fontAlgn="base">
        <a:lnSpc>
          <a:spcPct val="90000"/>
        </a:lnSpc>
        <a:spcBef>
          <a:spcPct val="0"/>
        </a:spcBef>
        <a:spcAft>
          <a:spcPct val="0"/>
        </a:spcAft>
        <a:defRPr sz="4000">
          <a:solidFill>
            <a:schemeClr val="tx1"/>
          </a:solidFill>
          <a:latin typeface="Arial" panose="020B0604020202020204" pitchFamily="34" charset="0"/>
        </a:defRPr>
      </a:lvl3pPr>
      <a:lvl4pPr algn="ctr" rtl="0" fontAlgn="base">
        <a:lnSpc>
          <a:spcPct val="90000"/>
        </a:lnSpc>
        <a:spcBef>
          <a:spcPct val="0"/>
        </a:spcBef>
        <a:spcAft>
          <a:spcPct val="0"/>
        </a:spcAft>
        <a:defRPr sz="4000">
          <a:solidFill>
            <a:schemeClr val="tx1"/>
          </a:solidFill>
          <a:latin typeface="Arial" panose="020B0604020202020204" pitchFamily="34" charset="0"/>
        </a:defRPr>
      </a:lvl4pPr>
      <a:lvl5pPr algn="ctr" rtl="0" fontAlgn="base">
        <a:lnSpc>
          <a:spcPct val="90000"/>
        </a:lnSpc>
        <a:spcBef>
          <a:spcPct val="0"/>
        </a:spcBef>
        <a:spcAft>
          <a:spcPct val="0"/>
        </a:spcAft>
        <a:defRPr sz="4000">
          <a:solidFill>
            <a:schemeClr val="tx1"/>
          </a:solidFill>
          <a:latin typeface="Arial" panose="020B0604020202020204" pitchFamily="34" charset="0"/>
        </a:defRPr>
      </a:lvl5pPr>
      <a:lvl6pPr marL="457200" algn="ctr" rtl="0" fontAlgn="base">
        <a:lnSpc>
          <a:spcPct val="90000"/>
        </a:lnSpc>
        <a:spcBef>
          <a:spcPct val="0"/>
        </a:spcBef>
        <a:spcAft>
          <a:spcPct val="0"/>
        </a:spcAft>
        <a:defRPr sz="4000">
          <a:solidFill>
            <a:schemeClr val="tx1"/>
          </a:solidFill>
          <a:latin typeface="Arial" panose="020B0604020202020204" pitchFamily="34" charset="0"/>
        </a:defRPr>
      </a:lvl6pPr>
      <a:lvl7pPr marL="914400" algn="ctr" rtl="0" fontAlgn="base">
        <a:lnSpc>
          <a:spcPct val="90000"/>
        </a:lnSpc>
        <a:spcBef>
          <a:spcPct val="0"/>
        </a:spcBef>
        <a:spcAft>
          <a:spcPct val="0"/>
        </a:spcAft>
        <a:defRPr sz="4000">
          <a:solidFill>
            <a:schemeClr val="tx1"/>
          </a:solidFill>
          <a:latin typeface="Arial" panose="020B0604020202020204" pitchFamily="34" charset="0"/>
        </a:defRPr>
      </a:lvl7pPr>
      <a:lvl8pPr marL="1371600" algn="ctr" rtl="0" fontAlgn="base">
        <a:lnSpc>
          <a:spcPct val="90000"/>
        </a:lnSpc>
        <a:spcBef>
          <a:spcPct val="0"/>
        </a:spcBef>
        <a:spcAft>
          <a:spcPct val="0"/>
        </a:spcAft>
        <a:defRPr sz="4000">
          <a:solidFill>
            <a:schemeClr val="tx1"/>
          </a:solidFill>
          <a:latin typeface="Arial" panose="020B0604020202020204" pitchFamily="34" charset="0"/>
        </a:defRPr>
      </a:lvl8pPr>
      <a:lvl9pPr marL="1828800" algn="ctr" rtl="0" fontAlgn="base">
        <a:lnSpc>
          <a:spcPct val="90000"/>
        </a:lnSpc>
        <a:spcBef>
          <a:spcPct val="0"/>
        </a:spcBef>
        <a:spcAft>
          <a:spcPct val="0"/>
        </a:spcAft>
        <a:defRPr sz="4000">
          <a:solidFill>
            <a:schemeClr val="tx1"/>
          </a:solidFill>
          <a:latin typeface="Arial" panose="020B0604020202020204" pitchFamily="34" charset="0"/>
        </a:defRPr>
      </a:lvl9pPr>
    </p:titleStyle>
    <p:bodyStyle>
      <a:lvl1pPr marL="347663" indent="-347663" algn="l" rtl="0" fontAlgn="base">
        <a:lnSpc>
          <a:spcPct val="90000"/>
        </a:lnSpc>
        <a:spcBef>
          <a:spcPct val="20000"/>
        </a:spcBef>
        <a:spcAft>
          <a:spcPct val="0"/>
        </a:spcAft>
        <a:buChar char="•"/>
        <a:defRPr sz="2800" kern="1200">
          <a:solidFill>
            <a:schemeClr val="tx1"/>
          </a:solidFill>
          <a:latin typeface="+mn-lt"/>
          <a:ea typeface="+mn-ea"/>
          <a:cs typeface="+mn-cs"/>
        </a:defRPr>
      </a:lvl1pPr>
      <a:lvl2pPr marL="739775" indent="-277813" algn="l" rtl="0" fontAlgn="base">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89025" indent="-233363" algn="l" rtl="0" fontAlgn="base">
        <a:lnSpc>
          <a:spcPct val="90000"/>
        </a:lnSpc>
        <a:spcBef>
          <a:spcPct val="20000"/>
        </a:spcBef>
        <a:spcAft>
          <a:spcPct val="0"/>
        </a:spcAft>
        <a:buChar char="•"/>
        <a:defRPr sz="2000" kern="1200">
          <a:solidFill>
            <a:schemeClr val="tx1"/>
          </a:solidFill>
          <a:latin typeface="+mn-lt"/>
          <a:ea typeface="+mn-ea"/>
          <a:cs typeface="+mn-cs"/>
        </a:defRPr>
      </a:lvl3pPr>
      <a:lvl4pPr marL="2100263" indent="-327025" algn="l" rtl="0" fontAlgn="base">
        <a:lnSpc>
          <a:spcPct val="90000"/>
        </a:lnSpc>
        <a:spcBef>
          <a:spcPct val="20000"/>
        </a:spcBef>
        <a:spcAft>
          <a:spcPct val="0"/>
        </a:spcAft>
        <a:buChar char="–"/>
        <a:defRPr kern="1200">
          <a:solidFill>
            <a:schemeClr val="tx1"/>
          </a:solidFill>
          <a:latin typeface="+mn-lt"/>
          <a:ea typeface="+mn-ea"/>
          <a:cs typeface="+mn-cs"/>
        </a:defRPr>
      </a:lvl4pPr>
      <a:lvl5pPr marL="2519363" indent="-304800" algn="l" rtl="0" fontAlgn="base">
        <a:lnSpc>
          <a:spcPct val="90000"/>
        </a:lnSpc>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Inquiry Lab #1</a:t>
            </a:r>
            <a:endParaRPr lang="en-US" dirty="0"/>
          </a:p>
        </p:txBody>
      </p:sp>
      <p:sp>
        <p:nvSpPr>
          <p:cNvPr id="3" name="Subtitle 2"/>
          <p:cNvSpPr>
            <a:spLocks noGrp="1"/>
          </p:cNvSpPr>
          <p:nvPr>
            <p:ph type="subTitle" idx="1"/>
          </p:nvPr>
        </p:nvSpPr>
        <p:spPr/>
        <p:txBody>
          <a:bodyPr/>
          <a:lstStyle/>
          <a:p>
            <a:r>
              <a:rPr lang="en-US" dirty="0" smtClean="0"/>
              <a:t>Find the thickness of zinc coating on galvanized metal</a:t>
            </a:r>
          </a:p>
          <a:p>
            <a:r>
              <a:rPr lang="en-US" dirty="0" smtClean="0"/>
              <a:t>DISCUSSION</a:t>
            </a:r>
            <a:endParaRPr lang="en-US" dirty="0"/>
          </a:p>
        </p:txBody>
      </p:sp>
    </p:spTree>
    <p:extLst>
      <p:ext uri="{BB962C8B-B14F-4D97-AF65-F5344CB8AC3E}">
        <p14:creationId xmlns:p14="http://schemas.microsoft.com/office/powerpoint/2010/main" val="37125901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32348009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Inquiry Activity #2</a:t>
            </a:r>
            <a:endParaRPr lang="en-US" dirty="0"/>
          </a:p>
        </p:txBody>
      </p:sp>
      <p:sp>
        <p:nvSpPr>
          <p:cNvPr id="4" name="Content Placeholder 3"/>
          <p:cNvSpPr>
            <a:spLocks noGrp="1"/>
          </p:cNvSpPr>
          <p:nvPr>
            <p:ph idx="1"/>
          </p:nvPr>
        </p:nvSpPr>
        <p:spPr/>
        <p:txBody>
          <a:bodyPr>
            <a:noAutofit/>
          </a:bodyPr>
          <a:lstStyle/>
          <a:p>
            <a:r>
              <a:rPr lang="en-US" sz="2400" dirty="0" smtClean="0"/>
              <a:t>Design an experiment to collect data that supports the claim that 1.0 </a:t>
            </a:r>
            <a:r>
              <a:rPr lang="en-US" sz="2400" i="1" dirty="0" smtClean="0"/>
              <a:t>M</a:t>
            </a:r>
            <a:r>
              <a:rPr lang="en-US" sz="2400" dirty="0" smtClean="0"/>
              <a:t> </a:t>
            </a:r>
            <a:r>
              <a:rPr lang="en-US" sz="2400" dirty="0" err="1" smtClean="0"/>
              <a:t>NaCl</a:t>
            </a:r>
            <a:r>
              <a:rPr lang="en-US" sz="2400" dirty="0" smtClean="0"/>
              <a:t> solution is a homogenous mixture. Describe the steps, the data you would collect, and how the data support the claim. Laboratory equipment for your experiment can be taken from the list below. (You may not need all of the equipment. You may think of another piece of equipment not on the list.)</a:t>
            </a:r>
          </a:p>
          <a:p>
            <a:endParaRPr lang="en-US" sz="2400" dirty="0"/>
          </a:p>
          <a:p>
            <a:pPr marL="0" indent="0">
              <a:buNone/>
            </a:pPr>
            <a:r>
              <a:rPr lang="en-US" sz="2400" dirty="0" smtClean="0"/>
              <a:t>50-mL beaker		Drying oven		Volumetric pipettes </a:t>
            </a:r>
            <a:r>
              <a:rPr lang="en-US" sz="1800" dirty="0" smtClean="0"/>
              <a:t>(5,10,25 mL)</a:t>
            </a:r>
            <a:endParaRPr lang="en-US" sz="2400" dirty="0" smtClean="0"/>
          </a:p>
          <a:p>
            <a:pPr marL="0" indent="0">
              <a:buNone/>
            </a:pPr>
            <a:r>
              <a:rPr lang="en-US" sz="2400" dirty="0" smtClean="0"/>
              <a:t>Hot plate		Stirring rod		Balance</a:t>
            </a:r>
          </a:p>
          <a:p>
            <a:pPr marL="0" indent="0">
              <a:buNone/>
            </a:pPr>
            <a:r>
              <a:rPr lang="en-US" sz="2400" dirty="0" smtClean="0"/>
              <a:t>100 mL of 1.0 </a:t>
            </a:r>
            <a:r>
              <a:rPr lang="en-US" sz="2400" i="1" dirty="0" smtClean="0"/>
              <a:t>M </a:t>
            </a:r>
            <a:r>
              <a:rPr lang="en-US" sz="2400" dirty="0" err="1" smtClean="0"/>
              <a:t>NaCl</a:t>
            </a:r>
            <a:r>
              <a:rPr lang="en-US" sz="2400" dirty="0" smtClean="0"/>
              <a:t>			Fume hood</a:t>
            </a:r>
            <a:endParaRPr lang="en-US" sz="2400" dirty="0"/>
          </a:p>
        </p:txBody>
      </p:sp>
    </p:spTree>
    <p:extLst>
      <p:ext uri="{BB962C8B-B14F-4D97-AF65-F5344CB8AC3E}">
        <p14:creationId xmlns:p14="http://schemas.microsoft.com/office/powerpoint/2010/main" val="29085310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Activity #2</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smtClean="0"/>
              <a:t>What content knowledge should you have in order to successfully support the claim? Explain your answer.</a:t>
            </a:r>
          </a:p>
          <a:p>
            <a:pPr marL="457200" indent="-457200">
              <a:buFont typeface="+mj-lt"/>
              <a:buAutoNum type="arabicPeriod"/>
            </a:pPr>
            <a:endParaRPr lang="en-US" sz="2800" dirty="0"/>
          </a:p>
          <a:p>
            <a:pPr marL="457200" indent="-457200">
              <a:buFont typeface="+mj-lt"/>
              <a:buAutoNum type="arabicPeriod"/>
            </a:pPr>
            <a:r>
              <a:rPr lang="en-US" sz="2800" dirty="0" smtClean="0"/>
              <a:t>Which science practices should you have to demonstrate in order to successfully answer the question? Explain your choices.</a:t>
            </a:r>
          </a:p>
          <a:p>
            <a:pPr marL="457200" indent="-457200">
              <a:buFont typeface="+mj-lt"/>
              <a:buAutoNum type="arabicPeriod"/>
            </a:pPr>
            <a:endParaRPr lang="en-US" sz="2800" dirty="0"/>
          </a:p>
          <a:p>
            <a:pPr marL="0" indent="0">
              <a:buNone/>
            </a:pPr>
            <a:endParaRPr lang="en-US" sz="2800" dirty="0"/>
          </a:p>
        </p:txBody>
      </p:sp>
    </p:spTree>
    <p:extLst>
      <p:ext uri="{BB962C8B-B14F-4D97-AF65-F5344CB8AC3E}">
        <p14:creationId xmlns:p14="http://schemas.microsoft.com/office/powerpoint/2010/main" val="3423477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smtClean="0"/>
              <a:t>What source(s) of random error may have affected the gathering of your data?</a:t>
            </a:r>
          </a:p>
          <a:p>
            <a:pPr marL="457200" indent="-457200">
              <a:buFont typeface="+mj-lt"/>
              <a:buAutoNum type="arabicPeriod"/>
            </a:pPr>
            <a:r>
              <a:rPr lang="en-US" sz="2800" dirty="0" smtClean="0"/>
              <a:t>What concepts was the lab investigating?</a:t>
            </a:r>
            <a:endParaRPr lang="en-US" sz="2800" dirty="0"/>
          </a:p>
        </p:txBody>
      </p:sp>
    </p:spTree>
    <p:extLst>
      <p:ext uri="{BB962C8B-B14F-4D97-AF65-F5344CB8AC3E}">
        <p14:creationId xmlns:p14="http://schemas.microsoft.com/office/powerpoint/2010/main" val="3701901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significant figures important?</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SF are important in calculations. A maximum of one point in the free-response sections will be deducted for errors in SF that are off by </a:t>
            </a:r>
            <a:r>
              <a:rPr lang="en-US" sz="2800" u="sng" dirty="0" smtClean="0"/>
              <a:t>+</a:t>
            </a:r>
            <a:r>
              <a:rPr lang="en-US" sz="2800" dirty="0" smtClean="0"/>
              <a:t>1 SF.</a:t>
            </a:r>
          </a:p>
          <a:p>
            <a:endParaRPr lang="en-US" sz="2800" dirty="0"/>
          </a:p>
          <a:p>
            <a:r>
              <a:rPr lang="en-US" sz="2800" dirty="0" smtClean="0"/>
              <a:t>The SF of a measurement are all of the certain digits in a measurement, those that represent actual marks on the measuring instrument, and the first uncertain digit (estimated number) . You must be able to read measurements to the proper number of SF.</a:t>
            </a:r>
          </a:p>
          <a:p>
            <a:endParaRPr lang="en-US" dirty="0"/>
          </a:p>
        </p:txBody>
      </p:sp>
    </p:spTree>
    <p:extLst>
      <p:ext uri="{BB962C8B-B14F-4D97-AF65-F5344CB8AC3E}">
        <p14:creationId xmlns:p14="http://schemas.microsoft.com/office/powerpoint/2010/main" val="14060652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p:txBody>
          <a:bodyPr/>
          <a:lstStyle/>
          <a:p>
            <a:pPr>
              <a:spcBef>
                <a:spcPct val="20000"/>
              </a:spcBef>
            </a:pPr>
            <a:r>
              <a:rPr lang="en-US" altLang="en-US" sz="3600"/>
              <a:t>Figure 1.7: Measurement </a:t>
            </a:r>
            <a:br>
              <a:rPr lang="en-US" altLang="en-US" sz="3600"/>
            </a:br>
            <a:r>
              <a:rPr lang="en-US" altLang="en-US" sz="3600"/>
              <a:t>of Volume Using a Buret</a:t>
            </a:r>
          </a:p>
        </p:txBody>
      </p:sp>
      <p:pic>
        <p:nvPicPr>
          <p:cNvPr id="666627" name="Picture 3"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264" y="1484313"/>
            <a:ext cx="2657475" cy="46593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2287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05000" y="1092200"/>
            <a:ext cx="8686800" cy="533400"/>
          </a:xfrm>
        </p:spPr>
        <p:txBody>
          <a:bodyPr/>
          <a:lstStyle/>
          <a:p>
            <a:r>
              <a:rPr lang="en-US" altLang="en-US"/>
              <a:t>Measurement of Volume Using a Buret</a:t>
            </a:r>
          </a:p>
        </p:txBody>
      </p:sp>
      <p:sp>
        <p:nvSpPr>
          <p:cNvPr id="55299" name="Rectangle 3"/>
          <p:cNvSpPr>
            <a:spLocks noGrp="1" noChangeArrowheads="1"/>
          </p:cNvSpPr>
          <p:nvPr>
            <p:ph type="body" idx="1"/>
          </p:nvPr>
        </p:nvSpPr>
        <p:spPr>
          <a:xfrm>
            <a:off x="1905000" y="2339673"/>
            <a:ext cx="5410200" cy="2501900"/>
          </a:xfrm>
        </p:spPr>
        <p:txBody>
          <a:bodyPr/>
          <a:lstStyle/>
          <a:p>
            <a:r>
              <a:rPr lang="en-US" altLang="en-US" dirty="0">
                <a:cs typeface="Times New Roman" panose="02020603050405020304" pitchFamily="18" charset="0"/>
              </a:rPr>
              <a:t>The volume is read at the bottom of the liquid curve (meniscus).</a:t>
            </a:r>
          </a:p>
          <a:p>
            <a:r>
              <a:rPr lang="en-US" altLang="en-US" dirty="0">
                <a:cs typeface="Times New Roman" panose="02020603050405020304" pitchFamily="18" charset="0"/>
              </a:rPr>
              <a:t>Meniscus of the liquid occurs at about 20.15 </a:t>
            </a:r>
            <a:r>
              <a:rPr lang="en-US" altLang="en-US" dirty="0" err="1">
                <a:cs typeface="Times New Roman" panose="02020603050405020304" pitchFamily="18" charset="0"/>
              </a:rPr>
              <a:t>mL.</a:t>
            </a:r>
            <a:endParaRPr lang="en-US" altLang="en-US" dirty="0">
              <a:cs typeface="Times New Roman" panose="02020603050405020304" pitchFamily="18" charset="0"/>
            </a:endParaRPr>
          </a:p>
          <a:p>
            <a:pPr lvl="1">
              <a:buFont typeface="Wingdings" panose="05000000000000000000" pitchFamily="2" charset="2"/>
              <a:buChar char="§"/>
            </a:pPr>
            <a:r>
              <a:rPr lang="en-US" altLang="en-US" dirty="0">
                <a:cs typeface="Times New Roman" panose="02020603050405020304" pitchFamily="18" charset="0"/>
              </a:rPr>
              <a:t>Certain digits: 20.15</a:t>
            </a:r>
          </a:p>
          <a:p>
            <a:pPr lvl="1">
              <a:buFont typeface="Wingdings" panose="05000000000000000000" pitchFamily="2" charset="2"/>
              <a:buChar char="§"/>
            </a:pPr>
            <a:r>
              <a:rPr lang="en-US" altLang="en-US" dirty="0">
                <a:cs typeface="Times New Roman" panose="02020603050405020304" pitchFamily="18" charset="0"/>
              </a:rPr>
              <a:t>Uncertain digit: 20.15</a:t>
            </a:r>
            <a:endParaRPr lang="en-US" altLang="en-US" dirty="0"/>
          </a:p>
        </p:txBody>
      </p:sp>
      <p:sp>
        <p:nvSpPr>
          <p:cNvPr id="55301" name="Rectangle 5"/>
          <p:cNvSpPr>
            <a:spLocks noChangeArrowheads="1"/>
          </p:cNvSpPr>
          <p:nvPr/>
        </p:nvSpPr>
        <p:spPr bwMode="auto">
          <a:xfrm>
            <a:off x="4664196" y="4446106"/>
            <a:ext cx="609600" cy="381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Rectangle 6"/>
          <p:cNvSpPr>
            <a:spLocks noChangeArrowheads="1"/>
          </p:cNvSpPr>
          <p:nvPr/>
        </p:nvSpPr>
        <p:spPr bwMode="auto">
          <a:xfrm>
            <a:off x="5437877" y="4841573"/>
            <a:ext cx="228600" cy="381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816" y="1593129"/>
            <a:ext cx="2759075" cy="4724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66876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left)">
                                      <p:cBhvr>
                                        <p:cTn id="7" dur="5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wipe(left)">
                                      <p:cBhvr>
                                        <p:cTn id="12" dur="500"/>
                                        <p:tgtEl>
                                          <p:spTgt spid="55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wipe(left)">
                                      <p:cBhvr>
                                        <p:cTn id="17" dur="500"/>
                                        <p:tgtEl>
                                          <p:spTgt spid="552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9">
                                            <p:txEl>
                                              <p:pRg st="2" end="2"/>
                                            </p:txEl>
                                          </p:spTgt>
                                        </p:tgtEl>
                                        <p:attrNameLst>
                                          <p:attrName>style.visibility</p:attrName>
                                        </p:attrNameLst>
                                      </p:cBhvr>
                                      <p:to>
                                        <p:strVal val="visible"/>
                                      </p:to>
                                    </p:set>
                                    <p:animEffect transition="in" filter="wipe(left)">
                                      <p:cBhvr>
                                        <p:cTn id="22" dur="500"/>
                                        <p:tgtEl>
                                          <p:spTgt spid="552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301"/>
                                        </p:tgtEl>
                                        <p:attrNameLst>
                                          <p:attrName>style.visibility</p:attrName>
                                        </p:attrNameLst>
                                      </p:cBhvr>
                                      <p:to>
                                        <p:strVal val="visible"/>
                                      </p:to>
                                    </p:set>
                                    <p:animEffect transition="in" filter="wipe(left)">
                                      <p:cBhvr>
                                        <p:cTn id="27" dur="1000"/>
                                        <p:tgtEl>
                                          <p:spTgt spid="553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299">
                                            <p:txEl>
                                              <p:pRg st="3" end="3"/>
                                            </p:txEl>
                                          </p:spTgt>
                                        </p:tgtEl>
                                        <p:attrNameLst>
                                          <p:attrName>style.visibility</p:attrName>
                                        </p:attrNameLst>
                                      </p:cBhvr>
                                      <p:to>
                                        <p:strVal val="visible"/>
                                      </p:to>
                                    </p:set>
                                    <p:animEffect transition="in" filter="wipe(left)">
                                      <p:cBhvr>
                                        <p:cTn id="32" dur="500"/>
                                        <p:tgtEl>
                                          <p:spTgt spid="5529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5302"/>
                                        </p:tgtEl>
                                        <p:attrNameLst>
                                          <p:attrName>style.visibility</p:attrName>
                                        </p:attrNameLst>
                                      </p:cBhvr>
                                      <p:to>
                                        <p:strVal val="visible"/>
                                      </p:to>
                                    </p:set>
                                    <p:animEffect transition="in" filter="wipe(left)">
                                      <p:cBhvr>
                                        <p:cTn id="37" dur="10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P spid="55301" grpId="0" animBg="1"/>
      <p:bldP spid="553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&amp; Accuracy</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t>Accuracy refers to the agreement of a particular value with a true value.</a:t>
            </a:r>
          </a:p>
          <a:p>
            <a:endParaRPr lang="en-US" sz="2600" dirty="0"/>
          </a:p>
          <a:p>
            <a:r>
              <a:rPr lang="en-US" sz="2600" dirty="0" smtClean="0"/>
              <a:t>Precision refers to the degree of agreement among several measurements of the same quantity. The degree of precision refers to the number of digits that a measuring device permits one to measure. In a measuring device, all except the last digit, which is estimated, are certain.</a:t>
            </a:r>
          </a:p>
          <a:p>
            <a:r>
              <a:rPr lang="en-US" sz="2600" dirty="0" smtClean="0"/>
              <a:t>For example, a balance which measures to the nearest 0.0001 g is more precise than one that measures to the nearest 0.01 g.</a:t>
            </a:r>
            <a:endParaRPr lang="en-US" dirty="0"/>
          </a:p>
        </p:txBody>
      </p:sp>
    </p:spTree>
    <p:extLst>
      <p:ext uri="{BB962C8B-B14F-4D97-AF65-F5344CB8AC3E}">
        <p14:creationId xmlns:p14="http://schemas.microsoft.com/office/powerpoint/2010/main" val="39856927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Error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477445" y="1889211"/>
                <a:ext cx="9601200" cy="3581400"/>
              </a:xfrm>
            </p:spPr>
            <p:txBody>
              <a:bodyPr>
                <a:normAutofit/>
              </a:bodyPr>
              <a:lstStyle/>
              <a:p>
                <a:r>
                  <a:rPr lang="en-US" sz="2400" dirty="0" smtClean="0"/>
                  <a:t>What is your percent error from yesterday’s lab?</a:t>
                </a:r>
              </a:p>
              <a:p>
                <a:endParaRPr lang="en-US" sz="2400" dirty="0"/>
              </a:p>
              <a:p>
                <a:r>
                  <a:rPr lang="en-US" sz="2400" dirty="0" smtClean="0"/>
                  <a:t>Percent Error = </a:t>
                </a:r>
                <a14:m>
                  <m:oMath xmlns:m="http://schemas.openxmlformats.org/officeDocument/2006/math" xmlns="">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𝐸𝑥𝑝𝑒𝑟𝑖𝑚𝑒𝑛𝑡𝑎𝑙</m:t>
                        </m:r>
                        <m:r>
                          <a:rPr lang="en-US" sz="2400" b="0" i="1" smtClean="0">
                            <a:latin typeface="Cambria Math" panose="02040503050406030204" pitchFamily="18" charset="0"/>
                          </a:rPr>
                          <m:t> </m:t>
                        </m:r>
                        <m:r>
                          <a:rPr lang="en-US" sz="2400" b="0" i="1" smtClean="0">
                            <a:latin typeface="Cambria Math" panose="02040503050406030204" pitchFamily="18" charset="0"/>
                          </a:rPr>
                          <m:t>𝑉𝑎𝑙𝑢𝑒</m:t>
                        </m:r>
                        <m:r>
                          <a:rPr lang="en-US" sz="2400" b="0" i="1" smtClean="0">
                            <a:latin typeface="Cambria Math" panose="02040503050406030204" pitchFamily="18" charset="0"/>
                          </a:rPr>
                          <m:t> −</m:t>
                        </m:r>
                        <m:r>
                          <a:rPr lang="en-US" sz="2400" b="0" i="1" smtClean="0">
                            <a:latin typeface="Cambria Math" panose="02040503050406030204" pitchFamily="18" charset="0"/>
                          </a:rPr>
                          <m:t>𝐴𝑐𝑡𝑢𝑎𝑙</m:t>
                        </m:r>
                        <m:r>
                          <a:rPr lang="en-US" sz="2400" b="0" i="1" smtClean="0">
                            <a:latin typeface="Cambria Math" panose="02040503050406030204" pitchFamily="18" charset="0"/>
                          </a:rPr>
                          <m:t> </m:t>
                        </m:r>
                        <m:r>
                          <a:rPr lang="en-US" sz="2400" b="0" i="1" smtClean="0">
                            <a:latin typeface="Cambria Math" panose="02040503050406030204" pitchFamily="18" charset="0"/>
                          </a:rPr>
                          <m:t>𝑉𝑎𝑙𝑢𝑒</m:t>
                        </m:r>
                      </m:num>
                      <m:den>
                        <m:r>
                          <a:rPr lang="en-US" sz="2400" b="0" i="1" smtClean="0">
                            <a:latin typeface="Cambria Math" panose="02040503050406030204" pitchFamily="18" charset="0"/>
                          </a:rPr>
                          <m:t>𝐴𝑐𝑡𝑢𝑎𝑙</m:t>
                        </m:r>
                        <m:r>
                          <a:rPr lang="en-US" sz="2400" b="0" i="1" smtClean="0">
                            <a:latin typeface="Cambria Math" panose="02040503050406030204" pitchFamily="18" charset="0"/>
                          </a:rPr>
                          <m:t> </m:t>
                        </m:r>
                        <m:r>
                          <a:rPr lang="en-US" sz="2400" b="0" i="1" smtClean="0">
                            <a:latin typeface="Cambria Math" panose="02040503050406030204" pitchFamily="18" charset="0"/>
                          </a:rPr>
                          <m:t>𝑉𝑎𝑙𝑢𝑒</m:t>
                        </m:r>
                      </m:den>
                    </m:f>
                  </m:oMath>
                </a14:m>
                <a:r>
                  <a:rPr lang="en-US" sz="2400" dirty="0" smtClean="0"/>
                  <a:t> x 100%</a:t>
                </a:r>
              </a:p>
              <a:p>
                <a:endParaRPr lang="en-US" sz="2400" dirty="0"/>
              </a:p>
              <a:p>
                <a:r>
                  <a:rPr lang="en-US" sz="2400" dirty="0" smtClean="0"/>
                  <a:t>The actual value of the thickness of the zinc coating on galvanized metal was:</a:t>
                </a:r>
              </a:p>
              <a:p>
                <a:pPr marL="0" indent="0">
                  <a:buNone/>
                </a:pPr>
                <a:r>
                  <a:rPr lang="en-US" sz="2400" dirty="0"/>
                  <a:t>	</a:t>
                </a:r>
                <a:r>
                  <a:rPr lang="en-US" sz="2400" dirty="0" smtClean="0"/>
                  <a:t>			6.9 x 10</a:t>
                </a:r>
                <a:r>
                  <a:rPr lang="en-US" sz="2400" baseline="30000" dirty="0" smtClean="0"/>
                  <a:t>-4</a:t>
                </a:r>
                <a:r>
                  <a:rPr lang="en-US" sz="2400" dirty="0" smtClean="0"/>
                  <a:t> cm</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477445" y="1889211"/>
                <a:ext cx="9601200" cy="3581400"/>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5436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Figures in Calculations</a:t>
            </a:r>
            <a:endParaRPr lang="en-US" dirty="0"/>
          </a:p>
        </p:txBody>
      </p:sp>
      <p:sp>
        <p:nvSpPr>
          <p:cNvPr id="3" name="Content Placeholder 2"/>
          <p:cNvSpPr>
            <a:spLocks noGrp="1"/>
          </p:cNvSpPr>
          <p:nvPr>
            <p:ph idx="1"/>
          </p:nvPr>
        </p:nvSpPr>
        <p:spPr/>
        <p:txBody>
          <a:bodyPr>
            <a:normAutofit/>
          </a:bodyPr>
          <a:lstStyle/>
          <a:p>
            <a:r>
              <a:rPr lang="en-US" sz="2800" dirty="0" smtClean="0"/>
              <a:t>Review section 1.5 in textbook.</a:t>
            </a:r>
            <a:endParaRPr lang="en-US" sz="2800" dirty="0"/>
          </a:p>
        </p:txBody>
      </p:sp>
    </p:spTree>
    <p:extLst>
      <p:ext uri="{BB962C8B-B14F-4D97-AF65-F5344CB8AC3E}">
        <p14:creationId xmlns:p14="http://schemas.microsoft.com/office/powerpoint/2010/main" val="34335937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 Analysis</a:t>
            </a:r>
            <a:endParaRPr lang="en-US" dirty="0"/>
          </a:p>
        </p:txBody>
      </p:sp>
      <p:sp>
        <p:nvSpPr>
          <p:cNvPr id="3" name="Content Placeholder 2"/>
          <p:cNvSpPr>
            <a:spLocks noGrp="1"/>
          </p:cNvSpPr>
          <p:nvPr>
            <p:ph idx="1"/>
          </p:nvPr>
        </p:nvSpPr>
        <p:spPr/>
        <p:txBody>
          <a:bodyPr/>
          <a:lstStyle/>
          <a:p>
            <a:r>
              <a:rPr lang="en-US" sz="2400" dirty="0" smtClean="0"/>
              <a:t>Dimensional analysis, or unit analysis, is used to convert from one unit to another.</a:t>
            </a:r>
          </a:p>
          <a:p>
            <a:endParaRPr lang="en-US" sz="2400" dirty="0"/>
          </a:p>
          <a:p>
            <a:r>
              <a:rPr lang="en-US" sz="2400" dirty="0" smtClean="0"/>
              <a:t>For the Constructed Response Questions on the AP Exam, “your responses to these questions will be scored on the basis of accuracy and relevance of the information cited… For calculations, clearly show the method used and the steps involved in arriving at your answers. It is to your advantage to do this, since you may obtain partial credit if you and you will receive little to no credit if you do not”.</a:t>
            </a:r>
            <a:r>
              <a:rPr lang="en-US" dirty="0" smtClean="0"/>
              <a:t> </a:t>
            </a:r>
            <a:r>
              <a:rPr lang="en-US" sz="800" dirty="0" smtClean="0"/>
              <a:t>THE COLLEGE BOARD, 2013</a:t>
            </a:r>
            <a:endParaRPr lang="en-US" dirty="0"/>
          </a:p>
        </p:txBody>
      </p:sp>
    </p:spTree>
    <p:extLst>
      <p:ext uri="{BB962C8B-B14F-4D97-AF65-F5344CB8AC3E}">
        <p14:creationId xmlns:p14="http://schemas.microsoft.com/office/powerpoint/2010/main" val="28611167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Zumdahl">
  <a:themeElements>
    <a:clrScheme name="Zumdah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umdah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umdah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umdah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umdah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umdah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umdah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umdah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umdah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umdah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umdah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umdah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umdah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umdah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6716</TotalTime>
  <Words>546</Words>
  <Application>Microsoft Macintosh PowerPoint</Application>
  <PresentationFormat>Custom</PresentationFormat>
  <Paragraphs>46</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Crop</vt:lpstr>
      <vt:lpstr>Zumdahl</vt:lpstr>
      <vt:lpstr>Inquiry Lab #1</vt:lpstr>
      <vt:lpstr>Questions</vt:lpstr>
      <vt:lpstr>Why are significant figures important?</vt:lpstr>
      <vt:lpstr>Figure 1.7: Measurement  of Volume Using a Buret</vt:lpstr>
      <vt:lpstr>Measurement of Volume Using a Buret</vt:lpstr>
      <vt:lpstr>Precision &amp; Accuracy</vt:lpstr>
      <vt:lpstr>Percent Error</vt:lpstr>
      <vt:lpstr>Significant Figures in Calculations</vt:lpstr>
      <vt:lpstr>Dimensional Analysis</vt:lpstr>
      <vt:lpstr>Break</vt:lpstr>
      <vt:lpstr>Inquiry Activity #2</vt:lpstr>
      <vt:lpstr>Inquiry Activity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Inquiry Lab #1</dc:title>
  <dc:creator>Lucy Young</dc:creator>
  <cp:lastModifiedBy>Leah Roskin</cp:lastModifiedBy>
  <cp:revision>15</cp:revision>
  <dcterms:created xsi:type="dcterms:W3CDTF">2016-09-08T14:06:11Z</dcterms:created>
  <dcterms:modified xsi:type="dcterms:W3CDTF">2017-09-08T13:31:39Z</dcterms:modified>
</cp:coreProperties>
</file>