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80" r:id="rId6"/>
    <p:sldId id="263" r:id="rId7"/>
    <p:sldId id="264" r:id="rId8"/>
    <p:sldId id="265" r:id="rId9"/>
    <p:sldId id="266" r:id="rId10"/>
    <p:sldId id="282" r:id="rId11"/>
    <p:sldId id="274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9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57652-CA3F-7247-BDCB-4CEC33D608AE}" type="datetimeFigureOut">
              <a:rPr lang="en-US" smtClean="0"/>
              <a:t>9/11/18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208A7-1BCC-1F45-B671-AF72B939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73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731C-BCA3-8E40-B743-B3586E5F10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3E6B-4618-E14B-A682-3EED9C32D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731C-BCA3-8E40-B743-B3586E5F10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3E6B-4618-E14B-A682-3EED9C32DF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731C-BCA3-8E40-B743-B3586E5F10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3E6B-4618-E14B-A682-3EED9C32D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731C-BCA3-8E40-B743-B3586E5F10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3E6B-4618-E14B-A682-3EED9C32D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A81048-507C-694F-99D6-6E00439C40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6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731C-BCA3-8E40-B743-B3586E5F10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3E6B-4618-E14B-A682-3EED9C32D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731C-BCA3-8E40-B743-B3586E5F10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3E6B-4618-E14B-A682-3EED9C32DF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731C-BCA3-8E40-B743-B3586E5F10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3E6B-4618-E14B-A682-3EED9C32D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731C-BCA3-8E40-B743-B3586E5F10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3E6B-4618-E14B-A682-3EED9C32D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731C-BCA3-8E40-B743-B3586E5F10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3E6B-4618-E14B-A682-3EED9C32D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731C-BCA3-8E40-B743-B3586E5F10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3E6B-4618-E14B-A682-3EED9C32D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731C-BCA3-8E40-B743-B3586E5F10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3E6B-4618-E14B-A682-3EED9C32D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731C-BCA3-8E40-B743-B3586E5F10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3E6B-4618-E14B-A682-3EED9C32D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813731C-BCA3-8E40-B743-B3586E5F10F8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15F3E6B-4618-E14B-A682-3EED9C32DF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9471" y="223065"/>
            <a:ext cx="8042276" cy="610733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Goudy Old Style" charset="0"/>
                <a:ea typeface="ＭＳ Ｐゴシック" charset="0"/>
                <a:cs typeface="ＭＳ Ｐゴシック" charset="0"/>
              </a:rPr>
              <a:t>Growth in Recent years is due to: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39042"/>
            <a:ext cx="7313613" cy="4693421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dirty="0">
                <a:solidFill>
                  <a:srgbClr val="800000"/>
                </a:solidFill>
                <a:latin typeface="Goudy Old Styl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900" dirty="0">
                <a:solidFill>
                  <a:srgbClr val="800000"/>
                </a:solidFill>
                <a:latin typeface="Goudy Old Style" charset="0"/>
                <a:ea typeface="ＭＳ Ｐゴシック" charset="0"/>
                <a:cs typeface="ＭＳ Ｐゴシック" charset="0"/>
              </a:rPr>
              <a:t>) Supreme court decisions in the 1960s:</a:t>
            </a:r>
            <a:endParaRPr lang="en-US" sz="2900" dirty="0">
              <a:latin typeface="Goudy Old Styl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900" b="1" i="1" dirty="0">
                <a:latin typeface="Goudy Old Style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900" b="1" i="1" dirty="0">
                <a:latin typeface="Goudy Old Style" charset="0"/>
                <a:ea typeface="ＭＳ Ｐゴシック" charset="0"/>
                <a:cs typeface="ＭＳ Ｐゴシック" charset="0"/>
              </a:rPr>
              <a:t>You have the right to remain silent. Anything you say can and will be used against you in a court of law. You have the right to speak to an attorney, and to have an attorney present during any questioning. If you cannot afford</a:t>
            </a:r>
            <a:r>
              <a:rPr lang="en-US" sz="2900" dirty="0">
                <a:latin typeface="Goudy Old Sty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900" b="1" i="1" dirty="0">
                <a:latin typeface="Goudy Old Style" charset="0"/>
                <a:ea typeface="ＭＳ Ｐゴシック" charset="0"/>
                <a:cs typeface="ＭＳ Ｐゴシック" charset="0"/>
              </a:rPr>
              <a:t>a lawyer, one will be provided for you at government expense.</a:t>
            </a:r>
            <a:r>
              <a:rPr lang="ja-JP" altLang="en-US" sz="2900" b="1" i="1" dirty="0">
                <a:latin typeface="Goudy Old Style" charset="0"/>
                <a:ea typeface="ＭＳ Ｐゴシック" charset="0"/>
                <a:cs typeface="ＭＳ Ｐゴシック" charset="0"/>
              </a:rPr>
              <a:t>”</a:t>
            </a:r>
            <a:endParaRPr lang="en-US" sz="2900" b="1" i="1" dirty="0">
              <a:latin typeface="Goudy Old Styl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900" i="1" dirty="0">
                <a:latin typeface="Goudy Old Style" charset="0"/>
                <a:ea typeface="ＭＳ Ｐゴシック" charset="0"/>
                <a:cs typeface="ＭＳ Ｐゴシック" charset="0"/>
              </a:rPr>
              <a:t>	Miranda </a:t>
            </a:r>
            <a:r>
              <a:rPr lang="en-US" sz="2900" i="1" dirty="0" err="1">
                <a:latin typeface="Goudy Old Style" charset="0"/>
                <a:ea typeface="ＭＳ Ｐゴシック" charset="0"/>
                <a:cs typeface="ＭＳ Ｐゴシック" charset="0"/>
              </a:rPr>
              <a:t>vs</a:t>
            </a:r>
            <a:r>
              <a:rPr lang="en-US" sz="2900" i="1" dirty="0">
                <a:latin typeface="Goudy Old Style" charset="0"/>
                <a:ea typeface="ＭＳ Ｐゴシック" charset="0"/>
                <a:cs typeface="ＭＳ Ｐゴシック" charset="0"/>
              </a:rPr>
              <a:t> Arizona, 1966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900" dirty="0">
                <a:solidFill>
                  <a:srgbClr val="800000"/>
                </a:solidFill>
                <a:latin typeface="Goudy Old Style" charset="0"/>
                <a:ea typeface="ＭＳ Ｐゴシック" charset="0"/>
                <a:cs typeface="ＭＳ Ｐゴシック" charset="0"/>
              </a:rPr>
              <a:t>	Greater emphasis placed on scientific evidence NOT on confessions!</a:t>
            </a:r>
          </a:p>
        </p:txBody>
      </p:sp>
    </p:spTree>
    <p:extLst>
      <p:ext uri="{BB962C8B-B14F-4D97-AF65-F5344CB8AC3E}">
        <p14:creationId xmlns:p14="http://schemas.microsoft.com/office/powerpoint/2010/main" val="3864558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latin typeface="Arial" charset="0"/>
                <a:cs typeface="Arial" charset="0"/>
              </a:rPr>
              <a:t>Admissibility of Evidence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4114800" cy="49530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i="1" dirty="0">
                <a:latin typeface="Arial" pitchFamily="34" charset="0"/>
                <a:ea typeface="+mn-ea"/>
              </a:rPr>
              <a:t>1923 Frye v. United States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ý"/>
              <a:defRPr/>
            </a:pPr>
            <a:r>
              <a:rPr lang="en-US" sz="2000" dirty="0">
                <a:latin typeface="Arial" pitchFamily="34" charset="0"/>
                <a:ea typeface="+mn-ea"/>
              </a:rPr>
              <a:t>Scientific evidence is allowed into the courtroom if it is </a:t>
            </a:r>
            <a:r>
              <a:rPr lang="en-US" sz="2000" u="sng" dirty="0">
                <a:latin typeface="Arial" pitchFamily="34" charset="0"/>
                <a:ea typeface="+mn-ea"/>
              </a:rPr>
              <a:t>generally accepted</a:t>
            </a:r>
            <a:r>
              <a:rPr lang="en-US" sz="2000" dirty="0">
                <a:latin typeface="Arial" pitchFamily="34" charset="0"/>
                <a:ea typeface="+mn-ea"/>
              </a:rPr>
              <a:t> by the relevant scientific community. 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ý"/>
              <a:defRPr/>
            </a:pPr>
            <a:r>
              <a:rPr lang="en-US" sz="2000" dirty="0">
                <a:latin typeface="Arial" pitchFamily="34" charset="0"/>
                <a:ea typeface="+mn-ea"/>
              </a:rPr>
              <a:t>The Frye standard does not offer any guidance on reliability.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ý"/>
              <a:defRPr/>
            </a:pPr>
            <a:r>
              <a:rPr lang="en-US" sz="2000" dirty="0">
                <a:latin typeface="Arial" pitchFamily="34" charset="0"/>
                <a:ea typeface="+mn-ea"/>
              </a:rPr>
              <a:t>The evidence is presented in the trial and the </a:t>
            </a:r>
            <a:r>
              <a:rPr lang="en-US" sz="2000" u="sng" dirty="0">
                <a:latin typeface="Arial" pitchFamily="34" charset="0"/>
                <a:ea typeface="+mn-ea"/>
              </a:rPr>
              <a:t>jury decides</a:t>
            </a:r>
            <a:r>
              <a:rPr lang="en-US" sz="2000" dirty="0">
                <a:latin typeface="Arial" pitchFamily="34" charset="0"/>
                <a:ea typeface="+mn-ea"/>
              </a:rPr>
              <a:t> if it can be used.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ý"/>
              <a:defRPr/>
            </a:pPr>
            <a:r>
              <a:rPr lang="en-US" sz="2000" dirty="0">
                <a:latin typeface="Arial" pitchFamily="34" charset="0"/>
                <a:ea typeface="+mn-ea"/>
              </a:rPr>
              <a:t>Known as general acceptance standard.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latin typeface="Arial" pitchFamily="34" charset="0"/>
              <a:ea typeface="+mn-ea"/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990600"/>
            <a:ext cx="41148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i="1" dirty="0">
                <a:latin typeface="Arial" pitchFamily="34" charset="0"/>
                <a:ea typeface="+mn-ea"/>
              </a:rPr>
              <a:t>1993 </a:t>
            </a:r>
            <a:r>
              <a:rPr lang="en-US" sz="2400" b="1" i="1" dirty="0" err="1">
                <a:latin typeface="Arial" pitchFamily="34" charset="0"/>
                <a:ea typeface="+mn-ea"/>
              </a:rPr>
              <a:t>Daubert</a:t>
            </a:r>
            <a:r>
              <a:rPr lang="en-US" sz="2400" b="1" i="1" dirty="0">
                <a:latin typeface="Arial" pitchFamily="34" charset="0"/>
                <a:ea typeface="+mn-ea"/>
              </a:rPr>
              <a:t> v. Dow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pitchFamily="34" charset="0"/>
                <a:ea typeface="+mn-ea"/>
              </a:rPr>
              <a:t>Admissibility is determined by: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60000"/>
              <a:buFont typeface="Monotype Sorts" charset="2"/>
              <a:buChar char="ý"/>
              <a:defRPr/>
            </a:pPr>
            <a:r>
              <a:rPr lang="en-US" sz="2000" dirty="0">
                <a:latin typeface="Arial" pitchFamily="34" charset="0"/>
                <a:ea typeface="+mn-ea"/>
              </a:rPr>
              <a:t>Whether the theory or technique can be tested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60000"/>
              <a:buFont typeface="Monotype Sorts" charset="2"/>
              <a:buChar char="ý"/>
              <a:defRPr/>
            </a:pPr>
            <a:r>
              <a:rPr lang="en-US" sz="2000" dirty="0">
                <a:latin typeface="Arial" pitchFamily="34" charset="0"/>
                <a:ea typeface="+mn-ea"/>
              </a:rPr>
              <a:t>Whether the science has been offered for peer review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60000"/>
              <a:buFont typeface="Monotype Sorts" charset="2"/>
              <a:buChar char="ý"/>
              <a:defRPr/>
            </a:pPr>
            <a:r>
              <a:rPr lang="en-US" sz="2000" dirty="0">
                <a:latin typeface="Arial" pitchFamily="34" charset="0"/>
                <a:ea typeface="+mn-ea"/>
              </a:rPr>
              <a:t>Whether the rate of error is acceptable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60000"/>
              <a:buFont typeface="Monotype Sorts" charset="2"/>
              <a:buChar char="ý"/>
              <a:defRPr/>
            </a:pPr>
            <a:r>
              <a:rPr lang="en-US" sz="2000" dirty="0">
                <a:latin typeface="Arial" pitchFamily="34" charset="0"/>
                <a:ea typeface="+mn-ea"/>
              </a:rPr>
              <a:t>Whether the method at issue enjoys widespread acceptance.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60000"/>
              <a:buFont typeface="Monotype Sorts" charset="2"/>
              <a:buChar char="ý"/>
              <a:defRPr/>
            </a:pPr>
            <a:r>
              <a:rPr lang="en-US" sz="2000" dirty="0">
                <a:latin typeface="Arial" pitchFamily="34" charset="0"/>
                <a:ea typeface="+mn-ea"/>
              </a:rPr>
              <a:t>Whether the opinion is relevant to the issue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pitchFamily="34" charset="0"/>
                <a:ea typeface="+mn-ea"/>
              </a:rPr>
              <a:t>The </a:t>
            </a:r>
            <a:r>
              <a:rPr lang="en-US" sz="2000" u="sng" dirty="0">
                <a:latin typeface="Arial" pitchFamily="34" charset="0"/>
                <a:ea typeface="+mn-ea"/>
              </a:rPr>
              <a:t>judge decides</a:t>
            </a:r>
            <a:r>
              <a:rPr lang="en-US" sz="2000" dirty="0">
                <a:latin typeface="Arial" pitchFamily="34" charset="0"/>
                <a:ea typeface="+mn-ea"/>
              </a:rPr>
              <a:t> if the evidence can be entered into the trial.</a:t>
            </a:r>
            <a:endParaRPr lang="en-US" sz="2400" dirty="0"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98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1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4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6B70D-1207-E149-A8F0-A3E83C4DA853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900" b="1" i="1" dirty="0">
                <a:ea typeface="+mj-ea"/>
                <a:cs typeface="+mj-cs"/>
              </a:rPr>
              <a:t>The </a:t>
            </a:r>
            <a:r>
              <a:rPr lang="en-US" sz="3900" b="1" i="1" dirty="0" err="1">
                <a:ea typeface="+mj-ea"/>
                <a:cs typeface="+mj-cs"/>
              </a:rPr>
              <a:t>Daubert</a:t>
            </a:r>
            <a:r>
              <a:rPr lang="en-US" sz="3900" b="1" i="1" dirty="0">
                <a:ea typeface="+mj-ea"/>
                <a:cs typeface="+mj-cs"/>
              </a:rPr>
              <a:t> Test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charset="2"/>
              <a:buChar char="§"/>
              <a:defRPr/>
            </a:pPr>
            <a:r>
              <a:rPr lang="en-US" b="1" dirty="0">
                <a:ea typeface="+mn-ea"/>
                <a:cs typeface="+mn-cs"/>
              </a:rPr>
              <a:t>The court suggested the trial court consider various factors to assess scientific validity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charset="2"/>
              <a:buChar char="§"/>
              <a:defRPr/>
            </a:pPr>
            <a:r>
              <a:rPr lang="en-US" sz="2800" b="1" dirty="0">
                <a:ea typeface="+mn-ea"/>
                <a:cs typeface="+mn-cs"/>
              </a:rPr>
              <a:t>Has the theory been tested?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charset="2"/>
              <a:buChar char="§"/>
              <a:defRPr/>
            </a:pPr>
            <a:r>
              <a:rPr lang="en-US" sz="2800" b="1" dirty="0">
                <a:ea typeface="+mn-ea"/>
                <a:cs typeface="+mn-cs"/>
              </a:rPr>
              <a:t>Has it been subjected to peer review by other scientists?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charset="2"/>
              <a:buChar char="§"/>
              <a:defRPr/>
            </a:pPr>
            <a:r>
              <a:rPr lang="en-US" sz="2800" b="1" dirty="0">
                <a:ea typeface="+mn-ea"/>
                <a:cs typeface="+mn-cs"/>
              </a:rPr>
              <a:t>What is the theory</a:t>
            </a:r>
            <a:r>
              <a:rPr lang="ja-JP" altLang="en-US" sz="2800" b="1" dirty="0">
                <a:latin typeface="Arial"/>
                <a:ea typeface="+mn-ea"/>
                <a:cs typeface="+mn-cs"/>
              </a:rPr>
              <a:t>’</a:t>
            </a:r>
            <a:r>
              <a:rPr lang="en-US" sz="2800" b="1" dirty="0">
                <a:ea typeface="+mn-ea"/>
                <a:cs typeface="+mn-cs"/>
              </a:rPr>
              <a:t>s or technique</a:t>
            </a:r>
            <a:r>
              <a:rPr lang="ja-JP" altLang="en-US" sz="2800" b="1" dirty="0">
                <a:latin typeface="Arial"/>
                <a:ea typeface="+mn-ea"/>
                <a:cs typeface="+mn-cs"/>
              </a:rPr>
              <a:t>’</a:t>
            </a:r>
            <a:r>
              <a:rPr lang="en-US" sz="2800" b="1" dirty="0">
                <a:ea typeface="+mn-ea"/>
                <a:cs typeface="+mn-cs"/>
              </a:rPr>
              <a:t>s known or potential rate of error?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charset="2"/>
              <a:buChar char="§"/>
              <a:defRPr/>
            </a:pPr>
            <a:r>
              <a:rPr lang="en-US" sz="2800" b="1" dirty="0">
                <a:ea typeface="+mn-ea"/>
                <a:cs typeface="+mn-cs"/>
              </a:rPr>
              <a:t>Do standards controlling the application of the theory or technique?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charset="2"/>
              <a:buChar char="§"/>
              <a:defRPr/>
            </a:pPr>
            <a:r>
              <a:rPr lang="en-US" sz="2800" b="1" dirty="0">
                <a:ea typeface="+mn-ea"/>
                <a:cs typeface="+mn-cs"/>
              </a:rPr>
              <a:t>Is the theory or technique generally accepted?</a:t>
            </a:r>
          </a:p>
        </p:txBody>
      </p:sp>
    </p:spTree>
    <p:extLst>
      <p:ext uri="{BB962C8B-B14F-4D97-AF65-F5344CB8AC3E}">
        <p14:creationId xmlns:p14="http://schemas.microsoft.com/office/powerpoint/2010/main" val="1957537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000000"/>
                </a:solidFill>
                <a:latin typeface="Georgia" charset="0"/>
              </a:rPr>
              <a:t>Concerns about the </a:t>
            </a:r>
            <a:r>
              <a:rPr lang="en-US" sz="3600" dirty="0" err="1">
                <a:solidFill>
                  <a:srgbClr val="000000"/>
                </a:solidFill>
                <a:latin typeface="Georgia" charset="0"/>
              </a:rPr>
              <a:t>Daubert</a:t>
            </a:r>
            <a:r>
              <a:rPr lang="en-US" sz="3600" dirty="0">
                <a:solidFill>
                  <a:srgbClr val="000000"/>
                </a:solidFill>
                <a:latin typeface="Georgia" charset="0"/>
              </a:rPr>
              <a:t> Ruling</a:t>
            </a:r>
            <a:r>
              <a:rPr lang="en-US" sz="3600" dirty="0">
                <a:solidFill>
                  <a:srgbClr val="FFFFFF"/>
                </a:solidFill>
                <a:latin typeface="Georgia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066800"/>
            <a:ext cx="8504238" cy="50323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Georgia" charset="0"/>
              </a:rPr>
              <a:t>Abandoning Frye</a:t>
            </a:r>
            <a:r>
              <a:rPr lang="ja-JP" altLang="en-US" dirty="0">
                <a:latin typeface="Georgia" charset="0"/>
              </a:rPr>
              <a:t>’</a:t>
            </a:r>
            <a:r>
              <a:rPr lang="en-US" dirty="0">
                <a:latin typeface="Georgia" charset="0"/>
              </a:rPr>
              <a:t>s general acceptance test will result in the introduction of absurd pseudoscientific claims in court</a:t>
            </a:r>
          </a:p>
          <a:p>
            <a:pPr eaLnBrk="1" hangingPunct="1">
              <a:defRPr/>
            </a:pPr>
            <a:r>
              <a:rPr lang="en-US" dirty="0">
                <a:latin typeface="Georgia" charset="0"/>
              </a:rPr>
              <a:t>Supreme Court rejected these concerns:</a:t>
            </a:r>
          </a:p>
          <a:p>
            <a:pPr lvl="1" eaLnBrk="1" hangingPunct="1">
              <a:defRPr/>
            </a:pPr>
            <a:r>
              <a:rPr lang="en-US" dirty="0">
                <a:latin typeface="Georgia" charset="0"/>
              </a:rPr>
              <a:t>The judicial system is capable</a:t>
            </a:r>
          </a:p>
          <a:p>
            <a:pPr lvl="1" eaLnBrk="1" hangingPunct="1">
              <a:defRPr/>
            </a:pPr>
            <a:r>
              <a:rPr lang="en-US" dirty="0">
                <a:latin typeface="Georgia" charset="0"/>
              </a:rPr>
              <a:t>Through vigorous cross-examination, presentation of contrary evidence and careful instruction on the burden of proof are the traditional &amp; appropriate means of attacking shaky but admissible evidence.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3000" dirty="0">
                <a:latin typeface="Georgia" charset="0"/>
              </a:rPr>
              <a:t>Different methods-same results</a:t>
            </a:r>
            <a:endParaRPr lang="en-US" sz="3000" dirty="0">
              <a:solidFill>
                <a:srgbClr val="000000"/>
              </a:solidFill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3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Goudy Old Style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latin typeface="Goudy Old Style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3200" dirty="0">
                <a:solidFill>
                  <a:srgbClr val="800000"/>
                </a:solidFill>
                <a:latin typeface="Goudy Old Style" charset="0"/>
                <a:ea typeface="ＭＳ Ｐゴシック" charset="0"/>
                <a:cs typeface="ＭＳ Ｐゴシック" charset="0"/>
              </a:rPr>
              <a:t>Increased crime rates over the past forty years.</a:t>
            </a:r>
          </a:p>
          <a:p>
            <a:pPr>
              <a:buNone/>
            </a:pPr>
            <a:r>
              <a:rPr lang="en-US" sz="2000" dirty="0">
                <a:latin typeface="Goudy Old Style" charset="0"/>
                <a:ea typeface="ＭＳ Ｐゴシック" charset="0"/>
                <a:cs typeface="ＭＳ Ｐゴシック" charset="0"/>
              </a:rPr>
              <a:t>(Chicago: </a:t>
            </a:r>
            <a:r>
              <a:rPr lang="en-US" sz="2000" dirty="0"/>
              <a:t>72% citywide increase in murders in 2016, from Jan 1</a:t>
            </a:r>
            <a:r>
              <a:rPr lang="en-US" sz="2000" baseline="30000" dirty="0"/>
              <a:t>st</a:t>
            </a:r>
            <a:r>
              <a:rPr lang="en-US" sz="2000" dirty="0"/>
              <a:t> to present 523 deaths</a:t>
            </a:r>
            <a:r>
              <a:rPr lang="en-US" sz="2000" dirty="0">
                <a:latin typeface="Goudy Old Style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3200" dirty="0">
                <a:latin typeface="Goudy Old Style" charset="0"/>
                <a:ea typeface="ＭＳ Ｐゴシック" charset="0"/>
                <a:cs typeface="ＭＳ Ｐゴシック" charset="0"/>
              </a:rPr>
              <a:t>3. </a:t>
            </a:r>
            <a:r>
              <a:rPr lang="en-US" sz="3200" dirty="0">
                <a:solidFill>
                  <a:srgbClr val="800000"/>
                </a:solidFill>
                <a:latin typeface="Goudy Old Style" charset="0"/>
                <a:ea typeface="ＭＳ Ｐゴシック" charset="0"/>
                <a:cs typeface="ＭＳ Ｐゴシック" charset="0"/>
              </a:rPr>
              <a:t>Increased # of drug cases since the 1960</a:t>
            </a:r>
            <a:r>
              <a:rPr lang="ja-JP" altLang="en-US" sz="3200" dirty="0">
                <a:solidFill>
                  <a:srgbClr val="800000"/>
                </a:solidFill>
                <a:latin typeface="Goudy Old Style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3200" dirty="0">
                <a:solidFill>
                  <a:srgbClr val="800000"/>
                </a:solidFill>
                <a:latin typeface="Goudy Old Style" charset="0"/>
                <a:ea typeface="ＭＳ Ｐゴシック" charset="0"/>
                <a:cs typeface="ＭＳ Ｐゴシック" charset="0"/>
              </a:rPr>
              <a:t>s–</a:t>
            </a:r>
            <a:r>
              <a:rPr lang="en-US" sz="3200" dirty="0">
                <a:latin typeface="Goudy Old Style" charset="0"/>
                <a:ea typeface="ＭＳ Ｐゴシック" charset="0"/>
                <a:cs typeface="ＭＳ Ｐゴシック" charset="0"/>
              </a:rPr>
              <a:t> drug cases now must be sent in for chemical analysis for tests before being used as evidence in court.</a:t>
            </a:r>
          </a:p>
          <a:p>
            <a:pPr eaLnBrk="1" hangingPunct="1">
              <a:buFontTx/>
              <a:buNone/>
            </a:pPr>
            <a:r>
              <a:rPr lang="en-US" sz="3200" dirty="0">
                <a:latin typeface="Goudy Old Style" charset="0"/>
                <a:ea typeface="ＭＳ Ｐゴシック" charset="0"/>
                <a:cs typeface="ＭＳ Ｐゴシック" charset="0"/>
              </a:rPr>
              <a:t>4. </a:t>
            </a:r>
            <a:r>
              <a:rPr lang="en-US" sz="3200" dirty="0">
                <a:solidFill>
                  <a:srgbClr val="800000"/>
                </a:solidFill>
                <a:latin typeface="Goudy Old Style" charset="0"/>
                <a:ea typeface="ＭＳ Ｐゴシック" charset="0"/>
                <a:cs typeface="ＭＳ Ｐゴシック" charset="0"/>
              </a:rPr>
              <a:t>DNA profiling</a:t>
            </a:r>
            <a:r>
              <a:rPr lang="en-US" sz="3200" dirty="0">
                <a:latin typeface="Goudy Old Style" charset="0"/>
                <a:ea typeface="ＭＳ Ｐゴシック" charset="0"/>
                <a:cs typeface="ＭＳ Ｐゴシック" charset="0"/>
              </a:rPr>
              <a:t> – very labor intensive with high technology requirements.</a:t>
            </a:r>
          </a:p>
          <a:p>
            <a:pPr eaLnBrk="1" hangingPunct="1"/>
            <a:endParaRPr lang="en-US" sz="3200" dirty="0">
              <a:latin typeface="Goudy Old Styl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3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oudy Old Style" charset="0"/>
                <a:ea typeface="ＭＳ Ｐゴシック" charset="0"/>
                <a:cs typeface="ＭＳ Ｐゴシック" charset="0"/>
              </a:rPr>
              <a:t>The Federal government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34471" y="1371600"/>
            <a:ext cx="8875057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3200" dirty="0">
                <a:latin typeface="Goudy Old Style" charset="0"/>
                <a:ea typeface="ＭＳ Ｐゴシック" charset="0"/>
                <a:cs typeface="ＭＳ Ｐゴシック" charset="0"/>
              </a:rPr>
              <a:t>Separate Major federal crime labs – none has total control:</a:t>
            </a:r>
          </a:p>
          <a:p>
            <a:pPr eaLnBrk="1" hangingPunct="1">
              <a:buFontTx/>
              <a:buNone/>
            </a:pPr>
            <a:r>
              <a:rPr lang="en-US" sz="3200" dirty="0">
                <a:latin typeface="Goudy Old Style" charset="0"/>
                <a:ea typeface="ＭＳ Ｐゴシック" charset="0"/>
                <a:cs typeface="ＭＳ Ｐゴシック" charset="0"/>
              </a:rPr>
              <a:t>1) The FBI</a:t>
            </a:r>
          </a:p>
          <a:p>
            <a:pPr eaLnBrk="1" hangingPunct="1">
              <a:buFontTx/>
              <a:buNone/>
            </a:pPr>
            <a:r>
              <a:rPr lang="en-US" sz="3200" dirty="0">
                <a:latin typeface="Goudy Old Style" charset="0"/>
                <a:ea typeface="ＭＳ Ｐゴシック" charset="0"/>
                <a:cs typeface="ＭＳ Ｐゴシック" charset="0"/>
              </a:rPr>
              <a:t>2) The Drug Enforcement Administration (DEA)</a:t>
            </a:r>
          </a:p>
          <a:p>
            <a:pPr eaLnBrk="1" hangingPunct="1">
              <a:buFontTx/>
              <a:buNone/>
            </a:pPr>
            <a:r>
              <a:rPr lang="en-US" sz="3200" dirty="0">
                <a:latin typeface="Goudy Old Style" charset="0"/>
                <a:ea typeface="ＭＳ Ｐゴシック" charset="0"/>
                <a:cs typeface="ＭＳ Ｐゴシック" charset="0"/>
              </a:rPr>
              <a:t>3) The Bureau of Alcohol, Tobacco, Firearms, and Explosives</a:t>
            </a:r>
          </a:p>
          <a:p>
            <a:pPr eaLnBrk="1" hangingPunct="1">
              <a:buFontTx/>
              <a:buNone/>
            </a:pPr>
            <a:r>
              <a:rPr lang="en-US" sz="3200" dirty="0">
                <a:latin typeface="Goudy Old Style" charset="0"/>
                <a:ea typeface="ＭＳ Ｐゴシック" charset="0"/>
                <a:cs typeface="ＭＳ Ｐゴシック" charset="0"/>
              </a:rPr>
              <a:t>4) The U.S. Postal Inspection Services </a:t>
            </a:r>
          </a:p>
          <a:p>
            <a:pPr eaLnBrk="1" hangingPunct="1">
              <a:buFontTx/>
              <a:buNone/>
            </a:pPr>
            <a:r>
              <a:rPr lang="en-US" sz="3200" dirty="0">
                <a:latin typeface="Goudy Old Style" charset="0"/>
                <a:ea typeface="ＭＳ Ｐゴシック" charset="0"/>
                <a:cs typeface="ＭＳ Ｐゴシック" charset="0"/>
              </a:rPr>
              <a:t>5) U.S. Fish and Wildlife Service</a:t>
            </a:r>
          </a:p>
        </p:txBody>
      </p:sp>
    </p:spTree>
    <p:extLst>
      <p:ext uri="{BB962C8B-B14F-4D97-AF65-F5344CB8AC3E}">
        <p14:creationId xmlns:p14="http://schemas.microsoft.com/office/powerpoint/2010/main" val="126979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7B9899"/>
                </a:solidFill>
                <a:latin typeface="Georgia" charset="0"/>
              </a:rPr>
              <a:t>Functions of the Forensic Scientist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46288"/>
            <a:ext cx="8229600" cy="4079875"/>
          </a:xfrm>
        </p:spPr>
        <p:txBody>
          <a:bodyPr/>
          <a:lstStyle/>
          <a:p>
            <a:pPr marL="533400" indent="-533400" eaLnBrk="1" hangingPunct="1">
              <a:buFont typeface="Wingdings 2" charset="0"/>
              <a:buNone/>
              <a:defRPr/>
            </a:pPr>
            <a:r>
              <a:rPr lang="en-US" sz="2800" dirty="0">
                <a:latin typeface="Georgia" charset="0"/>
              </a:rPr>
              <a:t>	Forensic Scientists rely primarily on scientific knowledge.  However, only half the job is performed in the laboratory while the other half takes place in the courtroom.</a:t>
            </a:r>
          </a:p>
          <a:p>
            <a:pPr marL="533400" indent="-533400" eaLnBrk="1" hangingPunct="1">
              <a:buFont typeface="Wingdings 2" charset="0"/>
              <a:buNone/>
              <a:defRPr/>
            </a:pPr>
            <a:endParaRPr lang="en-US" sz="2800" dirty="0">
              <a:latin typeface="Georgia" charset="0"/>
            </a:endParaRPr>
          </a:p>
          <a:p>
            <a:pPr marL="533400" indent="-533400" eaLnBrk="1" hangingPunct="1">
              <a:buFont typeface="Wingdings 2" charset="0"/>
              <a:buNone/>
              <a:defRPr/>
            </a:pPr>
            <a:r>
              <a:rPr lang="en-US" sz="2800" dirty="0">
                <a:latin typeface="Georgia" charset="0"/>
              </a:rPr>
              <a:t>	These functions fit into three categories:</a:t>
            </a:r>
          </a:p>
          <a:p>
            <a:pPr marL="533400" indent="-533400" eaLnBrk="1" hangingPunct="1">
              <a:buFont typeface="Wingdings 2" charset="0"/>
              <a:buNone/>
              <a:defRPr/>
            </a:pPr>
            <a:endParaRPr lang="en-US" sz="2800" dirty="0">
              <a:latin typeface="Georgia" charset="0"/>
            </a:endParaRPr>
          </a:p>
          <a:p>
            <a:pPr marL="533400" indent="-533400" eaLnBrk="1" hangingPunct="1">
              <a:buFont typeface="Wingdings 2" charset="0"/>
              <a:buNone/>
              <a:defRPr/>
            </a:pPr>
            <a:endParaRPr lang="en-US" sz="2800" dirty="0">
              <a:latin typeface="Georgia" charset="0"/>
            </a:endParaRPr>
          </a:p>
          <a:p>
            <a:pPr marL="533400" indent="-533400" eaLnBrk="1" hangingPunct="1">
              <a:buFont typeface="Wingdings 2" charset="0"/>
              <a:buNone/>
              <a:defRPr/>
            </a:pPr>
            <a:endParaRPr lang="en-US" sz="2800" dirty="0">
              <a:latin typeface="Georgia" charset="0"/>
            </a:endParaRPr>
          </a:p>
          <a:p>
            <a:pPr marL="533400" indent="-533400" eaLnBrk="1" hangingPunct="1">
              <a:defRPr/>
            </a:pPr>
            <a:endParaRPr lang="en-US" sz="2800" dirty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67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Georgia"/>
                <a:cs typeface="Georgia"/>
              </a:rPr>
              <a:t>Physical evidence is less likely to be compromised or tainted by human emotions than eyewitness accounts from victims, witnesses, or coerced confessions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Georgia"/>
                <a:cs typeface="Georgia"/>
              </a:rPr>
              <a:t>The analysis of physical evidence involves: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latin typeface="Georgia"/>
                <a:cs typeface="Georgia"/>
              </a:rPr>
              <a:t> adherence to strict guidelines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latin typeface="Georgia"/>
                <a:cs typeface="Georgia"/>
              </a:rPr>
              <a:t>systematic collection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latin typeface="Georgia"/>
                <a:cs typeface="Georgia"/>
              </a:rPr>
              <a:t> organization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latin typeface="Georgia"/>
                <a:cs typeface="Georgia"/>
              </a:rPr>
              <a:t>analysis of information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Georgia"/>
                <a:cs typeface="Georgia"/>
              </a:rPr>
              <a:t>An understanding of the admissibility of evidence is important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Georgia" charset="0"/>
              </a:rPr>
              <a:t>1. Analyzing Physical Evidence</a:t>
            </a:r>
          </a:p>
        </p:txBody>
      </p:sp>
    </p:spTree>
    <p:extLst>
      <p:ext uri="{BB962C8B-B14F-4D97-AF65-F5344CB8AC3E}">
        <p14:creationId xmlns:p14="http://schemas.microsoft.com/office/powerpoint/2010/main" val="356923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FF"/>
                </a:solidFill>
                <a:latin typeface="Georgia" charset="0"/>
              </a:rPr>
              <a:t>2. Providing Expert Testimony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437241"/>
            <a:ext cx="8670632" cy="635163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dirty="0">
              <a:latin typeface="Georgia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Georgia" charset="0"/>
              </a:rPr>
              <a:t>Forensic Scientist are called on to evaluate evidence when the court lacks the expertise to do so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Georgia" charset="0"/>
              </a:rPr>
              <a:t>Must establish competency by citing educational degrees, number of years of occupational experience membership in professional societies, special courses taken and any professional articles or books published.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Georgia" charset="0"/>
              </a:rPr>
              <a:t>Cross-examination may reveal weaknesses in background and knowledge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Georgia" charset="0"/>
              </a:rPr>
              <a:t>Demeanor and ability to explain scientific data clearly and logically to a judge and jury of non-scientists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Georgia" charset="0"/>
              </a:rPr>
              <a:t>Must be an advocate of truth and not take a side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-187389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Georgia" charset="0"/>
              </a:rPr>
              <a:t>2. Providing Expert Testimony</a:t>
            </a:r>
          </a:p>
        </p:txBody>
      </p:sp>
    </p:spTree>
    <p:extLst>
      <p:ext uri="{BB962C8B-B14F-4D97-AF65-F5344CB8AC3E}">
        <p14:creationId xmlns:p14="http://schemas.microsoft.com/office/powerpoint/2010/main" val="378632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49275" y="-225560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Georgia" charset="0"/>
              </a:rPr>
              <a:t>3. Providing Training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latin typeface="Georgia" charset="0"/>
              </a:rPr>
              <a:t>Evidence must be properly recognized, collected and preserved if it is to have value.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latin typeface="Georgia" charset="0"/>
              </a:rPr>
              <a:t>Many, but not all crime laboratories keep trained </a:t>
            </a:r>
            <a:r>
              <a:rPr lang="ja-JP" altLang="en-US" sz="2500" dirty="0">
                <a:latin typeface="Georgia" charset="0"/>
              </a:rPr>
              <a:t>“</a:t>
            </a:r>
            <a:r>
              <a:rPr lang="en-US" sz="2500" dirty="0">
                <a:latin typeface="Georgia" charset="0"/>
              </a:rPr>
              <a:t>evidence technicians</a:t>
            </a:r>
            <a:r>
              <a:rPr lang="ja-JP" altLang="en-US" sz="2500" dirty="0">
                <a:latin typeface="Georgia" charset="0"/>
              </a:rPr>
              <a:t>”</a:t>
            </a:r>
            <a:r>
              <a:rPr lang="en-US" sz="2500" dirty="0">
                <a:latin typeface="Georgia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latin typeface="Georgia" charset="0"/>
              </a:rPr>
              <a:t>Sometimes a patrol officer or detective collects the evidence.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latin typeface="Georgia" charset="0"/>
              </a:rPr>
              <a:t>All officers engaged in fieldwork must be familiar with evidence collection.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latin typeface="Georgia" charset="0"/>
              </a:rPr>
              <a:t>These people are trained by laboratory staff through extensive personal contact, lectures, laboratory tours and/or dissemination of manuals.</a:t>
            </a:r>
          </a:p>
        </p:txBody>
      </p:sp>
    </p:spTree>
    <p:extLst>
      <p:ext uri="{BB962C8B-B14F-4D97-AF65-F5344CB8AC3E}">
        <p14:creationId xmlns:p14="http://schemas.microsoft.com/office/powerpoint/2010/main" val="166178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7B9899"/>
                </a:solidFill>
                <a:latin typeface="Georgia" charset="0"/>
              </a:rPr>
              <a:t>Admissibility of Scientific Evidence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Georgia" charset="0"/>
              </a:rPr>
              <a:t>How does the court decide whether or not to accept scientific evidence?  The judge and jury are typically not scientifically trained.</a:t>
            </a:r>
          </a:p>
          <a:p>
            <a:pPr eaLnBrk="1" hangingPunct="1">
              <a:defRPr/>
            </a:pPr>
            <a:endParaRPr lang="en-US">
              <a:latin typeface="Georgia" charset="0"/>
            </a:endParaRPr>
          </a:p>
          <a:p>
            <a:pPr eaLnBrk="1" hangingPunct="1">
              <a:defRPr/>
            </a:pPr>
            <a:r>
              <a:rPr lang="en-US">
                <a:latin typeface="Georgia" charset="0"/>
              </a:rPr>
              <a:t>Several court cases illustrate the steps in the development of admissibility.</a:t>
            </a:r>
          </a:p>
        </p:txBody>
      </p:sp>
    </p:spTree>
    <p:extLst>
      <p:ext uri="{BB962C8B-B14F-4D97-AF65-F5344CB8AC3E}">
        <p14:creationId xmlns:p14="http://schemas.microsoft.com/office/powerpoint/2010/main" val="161158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u="sng" dirty="0">
                <a:solidFill>
                  <a:srgbClr val="7B9899"/>
                </a:solidFill>
                <a:latin typeface="Georgia" charset="0"/>
              </a:rPr>
              <a:t>Frye vs. United States (1923)</a:t>
            </a:r>
            <a:endParaRPr lang="en-US" dirty="0">
              <a:solidFill>
                <a:srgbClr val="7B9899"/>
              </a:solidFill>
              <a:latin typeface="Georgia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Georgia" charset="0"/>
              </a:rPr>
              <a:t>Scientific validity of polygraph is rejected</a:t>
            </a:r>
          </a:p>
          <a:p>
            <a:pPr eaLnBrk="1" hangingPunct="1">
              <a:defRPr/>
            </a:pPr>
            <a:r>
              <a:rPr lang="en-US" dirty="0">
                <a:latin typeface="Georgia" charset="0"/>
              </a:rPr>
              <a:t>Court ruled that in order to be admitted as evidence in trial the questioned procedure, technique or procedure must be </a:t>
            </a:r>
            <a:r>
              <a:rPr lang="ja-JP" altLang="en-US" dirty="0">
                <a:latin typeface="Georgia" charset="0"/>
              </a:rPr>
              <a:t>“</a:t>
            </a:r>
            <a:r>
              <a:rPr lang="en-US" dirty="0">
                <a:latin typeface="Georgia" charset="0"/>
              </a:rPr>
              <a:t>generally accepted</a:t>
            </a:r>
            <a:r>
              <a:rPr lang="ja-JP" altLang="en-US" dirty="0">
                <a:latin typeface="Georgia" charset="0"/>
              </a:rPr>
              <a:t>”</a:t>
            </a:r>
            <a:r>
              <a:rPr lang="en-US" dirty="0">
                <a:latin typeface="Georgia" charset="0"/>
              </a:rPr>
              <a:t> by a meaningful segment of the scientific community.</a:t>
            </a:r>
          </a:p>
          <a:p>
            <a:pPr eaLnBrk="1" hangingPunct="1">
              <a:defRPr/>
            </a:pPr>
            <a:r>
              <a:rPr lang="en-US" dirty="0">
                <a:latin typeface="Georgia" charset="0"/>
              </a:rPr>
              <a:t>Collection of experts called in to testify about the validity of scientific issues</a:t>
            </a:r>
          </a:p>
          <a:p>
            <a:pPr eaLnBrk="1" hangingPunct="1">
              <a:defRPr/>
            </a:pPr>
            <a:r>
              <a:rPr lang="en-US" dirty="0">
                <a:latin typeface="Georgia" charset="0"/>
              </a:rPr>
              <a:t>Books and papers written on subject reviewed and discussed.</a:t>
            </a:r>
          </a:p>
          <a:p>
            <a:pPr eaLnBrk="1" hangingPunct="1">
              <a:defRPr/>
            </a:pPr>
            <a:endParaRPr lang="en-US" dirty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22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386</TotalTime>
  <Words>823</Words>
  <Application>Microsoft Macintosh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Ｐゴシック</vt:lpstr>
      <vt:lpstr>Arial</vt:lpstr>
      <vt:lpstr>Calibri</vt:lpstr>
      <vt:lpstr>Georgia</vt:lpstr>
      <vt:lpstr>Goudy Old Style</vt:lpstr>
      <vt:lpstr>Monotype Sorts</vt:lpstr>
      <vt:lpstr>News Gothic MT</vt:lpstr>
      <vt:lpstr>Wingdings</vt:lpstr>
      <vt:lpstr>Wingdings 2</vt:lpstr>
      <vt:lpstr>Breeze</vt:lpstr>
      <vt:lpstr>Growth in Recent years is due to:</vt:lpstr>
      <vt:lpstr>PowerPoint Presentation</vt:lpstr>
      <vt:lpstr>The Federal government</vt:lpstr>
      <vt:lpstr>Functions of the Forensic Scientist</vt:lpstr>
      <vt:lpstr>1. Analyzing Physical Evidence</vt:lpstr>
      <vt:lpstr>2. Providing Expert Testimony</vt:lpstr>
      <vt:lpstr>3. Providing Training </vt:lpstr>
      <vt:lpstr>Admissibility of Scientific Evidence</vt:lpstr>
      <vt:lpstr>Frye vs. United States (1923)</vt:lpstr>
      <vt:lpstr>Admissibility of Evidence</vt:lpstr>
      <vt:lpstr>The Daubert Test</vt:lpstr>
      <vt:lpstr>Concerns about the Daubert Ruling: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Roskin</dc:creator>
  <cp:lastModifiedBy>Leah Roskin</cp:lastModifiedBy>
  <cp:revision>8</cp:revision>
  <dcterms:created xsi:type="dcterms:W3CDTF">2016-09-15T16:02:47Z</dcterms:created>
  <dcterms:modified xsi:type="dcterms:W3CDTF">2018-09-11T16:35:23Z</dcterms:modified>
</cp:coreProperties>
</file>