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37"/>
  </p:normalViewPr>
  <p:slideViewPr>
    <p:cSldViewPr snapToGrid="0" snapToObjects="1">
      <p:cViewPr varScale="1">
        <p:scale>
          <a:sx n="99" d="100"/>
          <a:sy n="99" d="100"/>
        </p:scale>
        <p:origin x="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7ADEA-D3AA-A14A-ACFB-130FBA0EFF9E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97638-7B5A-8242-A722-1E6B2F89C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02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B904F2A-D6F5-374F-B6A7-676FA21C6BF2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1638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6296025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Arial" charset="0"/>
                <a:ea typeface="ＭＳ Ｐゴシック" charset="-128"/>
              </a:rPr>
              <a:t>The pH scale is a concise way of describing the H</a:t>
            </a:r>
            <a:r>
              <a:rPr lang="en-GB" altLang="en-US" baseline="-25000">
                <a:latin typeface="Arial" charset="0"/>
                <a:ea typeface="ＭＳ Ｐゴシック" charset="-128"/>
              </a:rPr>
              <a:t>3</a:t>
            </a:r>
            <a:r>
              <a:rPr lang="en-GB" altLang="en-US">
                <a:latin typeface="Arial" charset="0"/>
                <a:ea typeface="ＭＳ Ｐゴシック" charset="-128"/>
              </a:rPr>
              <a:t>O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+ </a:t>
            </a:r>
            <a:r>
              <a:rPr lang="en-GB" altLang="en-US">
                <a:latin typeface="Arial" charset="0"/>
                <a:ea typeface="ＭＳ Ｐゴシック" charset="-128"/>
              </a:rPr>
              <a:t>concentration and the acidity or basicity of a solution</a:t>
            </a:r>
          </a:p>
          <a:p>
            <a:pPr eaLnBrk="1" hangingPunct="1">
              <a:spcBef>
                <a:spcPts val="225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600">
              <a:latin typeface="Arial" charset="0"/>
              <a:ea typeface="ＭＳ Ｐゴシック" charset="-128"/>
            </a:endParaRP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Arial" charset="0"/>
                <a:ea typeface="ＭＳ Ｐゴシック" charset="-128"/>
              </a:rPr>
              <a:t>•   pH and H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+ </a:t>
            </a:r>
            <a:r>
              <a:rPr lang="en-GB" altLang="en-US">
                <a:latin typeface="Arial" charset="0"/>
                <a:ea typeface="ＭＳ Ｐゴシック" charset="-128"/>
              </a:rPr>
              <a:t>concentration are related as follows:</a:t>
            </a: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Arial" charset="0"/>
                <a:ea typeface="ＭＳ Ｐゴシック" charset="-128"/>
              </a:rPr>
              <a:t>                     pH = –log</a:t>
            </a:r>
            <a:r>
              <a:rPr lang="en-GB" altLang="en-US" baseline="-25000">
                <a:latin typeface="Arial" charset="0"/>
                <a:ea typeface="ＭＳ Ｐゴシック" charset="-128"/>
              </a:rPr>
              <a:t>10</a:t>
            </a:r>
            <a:r>
              <a:rPr lang="en-GB" altLang="en-US">
                <a:latin typeface="Arial" charset="0"/>
                <a:ea typeface="ＭＳ Ｐゴシック" charset="-128"/>
              </a:rPr>
              <a:t>[H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+</a:t>
            </a:r>
            <a:r>
              <a:rPr lang="en-GB" altLang="en-US">
                <a:latin typeface="Arial" charset="0"/>
                <a:ea typeface="ＭＳ Ｐゴシック" charset="-128"/>
              </a:rPr>
              <a:t>] or [H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+</a:t>
            </a:r>
            <a:r>
              <a:rPr lang="en-GB" altLang="en-US">
                <a:latin typeface="Arial" charset="0"/>
                <a:ea typeface="ＭＳ Ｐゴシック" charset="-128"/>
              </a:rPr>
              <a:t>] = 10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–pH</a:t>
            </a:r>
          </a:p>
          <a:p>
            <a:pPr eaLnBrk="1" hangingPunct="1">
              <a:spcBef>
                <a:spcPts val="225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600" baseline="30000">
              <a:latin typeface="Arial" charset="0"/>
              <a:ea typeface="ＭＳ Ｐゴシック" charset="-128"/>
            </a:endParaRP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Arial" charset="0"/>
                <a:ea typeface="ＭＳ Ｐゴシック" charset="-128"/>
              </a:rPr>
              <a:t>•   pH of a neutral solution ([H</a:t>
            </a:r>
            <a:r>
              <a:rPr lang="en-GB" altLang="en-US" baseline="-25000">
                <a:latin typeface="Arial" charset="0"/>
                <a:ea typeface="ＭＳ Ｐゴシック" charset="-128"/>
              </a:rPr>
              <a:t>3</a:t>
            </a:r>
            <a:r>
              <a:rPr lang="en-GB" altLang="en-US">
                <a:latin typeface="Arial" charset="0"/>
                <a:ea typeface="ＭＳ Ｐゴシック" charset="-128"/>
              </a:rPr>
              <a:t>O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+</a:t>
            </a:r>
            <a:r>
              <a:rPr lang="en-GB" altLang="en-US">
                <a:latin typeface="Arial" charset="0"/>
                <a:ea typeface="ＭＳ Ｐゴシック" charset="-128"/>
              </a:rPr>
              <a:t>] = 1.00 x 10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–7</a:t>
            </a:r>
            <a:r>
              <a:rPr lang="en-GB" altLang="en-US">
                <a:latin typeface="Arial" charset="0"/>
                <a:ea typeface="ＭＳ Ｐゴシック" charset="-128"/>
              </a:rPr>
              <a:t> M) is 7.00</a:t>
            </a:r>
          </a:p>
          <a:p>
            <a:pPr eaLnBrk="1" hangingPunct="1">
              <a:spcBef>
                <a:spcPts val="225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600">
              <a:latin typeface="Arial" charset="0"/>
              <a:ea typeface="ＭＳ Ｐゴシック" charset="-128"/>
            </a:endParaRP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Arial" charset="0"/>
                <a:ea typeface="ＭＳ Ｐゴシック" charset="-128"/>
              </a:rPr>
              <a:t>•   pH of an acidic solution is &lt; 7, corresponding to [H</a:t>
            </a:r>
            <a:r>
              <a:rPr lang="en-GB" altLang="en-US" baseline="-25000">
                <a:latin typeface="Arial" charset="0"/>
                <a:ea typeface="ＭＳ Ｐゴシック" charset="-128"/>
              </a:rPr>
              <a:t>3</a:t>
            </a:r>
            <a:r>
              <a:rPr lang="en-GB" altLang="en-US">
                <a:latin typeface="Arial" charset="0"/>
                <a:ea typeface="ＭＳ Ｐゴシック" charset="-128"/>
              </a:rPr>
              <a:t>O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+</a:t>
            </a:r>
            <a:r>
              <a:rPr lang="en-GB" altLang="en-US">
                <a:latin typeface="Arial" charset="0"/>
                <a:ea typeface="ＭＳ Ｐゴシック" charset="-128"/>
              </a:rPr>
              <a:t>] &gt; 1.00 x 10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–7</a:t>
            </a:r>
          </a:p>
          <a:p>
            <a:pPr eaLnBrk="1" hangingPunct="1">
              <a:spcBef>
                <a:spcPts val="225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600">
              <a:latin typeface="Arial" charset="0"/>
              <a:ea typeface="ＭＳ Ｐゴシック" charset="-128"/>
            </a:endParaRP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Arial" charset="0"/>
                <a:ea typeface="ＭＳ Ｐゴシック" charset="-128"/>
              </a:rPr>
              <a:t>•   pH  of a basic solution is &gt; 7, corresponding to [H</a:t>
            </a:r>
            <a:r>
              <a:rPr lang="en-GB" altLang="en-US" baseline="-25000">
                <a:latin typeface="Arial" charset="0"/>
                <a:ea typeface="ＭＳ Ｐゴシック" charset="-128"/>
              </a:rPr>
              <a:t>3</a:t>
            </a:r>
            <a:r>
              <a:rPr lang="en-GB" altLang="en-US">
                <a:latin typeface="Arial" charset="0"/>
                <a:ea typeface="ＭＳ Ｐゴシック" charset="-128"/>
              </a:rPr>
              <a:t>O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+</a:t>
            </a:r>
            <a:r>
              <a:rPr lang="en-GB" altLang="en-US">
                <a:latin typeface="Arial" charset="0"/>
                <a:ea typeface="ＭＳ Ｐゴシック" charset="-128"/>
              </a:rPr>
              <a:t>] &lt; 1.00 x 10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–7</a:t>
            </a:r>
          </a:p>
          <a:p>
            <a:pPr eaLnBrk="1" hangingPunct="1">
              <a:spcBef>
                <a:spcPts val="225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600" baseline="30000">
              <a:latin typeface="Arial" charset="0"/>
              <a:ea typeface="ＭＳ Ｐゴシック" charset="-128"/>
            </a:endParaRP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Arial" charset="0"/>
                <a:ea typeface="ＭＳ Ｐゴシック" charset="-128"/>
              </a:rPr>
              <a:t>•   The pH scale is logarithmic, so a pH difference of 1 between two solutions corresponds to a difference of a factor of 10 in their hydronium ion concentrations</a:t>
            </a: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Arial" charset="0"/>
                <a:ea typeface="ＭＳ Ｐゴシック" charset="-128"/>
              </a:rPr>
              <a:t>There is an analogous pOH scale to describe the hydroxide ion concentration of a solution; pOH and [OH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–</a:t>
            </a:r>
            <a:r>
              <a:rPr lang="en-GB" altLang="en-US">
                <a:latin typeface="Arial" charset="0"/>
                <a:ea typeface="ＭＳ Ｐゴシック" charset="-128"/>
              </a:rPr>
              <a:t>] are related as follows:</a:t>
            </a: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Arial" charset="0"/>
                <a:ea typeface="ＭＳ Ｐゴシック" charset="-128"/>
              </a:rPr>
              <a:t>             pH = –log</a:t>
            </a:r>
            <a:r>
              <a:rPr lang="en-GB" altLang="en-US" baseline="-25000">
                <a:latin typeface="Arial" charset="0"/>
                <a:ea typeface="ＭＳ Ｐゴシック" charset="-128"/>
              </a:rPr>
              <a:t>10</a:t>
            </a:r>
            <a:r>
              <a:rPr lang="en-GB" altLang="en-US">
                <a:latin typeface="Arial" charset="0"/>
                <a:ea typeface="ＭＳ Ｐゴシック" charset="-128"/>
              </a:rPr>
              <a:t>[OH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–</a:t>
            </a:r>
            <a:r>
              <a:rPr lang="en-GB" altLang="en-US">
                <a:latin typeface="Arial" charset="0"/>
                <a:ea typeface="ＭＳ Ｐゴシック" charset="-128"/>
              </a:rPr>
              <a:t>] or [OH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–</a:t>
            </a:r>
            <a:r>
              <a:rPr lang="en-GB" altLang="en-US">
                <a:latin typeface="Arial" charset="0"/>
                <a:ea typeface="ＭＳ Ｐゴシック" charset="-128"/>
              </a:rPr>
              <a:t>] = 10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–pOH</a:t>
            </a:r>
          </a:p>
          <a:p>
            <a:pPr eaLnBrk="1" hangingPunct="1">
              <a:spcBef>
                <a:spcPts val="225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600" baseline="30000">
              <a:latin typeface="Arial" charset="0"/>
              <a:ea typeface="ＭＳ Ｐゴシック" charset="-128"/>
            </a:endParaRP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Arial" charset="0"/>
                <a:ea typeface="ＭＳ Ｐゴシック" charset="-128"/>
              </a:rPr>
              <a:t>•   A neutral solution has [OH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–</a:t>
            </a:r>
            <a:r>
              <a:rPr lang="en-GB" altLang="en-US">
                <a:latin typeface="Arial" charset="0"/>
                <a:ea typeface="ＭＳ Ｐゴシック" charset="-128"/>
              </a:rPr>
              <a:t>] = 1.00 x 10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–7</a:t>
            </a:r>
            <a:r>
              <a:rPr lang="en-GB" altLang="en-US">
                <a:latin typeface="Arial" charset="0"/>
                <a:ea typeface="ＭＳ Ｐゴシック" charset="-128"/>
              </a:rPr>
              <a:t>, so the pOH of a neutral solution is 7.00</a:t>
            </a:r>
          </a:p>
          <a:p>
            <a:pPr eaLnBrk="1" hangingPunct="1">
              <a:spcBef>
                <a:spcPts val="225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600">
              <a:latin typeface="Arial" charset="0"/>
              <a:ea typeface="ＭＳ Ｐゴシック" charset="-128"/>
            </a:endParaRP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Arial" charset="0"/>
                <a:ea typeface="ＭＳ Ｐゴシック" charset="-128"/>
              </a:rPr>
              <a:t>•   The sum of the pH and the pOH for a neutral solution at 25ºC is 7.00 + 7.00 = 14.00</a:t>
            </a: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Arial" charset="0"/>
                <a:ea typeface="ＭＳ Ｐゴシック" charset="-128"/>
              </a:rPr>
              <a:t>              p</a:t>
            </a:r>
            <a:r>
              <a:rPr lang="en-GB" altLang="en-US" i="1">
                <a:latin typeface="Arial" charset="0"/>
                <a:ea typeface="ＭＳ Ｐゴシック" charset="-128"/>
              </a:rPr>
              <a:t>K</a:t>
            </a:r>
            <a:r>
              <a:rPr lang="en-GB" altLang="en-US" baseline="-25000">
                <a:latin typeface="Arial" charset="0"/>
                <a:ea typeface="ＭＳ Ｐゴシック" charset="-128"/>
              </a:rPr>
              <a:t>w</a:t>
            </a:r>
            <a:r>
              <a:rPr lang="en-GB" altLang="en-US">
                <a:latin typeface="Arial" charset="0"/>
                <a:ea typeface="ＭＳ Ｐゴシック" charset="-128"/>
              </a:rPr>
              <a:t> = –log </a:t>
            </a:r>
            <a:r>
              <a:rPr lang="en-GB" altLang="en-US" i="1">
                <a:latin typeface="Arial" charset="0"/>
                <a:ea typeface="ＭＳ Ｐゴシック" charset="-128"/>
              </a:rPr>
              <a:t>K</a:t>
            </a:r>
            <a:r>
              <a:rPr lang="en-GB" altLang="en-US" baseline="-25000">
                <a:latin typeface="Arial" charset="0"/>
                <a:ea typeface="ＭＳ Ｐゴシック" charset="-128"/>
              </a:rPr>
              <a:t>w </a:t>
            </a:r>
            <a:r>
              <a:rPr lang="en-GB" altLang="en-US">
                <a:latin typeface="Arial" charset="0"/>
                <a:ea typeface="ＭＳ Ｐゴシック" charset="-128"/>
              </a:rPr>
              <a:t>= –log([H</a:t>
            </a:r>
            <a:r>
              <a:rPr lang="en-GB" altLang="en-US" baseline="-25000">
                <a:latin typeface="Arial" charset="0"/>
                <a:ea typeface="ＭＳ Ｐゴシック" charset="-128"/>
              </a:rPr>
              <a:t>3</a:t>
            </a:r>
            <a:r>
              <a:rPr lang="en-GB" altLang="en-US">
                <a:latin typeface="Arial" charset="0"/>
                <a:ea typeface="ＭＳ Ｐゴシック" charset="-128"/>
              </a:rPr>
              <a:t>O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+</a:t>
            </a:r>
            <a:r>
              <a:rPr lang="en-GB" altLang="en-US">
                <a:latin typeface="Arial" charset="0"/>
                <a:ea typeface="ＭＳ Ｐゴシック" charset="-128"/>
              </a:rPr>
              <a:t>] [OH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–</a:t>
            </a:r>
            <a:r>
              <a:rPr lang="en-GB" altLang="en-US">
                <a:latin typeface="Arial" charset="0"/>
                <a:ea typeface="ＭＳ Ｐゴシック" charset="-128"/>
              </a:rPr>
              <a:t>]) =</a:t>
            </a: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Arial" charset="0"/>
                <a:ea typeface="ＭＳ Ｐゴシック" charset="-128"/>
              </a:rPr>
              <a:t>            (–log[H</a:t>
            </a:r>
            <a:r>
              <a:rPr lang="en-GB" altLang="en-US" baseline="-25000">
                <a:latin typeface="Arial" charset="0"/>
                <a:ea typeface="ＭＳ Ｐゴシック" charset="-128"/>
              </a:rPr>
              <a:t>3</a:t>
            </a:r>
            <a:r>
              <a:rPr lang="en-GB" altLang="en-US">
                <a:latin typeface="Arial" charset="0"/>
                <a:ea typeface="ＭＳ Ｐゴシック" charset="-128"/>
              </a:rPr>
              <a:t>O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+</a:t>
            </a:r>
            <a:r>
              <a:rPr lang="en-GB" altLang="en-US">
                <a:latin typeface="Arial" charset="0"/>
                <a:ea typeface="ＭＳ Ｐゴシック" charset="-128"/>
              </a:rPr>
              <a:t>]) + (–log[OH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–</a:t>
            </a:r>
            <a:r>
              <a:rPr lang="en-GB" altLang="en-US">
                <a:latin typeface="Arial" charset="0"/>
                <a:ea typeface="ＭＳ Ｐゴシック" charset="-128"/>
              </a:rPr>
              <a:t>]) = pH + pOH</a:t>
            </a:r>
          </a:p>
          <a:p>
            <a:pPr eaLnBrk="1" hangingPunct="1">
              <a:spcBef>
                <a:spcPts val="225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600">
              <a:latin typeface="Arial" charset="0"/>
              <a:ea typeface="ＭＳ Ｐゴシック" charset="-128"/>
            </a:endParaRP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Arial" charset="0"/>
                <a:ea typeface="ＭＳ Ｐゴシック" charset="-128"/>
              </a:rPr>
              <a:t>•   At any temperature, pH + pOH = p</a:t>
            </a:r>
            <a:r>
              <a:rPr lang="en-GB" altLang="en-US" i="1">
                <a:latin typeface="Arial" charset="0"/>
                <a:ea typeface="ＭＳ Ｐゴシック" charset="-128"/>
              </a:rPr>
              <a:t>K</a:t>
            </a:r>
            <a:r>
              <a:rPr lang="en-GB" altLang="en-US" baseline="-25000">
                <a:latin typeface="Arial" charset="0"/>
                <a:ea typeface="ＭＳ Ｐゴシック" charset="-128"/>
              </a:rPr>
              <a:t>w</a:t>
            </a:r>
            <a:r>
              <a:rPr lang="en-GB" altLang="en-US">
                <a:latin typeface="Arial" charset="0"/>
                <a:ea typeface="ＭＳ Ｐゴシック" charset="-128"/>
              </a:rPr>
              <a:t>, and at 25ºC, where </a:t>
            </a:r>
            <a:r>
              <a:rPr lang="en-GB" altLang="en-US" i="1">
                <a:latin typeface="Arial" charset="0"/>
                <a:ea typeface="ＭＳ Ｐゴシック" charset="-128"/>
              </a:rPr>
              <a:t>K</a:t>
            </a:r>
            <a:r>
              <a:rPr lang="en-GB" altLang="en-US" baseline="-25000">
                <a:latin typeface="Arial" charset="0"/>
                <a:ea typeface="ＭＳ Ｐゴシック" charset="-128"/>
              </a:rPr>
              <a:t>w </a:t>
            </a:r>
            <a:r>
              <a:rPr lang="en-GB" altLang="en-US">
                <a:latin typeface="Arial" charset="0"/>
                <a:ea typeface="ＭＳ Ｐゴシック" charset="-128"/>
              </a:rPr>
              <a:t>= 1.01 x 10</a:t>
            </a:r>
            <a:r>
              <a:rPr lang="en-GB" altLang="en-US" baseline="30000">
                <a:latin typeface="Arial" charset="0"/>
                <a:ea typeface="ＭＳ Ｐゴシック" charset="-128"/>
              </a:rPr>
              <a:t>–14</a:t>
            </a:r>
            <a:r>
              <a:rPr lang="en-GB" altLang="en-US">
                <a:latin typeface="Arial" charset="0"/>
                <a:ea typeface="ＭＳ Ｐゴシック" charset="-128"/>
              </a:rPr>
              <a:t>, pH + pOH = 14.00; pH of any neutral solution is just half the value of p</a:t>
            </a:r>
            <a:r>
              <a:rPr lang="en-GB" altLang="en-US" i="1">
                <a:latin typeface="Arial" charset="0"/>
                <a:ea typeface="ＭＳ Ｐゴシック" charset="-128"/>
              </a:rPr>
              <a:t>K</a:t>
            </a:r>
            <a:r>
              <a:rPr lang="en-GB" altLang="en-US" baseline="-25000">
                <a:latin typeface="Arial" charset="0"/>
                <a:ea typeface="ＭＳ Ｐゴシック" charset="-128"/>
              </a:rPr>
              <a:t>w </a:t>
            </a:r>
            <a:r>
              <a:rPr lang="en-GB" altLang="en-US">
                <a:latin typeface="Arial" charset="0"/>
                <a:ea typeface="ＭＳ Ｐゴシック" charset="-128"/>
              </a:rPr>
              <a:t> at that temperature</a:t>
            </a: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18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CAA1-A5B0-B546-B42E-CCC0F9DA74EB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23E4-BB49-0148-A947-9E87AD35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8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CAA1-A5B0-B546-B42E-CCC0F9DA74EB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23E4-BB49-0148-A947-9E87AD35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CAA1-A5B0-B546-B42E-CCC0F9DA74EB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23E4-BB49-0148-A947-9E87AD35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CAA1-A5B0-B546-B42E-CCC0F9DA74EB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23E4-BB49-0148-A947-9E87AD35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CAA1-A5B0-B546-B42E-CCC0F9DA74EB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23E4-BB49-0148-A947-9E87AD35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0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CAA1-A5B0-B546-B42E-CCC0F9DA74EB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23E4-BB49-0148-A947-9E87AD35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9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CAA1-A5B0-B546-B42E-CCC0F9DA74EB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23E4-BB49-0148-A947-9E87AD35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9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CAA1-A5B0-B546-B42E-CCC0F9DA74EB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23E4-BB49-0148-A947-9E87AD35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2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CAA1-A5B0-B546-B42E-CCC0F9DA74EB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23E4-BB49-0148-A947-9E87AD35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CAA1-A5B0-B546-B42E-CCC0F9DA74EB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23E4-BB49-0148-A947-9E87AD35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2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CAA1-A5B0-B546-B42E-CCC0F9DA74EB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23E4-BB49-0148-A947-9E87AD35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7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1CAA1-A5B0-B546-B42E-CCC0F9DA74EB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523E4-BB49-0148-A947-9E87AD35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648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endParaRPr lang="en-GB" sz="1400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981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GB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4000">
                <a:ea typeface="ＭＳ Ｐゴシック" charset="-128"/>
              </a:rPr>
              <a:t>pH Calculations</a:t>
            </a: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2514600" y="1371600"/>
            <a:ext cx="1371600" cy="1371600"/>
          </a:xfrm>
          <a:prstGeom prst="ellipse">
            <a:avLst/>
          </a:prstGeom>
          <a:solidFill>
            <a:srgbClr val="FF0000">
              <a:alpha val="20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>
                <a:solidFill>
                  <a:srgbClr val="000000"/>
                </a:solidFill>
                <a:ea typeface="ＭＳ Ｐゴシック" charset="0"/>
              </a:rPr>
              <a:t>pH</a:t>
            </a: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2438400" y="4800600"/>
            <a:ext cx="1371600" cy="1371600"/>
          </a:xfrm>
          <a:prstGeom prst="ellipse">
            <a:avLst/>
          </a:prstGeom>
          <a:solidFill>
            <a:srgbClr val="0000FF">
              <a:alpha val="20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>
                <a:solidFill>
                  <a:srgbClr val="000000"/>
                </a:solidFill>
                <a:ea typeface="ＭＳ Ｐゴシック" charset="0"/>
              </a:rPr>
              <a:t>pOH</a:t>
            </a: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8229600" y="1371600"/>
            <a:ext cx="1371600" cy="1371600"/>
          </a:xfrm>
          <a:prstGeom prst="ellipse">
            <a:avLst/>
          </a:prstGeom>
          <a:solidFill>
            <a:srgbClr val="FF0000">
              <a:alpha val="20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b="1">
                <a:solidFill>
                  <a:srgbClr val="000000"/>
                </a:solidFill>
                <a:ea typeface="ＭＳ Ｐゴシック" charset="0"/>
              </a:rPr>
              <a:t>[H</a:t>
            </a:r>
            <a:r>
              <a:rPr lang="en-GB" sz="2800" b="1" baseline="30000">
                <a:solidFill>
                  <a:srgbClr val="000000"/>
                </a:solidFill>
                <a:ea typeface="ＭＳ Ｐゴシック" charset="0"/>
              </a:rPr>
              <a:t>+</a:t>
            </a:r>
            <a:r>
              <a:rPr lang="en-GB" sz="2800" b="1">
                <a:solidFill>
                  <a:srgbClr val="000000"/>
                </a:solidFill>
                <a:ea typeface="ＭＳ Ｐゴシック" charset="0"/>
              </a:rPr>
              <a:t>]</a:t>
            </a: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8229600" y="4953000"/>
            <a:ext cx="1371600" cy="1371600"/>
          </a:xfrm>
          <a:prstGeom prst="ellipse">
            <a:avLst/>
          </a:prstGeom>
          <a:solidFill>
            <a:srgbClr val="0000FF">
              <a:alpha val="20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b="1">
                <a:solidFill>
                  <a:srgbClr val="000000"/>
                </a:solidFill>
                <a:ea typeface="ＭＳ Ｐゴシック" charset="0"/>
              </a:rPr>
              <a:t>[OH</a:t>
            </a:r>
            <a:r>
              <a:rPr lang="en-GB" sz="2800" b="1" baseline="30000">
                <a:solidFill>
                  <a:srgbClr val="000000"/>
                </a:solidFill>
                <a:ea typeface="ＭＳ Ｐゴシック" charset="0"/>
              </a:rPr>
              <a:t>-</a:t>
            </a:r>
            <a:r>
              <a:rPr lang="en-GB" sz="2800" b="1">
                <a:solidFill>
                  <a:srgbClr val="000000"/>
                </a:solidFill>
                <a:ea typeface="ＭＳ Ｐゴシック" charset="0"/>
              </a:rPr>
              <a:t>]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635126" y="3505201"/>
            <a:ext cx="3440663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3200" b="1"/>
              <a:t>pH  +  pOH  =  14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4267200" y="2286000"/>
            <a:ext cx="3581400" cy="1588"/>
          </a:xfrm>
          <a:prstGeom prst="line">
            <a:avLst/>
          </a:prstGeom>
          <a:noFill/>
          <a:ln w="64080">
            <a:solidFill>
              <a:srgbClr val="33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4267200" y="2057400"/>
            <a:ext cx="3581400" cy="1588"/>
          </a:xfrm>
          <a:prstGeom prst="line">
            <a:avLst/>
          </a:prstGeom>
          <a:noFill/>
          <a:ln w="64080">
            <a:solidFill>
              <a:srgbClr val="FF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505326" y="1371600"/>
            <a:ext cx="3246699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FF0000"/>
              </a:buClr>
              <a:defRPr/>
            </a:pPr>
            <a:r>
              <a:rPr lang="en-GB" sz="3600" b="1">
                <a:solidFill>
                  <a:srgbClr val="FF0000"/>
                </a:solidFill>
              </a:rPr>
              <a:t>pH  =  -log[H</a:t>
            </a:r>
            <a:r>
              <a:rPr lang="en-GB" sz="3600" b="1" baseline="30000">
                <a:solidFill>
                  <a:srgbClr val="FF0000"/>
                </a:solidFill>
              </a:rPr>
              <a:t>+</a:t>
            </a:r>
            <a:r>
              <a:rPr lang="en-GB" sz="3600" b="1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719638" y="2249488"/>
            <a:ext cx="2639162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333399"/>
              </a:buClr>
              <a:defRPr/>
            </a:pPr>
            <a:r>
              <a:rPr lang="en-GB" sz="3600" b="1" dirty="0">
                <a:solidFill>
                  <a:srgbClr val="333399"/>
                </a:solidFill>
              </a:rPr>
              <a:t>10</a:t>
            </a:r>
            <a:r>
              <a:rPr lang="en-GB" sz="3600" b="1" baseline="30000" dirty="0">
                <a:solidFill>
                  <a:srgbClr val="333399"/>
                </a:solidFill>
              </a:rPr>
              <a:t>-pH </a:t>
            </a:r>
            <a:r>
              <a:rPr lang="en-GB" sz="3600" b="1" dirty="0">
                <a:solidFill>
                  <a:srgbClr val="333399"/>
                </a:solidFill>
                <a:cs typeface="ＭＳ Ｐゴシック" charset="0"/>
              </a:rPr>
              <a:t>= [H</a:t>
            </a:r>
            <a:r>
              <a:rPr lang="en-GB" sz="3600" b="1" baseline="30000" dirty="0">
                <a:solidFill>
                  <a:srgbClr val="333399"/>
                </a:solidFill>
                <a:cs typeface="ＭＳ Ｐゴシック" charset="0"/>
              </a:rPr>
              <a:t>+</a:t>
            </a:r>
            <a:r>
              <a:rPr lang="en-GB" sz="3600" b="1" dirty="0">
                <a:solidFill>
                  <a:srgbClr val="333399"/>
                </a:solidFill>
                <a:cs typeface="ＭＳ Ｐゴシック" charset="0"/>
              </a:rPr>
              <a:t>] </a:t>
            </a:r>
            <a:endParaRPr lang="en-GB" sz="3600" b="1" baseline="30000" dirty="0">
              <a:solidFill>
                <a:srgbClr val="333399"/>
              </a:solidFill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4267200" y="5827714"/>
            <a:ext cx="3581400" cy="1587"/>
          </a:xfrm>
          <a:prstGeom prst="line">
            <a:avLst/>
          </a:prstGeom>
          <a:noFill/>
          <a:ln w="64080">
            <a:solidFill>
              <a:srgbClr val="33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4267200" y="5522914"/>
            <a:ext cx="3581400" cy="1587"/>
          </a:xfrm>
          <a:prstGeom prst="line">
            <a:avLst/>
          </a:prstGeom>
          <a:noFill/>
          <a:ln w="64080">
            <a:solidFill>
              <a:srgbClr val="FF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267201" y="4843463"/>
            <a:ext cx="3887901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FF0000"/>
              </a:buClr>
              <a:defRPr/>
            </a:pPr>
            <a:r>
              <a:rPr lang="en-GB" sz="3600" b="1">
                <a:solidFill>
                  <a:srgbClr val="FF0000"/>
                </a:solidFill>
              </a:rPr>
              <a:t>pOH  =  -log[OH</a:t>
            </a:r>
            <a:r>
              <a:rPr lang="en-GB" sz="3600" b="1" baseline="30000">
                <a:solidFill>
                  <a:srgbClr val="FF0000"/>
                </a:solidFill>
              </a:rPr>
              <a:t>-</a:t>
            </a:r>
            <a:r>
              <a:rPr lang="en-GB" sz="3600" b="1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722814" y="5791200"/>
            <a:ext cx="3076575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333399"/>
              </a:buClr>
              <a:defRPr/>
            </a:pPr>
            <a:r>
              <a:rPr lang="en-GB" sz="3600" b="1" dirty="0">
                <a:solidFill>
                  <a:srgbClr val="333399"/>
                </a:solidFill>
              </a:rPr>
              <a:t>10</a:t>
            </a:r>
            <a:r>
              <a:rPr lang="en-GB" sz="3600" b="1" baseline="30000" dirty="0">
                <a:solidFill>
                  <a:srgbClr val="333399"/>
                </a:solidFill>
              </a:rPr>
              <a:t>-pOH</a:t>
            </a:r>
            <a:r>
              <a:rPr lang="en-GB" sz="3600" b="1" dirty="0">
                <a:solidFill>
                  <a:srgbClr val="333399"/>
                </a:solidFill>
                <a:cs typeface="ＭＳ Ｐゴシック" charset="0"/>
              </a:rPr>
              <a:t> = [OH</a:t>
            </a:r>
            <a:r>
              <a:rPr lang="en-GB" sz="3600" b="1" baseline="30000" dirty="0">
                <a:solidFill>
                  <a:srgbClr val="333399"/>
                </a:solidFill>
                <a:cs typeface="ＭＳ Ｐゴシック" charset="0"/>
              </a:rPr>
              <a:t>-</a:t>
            </a:r>
            <a:r>
              <a:rPr lang="en-GB" sz="3600" b="1" dirty="0">
                <a:solidFill>
                  <a:srgbClr val="333399"/>
                </a:solidFill>
                <a:cs typeface="ＭＳ Ｐゴシック" charset="0"/>
              </a:rPr>
              <a:t>]</a:t>
            </a:r>
            <a:endParaRPr lang="en-GB" sz="3600" b="1" baseline="30000" dirty="0">
              <a:solidFill>
                <a:srgbClr val="333399"/>
              </a:solidFill>
            </a:endParaRP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3124200" y="2894014"/>
            <a:ext cx="1588" cy="612775"/>
          </a:xfrm>
          <a:prstGeom prst="line">
            <a:avLst/>
          </a:prstGeom>
          <a:noFill/>
          <a:ln w="64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7326313" y="3505201"/>
            <a:ext cx="3435854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2800" b="1"/>
              <a:t>[H</a:t>
            </a:r>
            <a:r>
              <a:rPr lang="en-GB" sz="2800" b="1" baseline="30000"/>
              <a:t>+</a:t>
            </a:r>
            <a:r>
              <a:rPr lang="en-GB" sz="2800" b="1"/>
              <a:t>] [OH</a:t>
            </a:r>
            <a:r>
              <a:rPr lang="en-GB" sz="2800" b="1" baseline="30000"/>
              <a:t>-</a:t>
            </a:r>
            <a:r>
              <a:rPr lang="en-GB" sz="2800" b="1"/>
              <a:t>] = 1 x10</a:t>
            </a:r>
            <a:r>
              <a:rPr lang="en-GB" sz="2800" b="1" baseline="30000"/>
              <a:t>-14</a:t>
            </a:r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1524000" y="6119814"/>
            <a:ext cx="609600" cy="357187"/>
          </a:xfrm>
          <a:prstGeom prst="actionButtonBeginning">
            <a:avLst/>
          </a:prstGeom>
          <a:solidFill>
            <a:srgbClr val="FFFFFF">
              <a:alpha val="50000"/>
            </a:srgbClr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3124200" y="4078288"/>
            <a:ext cx="1588" cy="698500"/>
          </a:xfrm>
          <a:prstGeom prst="line">
            <a:avLst/>
          </a:prstGeom>
          <a:noFill/>
          <a:ln w="64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V="1">
            <a:off x="8956675" y="2894014"/>
            <a:ext cx="1588" cy="612775"/>
          </a:xfrm>
          <a:prstGeom prst="line">
            <a:avLst/>
          </a:prstGeom>
          <a:noFill/>
          <a:ln w="64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8956675" y="4079875"/>
            <a:ext cx="1588" cy="698500"/>
          </a:xfrm>
          <a:prstGeom prst="line">
            <a:avLst/>
          </a:prstGeom>
          <a:noFill/>
          <a:ln w="64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34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Macintosh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 Light</vt:lpstr>
      <vt:lpstr>ＭＳ Ｐゴシック</vt:lpstr>
      <vt:lpstr>Arial</vt:lpstr>
      <vt:lpstr>Calibri</vt:lpstr>
      <vt:lpstr>Office Theme</vt:lpstr>
      <vt:lpstr>pH Calculations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 Calculations</dc:title>
  <dc:creator>Leah Roskin</dc:creator>
  <cp:lastModifiedBy>Leah Roskin</cp:lastModifiedBy>
  <cp:revision>1</cp:revision>
  <dcterms:created xsi:type="dcterms:W3CDTF">2017-11-28T15:18:04Z</dcterms:created>
  <dcterms:modified xsi:type="dcterms:W3CDTF">2017-11-28T15:18:32Z</dcterms:modified>
</cp:coreProperties>
</file>