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  <p:sldMasterId id="2147483708" r:id="rId2"/>
  </p:sldMasterIdLst>
  <p:notesMasterIdLst>
    <p:notesMasterId r:id="rId15"/>
  </p:notesMasterIdLst>
  <p:sldIdLst>
    <p:sldId id="296" r:id="rId3"/>
    <p:sldId id="299" r:id="rId4"/>
    <p:sldId id="292" r:id="rId5"/>
    <p:sldId id="293" r:id="rId6"/>
    <p:sldId id="294" r:id="rId7"/>
    <p:sldId id="295" r:id="rId8"/>
    <p:sldId id="330" r:id="rId9"/>
    <p:sldId id="271" r:id="rId10"/>
    <p:sldId id="331" r:id="rId11"/>
    <p:sldId id="332" r:id="rId12"/>
    <p:sldId id="333" r:id="rId13"/>
    <p:sldId id="334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81E"/>
    <a:srgbClr val="CC00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7"/>
    <p:restoredTop sz="94631"/>
  </p:normalViewPr>
  <p:slideViewPr>
    <p:cSldViewPr>
      <p:cViewPr varScale="1">
        <p:scale>
          <a:sx n="97" d="100"/>
          <a:sy n="97" d="100"/>
        </p:scale>
        <p:origin x="109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423276-5628-864C-810B-509E00F7933B}" type="datetimeFigureOut">
              <a:rPr lang="en-US" smtClean="0"/>
              <a:t>4/22/19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2AA62C-DAA9-0747-BCB9-F5B61F52B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616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6956F04C-5845-4242-8774-03225374ED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572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3BF433-B5E0-614D-AF8F-A3FAE848D7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857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5E2F61-EBBB-A147-BFD9-6C442BE1C9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493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5400" y="1905000"/>
            <a:ext cx="3429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5400" y="4038600"/>
            <a:ext cx="3429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31069B-0A3A-2244-963C-33C319279B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13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04F535-F576-534D-A883-9170D3BF9A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6253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5400" y="1905000"/>
            <a:ext cx="3429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5400" y="4038600"/>
            <a:ext cx="3429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56C200-B5DD-1249-BAC5-7262D597A5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0975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1463675" y="3549650"/>
            <a:ext cx="2971800" cy="1588"/>
          </a:xfrm>
          <a:prstGeom prst="line">
            <a:avLst/>
          </a:prstGeom>
          <a:noFill/>
          <a:ln w="9525">
            <a:solidFill>
              <a:srgbClr val="F2E8EF"/>
            </a:solidFill>
            <a:round/>
            <a:headEnd/>
            <a:tailEnd/>
          </a:ln>
          <a:effectLst>
            <a:outerShdw blurRad="63500" algn="tl" rotWithShape="0">
              <a:srgbClr val="000000">
                <a:alpha val="54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4708525" y="3549650"/>
            <a:ext cx="2971800" cy="1588"/>
          </a:xfrm>
          <a:prstGeom prst="line">
            <a:avLst/>
          </a:prstGeom>
          <a:noFill/>
          <a:ln w="9525">
            <a:solidFill>
              <a:srgbClr val="F2E8EF"/>
            </a:solidFill>
            <a:round/>
            <a:headEnd/>
            <a:tailEnd/>
          </a:ln>
          <a:effectLst>
            <a:outerShdw blurRad="63500" algn="tl" rotWithShape="0">
              <a:srgbClr val="000000">
                <a:alpha val="54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540250" y="3525838"/>
            <a:ext cx="46038" cy="46037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accent2"/>
            </a:solidFill>
            <a:round/>
            <a:headEnd/>
            <a:tailEnd/>
          </a:ln>
          <a:effectLst>
            <a:outerShdw blurRad="63500" algn="tl" rotWithShape="0">
              <a:srgbClr val="000000">
                <a:alpha val="5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F32C2-3391-2948-B899-80C14FE5C067}" type="datetimeFigureOut">
              <a:rPr lang="en-US">
                <a:solidFill>
                  <a:srgbClr val="F4E7ED"/>
                </a:solidFill>
              </a:rPr>
              <a:pPr>
                <a:defRPr/>
              </a:pPr>
              <a:t>4/22/19</a:t>
            </a:fld>
            <a:endParaRPr lang="en-US">
              <a:solidFill>
                <a:srgbClr val="F4E7ED"/>
              </a:solidFill>
            </a:endParaRPr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CF39D-817F-0D42-A91F-5796DD13FB40}" type="slidenum">
              <a:rPr lang="en-US">
                <a:solidFill>
                  <a:srgbClr val="F4E7E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4E7ED"/>
              </a:solidFill>
            </a:endParaRPr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4E7ED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275572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05BCF-F284-C647-A2CA-4497C02375D7}" type="datetimeFigureOut">
              <a:rPr lang="en-US">
                <a:solidFill>
                  <a:srgbClr val="F4E7ED"/>
                </a:solidFill>
              </a:rPr>
              <a:pPr>
                <a:defRPr/>
              </a:pPr>
              <a:t>4/22/19</a:t>
            </a:fld>
            <a:endParaRPr lang="en-US">
              <a:solidFill>
                <a:srgbClr val="F4E7ED"/>
              </a:solidFill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4E7ED"/>
              </a:solidFill>
              <a:latin typeface="Constantia"/>
            </a:endParaRP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55DE4-9457-9940-AA6E-25D4EDD9F9E8}" type="slidenum">
              <a:rPr lang="en-US">
                <a:solidFill>
                  <a:srgbClr val="F4E7E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4E7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8542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685800" y="4916488"/>
            <a:ext cx="7924800" cy="4762"/>
          </a:xfrm>
          <a:prstGeom prst="line">
            <a:avLst/>
          </a:prstGeom>
          <a:noFill/>
          <a:ln w="9525">
            <a:solidFill>
              <a:srgbClr val="E9E9E8"/>
            </a:solidFill>
            <a:round/>
            <a:headEnd/>
            <a:tailEnd/>
          </a:ln>
          <a:effectLst>
            <a:outerShdw blurRad="63500" algn="tl" rotWithShape="0">
              <a:srgbClr val="000000">
                <a:alpha val="54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AF4CE-7942-144C-A2A6-2C030D33CC70}" type="datetimeFigureOut">
              <a:rPr lang="en-US">
                <a:solidFill>
                  <a:srgbClr val="F4E7ED"/>
                </a:solidFill>
              </a:rPr>
              <a:pPr>
                <a:defRPr/>
              </a:pPr>
              <a:t>4/22/19</a:t>
            </a:fld>
            <a:endParaRPr lang="en-US">
              <a:solidFill>
                <a:srgbClr val="F4E7ED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4E7ED"/>
              </a:solidFill>
              <a:latin typeface="Constantia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B5ACC-46A3-D043-905A-5EE09EC39EC9}" type="slidenum">
              <a:rPr lang="en-US">
                <a:solidFill>
                  <a:srgbClr val="F4E7E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4E7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0746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295B7-9D20-2A47-A382-49F10AE6F62C}" type="datetimeFigureOut">
              <a:rPr lang="en-US">
                <a:solidFill>
                  <a:srgbClr val="F4E7ED"/>
                </a:solidFill>
              </a:rPr>
              <a:pPr>
                <a:defRPr/>
              </a:pPr>
              <a:t>4/22/19</a:t>
            </a:fld>
            <a:endParaRPr lang="en-US">
              <a:solidFill>
                <a:srgbClr val="F4E7ED"/>
              </a:solidFill>
            </a:endParaRPr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4E7ED"/>
              </a:solidFill>
              <a:latin typeface="Constantia"/>
            </a:endParaRPr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03017-DEB8-2647-A6BA-94723199742A}" type="slidenum">
              <a:rPr lang="en-US">
                <a:solidFill>
                  <a:srgbClr val="F4E7E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4E7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7429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563563" y="2179638"/>
            <a:ext cx="3748087" cy="1587"/>
          </a:xfrm>
          <a:prstGeom prst="line">
            <a:avLst/>
          </a:prstGeom>
          <a:noFill/>
          <a:ln w="12700">
            <a:solidFill>
              <a:srgbClr val="F2E8EF"/>
            </a:solidFill>
            <a:round/>
            <a:headEnd/>
            <a:tailEnd/>
          </a:ln>
          <a:effectLst>
            <a:outerShdw blurRad="63500" algn="tl" rotWithShape="0">
              <a:srgbClr val="000000">
                <a:alpha val="54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4754563" y="2179638"/>
            <a:ext cx="3749675" cy="1587"/>
          </a:xfrm>
          <a:prstGeom prst="line">
            <a:avLst/>
          </a:prstGeom>
          <a:noFill/>
          <a:ln w="12700">
            <a:solidFill>
              <a:srgbClr val="F2E8EF"/>
            </a:solidFill>
            <a:round/>
            <a:headEnd/>
            <a:tailEnd/>
          </a:ln>
          <a:effectLst>
            <a:outerShdw blurRad="63500" algn="tl" rotWithShape="0">
              <a:srgbClr val="000000">
                <a:alpha val="54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66DC-CBD3-4D46-B054-4B193289E933}" type="slidenum">
              <a:rPr lang="en-US">
                <a:solidFill>
                  <a:srgbClr val="F4E7E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4E7ED"/>
              </a:solidFill>
            </a:endParaRPr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4E7ED"/>
              </a:solidFill>
              <a:latin typeface="Constantia"/>
            </a:endParaRP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763BB-26A6-1048-A43B-338DC3C7F2C9}" type="datetimeFigureOut">
              <a:rPr lang="en-US">
                <a:solidFill>
                  <a:srgbClr val="F4E7ED"/>
                </a:solidFill>
              </a:rPr>
              <a:pPr>
                <a:defRPr/>
              </a:pPr>
              <a:t>4/22/19</a:t>
            </a:fld>
            <a:endParaRPr lang="en-US">
              <a:solidFill>
                <a:srgbClr val="F4E7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783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BFA88A-A740-1A4C-BAC5-A5020CE85F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8797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28C3A-403F-C844-B1A5-48CAC848BD47}" type="datetimeFigureOut">
              <a:rPr lang="en-US">
                <a:solidFill>
                  <a:srgbClr val="F4E7ED"/>
                </a:solidFill>
              </a:rPr>
              <a:pPr>
                <a:defRPr/>
              </a:pPr>
              <a:t>4/22/19</a:t>
            </a:fld>
            <a:endParaRPr lang="en-US">
              <a:solidFill>
                <a:srgbClr val="F4E7ED"/>
              </a:solidFill>
            </a:endParaRPr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4E7ED"/>
              </a:solidFill>
              <a:latin typeface="Constantia"/>
            </a:endParaRPr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99781-367C-3442-85D3-0E254B2B7837}" type="slidenum">
              <a:rPr lang="en-US">
                <a:solidFill>
                  <a:srgbClr val="F4E7E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4E7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2387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552D3-814F-D54E-8022-103C0CF7FDCE}" type="datetimeFigureOut">
              <a:rPr lang="en-US">
                <a:solidFill>
                  <a:srgbClr val="F4E7ED"/>
                </a:solidFill>
              </a:rPr>
              <a:pPr>
                <a:defRPr/>
              </a:pPr>
              <a:t>4/22/19</a:t>
            </a:fld>
            <a:endParaRPr lang="en-US">
              <a:solidFill>
                <a:srgbClr val="F4E7ED"/>
              </a:solidFill>
            </a:endParaRPr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4E7ED"/>
              </a:solidFill>
              <a:latin typeface="Constantia"/>
            </a:endParaRPr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F9266-6FDB-8143-9C03-A334FE587345}" type="slidenum">
              <a:rPr lang="en-US">
                <a:solidFill>
                  <a:srgbClr val="F4E7E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4E7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0140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DC6DE-F677-4747-82DD-59182CA80E67}" type="datetimeFigureOut">
              <a:rPr lang="en-US">
                <a:solidFill>
                  <a:srgbClr val="F4E7ED"/>
                </a:solidFill>
              </a:rPr>
              <a:pPr>
                <a:defRPr/>
              </a:pPr>
              <a:t>4/22/19</a:t>
            </a:fld>
            <a:endParaRPr lang="en-US">
              <a:solidFill>
                <a:srgbClr val="F4E7ED"/>
              </a:solidFill>
            </a:endParaRPr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4E7ED"/>
              </a:solidFill>
              <a:latin typeface="Constantia"/>
            </a:endParaRPr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96E68-CA71-944F-A933-593B821E84BA}" type="slidenum">
              <a:rPr lang="en-US">
                <a:solidFill>
                  <a:srgbClr val="F4E7E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4E7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9300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E7817-AD15-494A-A38F-F05959430073}" type="datetimeFigureOut">
              <a:rPr lang="en-US">
                <a:solidFill>
                  <a:srgbClr val="F4E7ED"/>
                </a:solidFill>
              </a:rPr>
              <a:pPr>
                <a:defRPr/>
              </a:pPr>
              <a:t>4/22/19</a:t>
            </a:fld>
            <a:endParaRPr lang="en-US">
              <a:solidFill>
                <a:srgbClr val="F4E7ED"/>
              </a:solidFill>
            </a:endParaRPr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4E7ED"/>
              </a:solidFill>
              <a:latin typeface="Constantia"/>
            </a:endParaRPr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3CB14-9695-E346-87F3-8EECF4E4784F}" type="slidenum">
              <a:rPr lang="en-US">
                <a:solidFill>
                  <a:srgbClr val="F4E7E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4E7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8565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28793-EFB4-DB44-A823-70F599D3465E}" type="datetimeFigureOut">
              <a:rPr lang="en-US">
                <a:solidFill>
                  <a:srgbClr val="F4E7ED"/>
                </a:solidFill>
              </a:rPr>
              <a:pPr>
                <a:defRPr/>
              </a:pPr>
              <a:t>4/22/19</a:t>
            </a:fld>
            <a:endParaRPr lang="en-US">
              <a:solidFill>
                <a:srgbClr val="F4E7ED"/>
              </a:solidFill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4E7ED"/>
              </a:solidFill>
              <a:latin typeface="Constantia"/>
            </a:endParaRP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12905-D556-CC40-8563-A2672F3FE698}" type="slidenum">
              <a:rPr lang="en-US">
                <a:solidFill>
                  <a:srgbClr val="F4E7E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4E7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4341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869F7-AAF0-374B-9C22-FD22573A408E}" type="datetimeFigureOut">
              <a:rPr lang="en-US">
                <a:solidFill>
                  <a:srgbClr val="F4E7ED"/>
                </a:solidFill>
              </a:rPr>
              <a:pPr>
                <a:defRPr/>
              </a:pPr>
              <a:t>4/22/19</a:t>
            </a:fld>
            <a:endParaRPr lang="en-US">
              <a:solidFill>
                <a:srgbClr val="F4E7ED"/>
              </a:solidFill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4E7ED"/>
              </a:solidFill>
              <a:latin typeface="Constantia"/>
            </a:endParaRP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CB6FC-A8A5-9746-86CF-100B237B6D91}" type="slidenum">
              <a:rPr lang="en-US">
                <a:solidFill>
                  <a:srgbClr val="F4E7E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4E7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4315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5400" y="1905000"/>
            <a:ext cx="3429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5400" y="4038600"/>
            <a:ext cx="3429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4E7ED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4E7ED"/>
              </a:solidFill>
              <a:latin typeface="Constantia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87347-842C-224D-88C7-C44104FE1AAF}" type="slidenum">
              <a:rPr lang="en-US">
                <a:solidFill>
                  <a:srgbClr val="F4E7ED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4E7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779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3DBB6E-6E2F-AF42-8932-FC7B54F97C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743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7EA069-CBB7-0B4F-8BAE-D768A13845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419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303248-5391-4B4C-AB75-8160FAC4F6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432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A851D3-68CE-A545-A53F-6DBBFDF735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163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882E90-1535-AD41-87BD-91EF9CB360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486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AAF955-5C67-9043-91C1-393CF60F43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666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C4B11-16A4-CB41-A91D-A03EF4BAFA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761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313BAFCE-CAF1-0F4E-9C49-80429A120DF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4105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4106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charset="0"/>
        <a:buChar char="¢"/>
        <a:defRPr sz="3000">
          <a:solidFill>
            <a:schemeClr val="tx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l"/>
        <a:defRPr sz="2800">
          <a:solidFill>
            <a:schemeClr val="tx2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Constantia" charset="0"/>
                <a:cs typeface="Arial" charset="0"/>
              </a:defRPr>
            </a:lvl1pPr>
          </a:lstStyle>
          <a:p>
            <a:pPr eaLnBrk="1" hangingPunct="1">
              <a:defRPr/>
            </a:pPr>
            <a:fld id="{7C257864-496D-FC4F-B6C2-5ADEE45F7544}" type="datetimeFigureOut">
              <a:rPr lang="en-US">
                <a:solidFill>
                  <a:srgbClr val="F4E7ED"/>
                </a:solidFill>
              </a:rPr>
              <a:pPr eaLnBrk="1" hangingPunct="1">
                <a:defRPr/>
              </a:pPr>
              <a:t>4/22/19</a:t>
            </a:fld>
            <a:endParaRPr lang="en-US">
              <a:solidFill>
                <a:srgbClr val="F4E7ED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F4E7ED"/>
              </a:solidFill>
              <a:latin typeface="Constantia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ctr">
              <a:defRPr sz="1600">
                <a:solidFill>
                  <a:schemeClr val="tx2"/>
                </a:solidFill>
                <a:latin typeface="Constantia" charset="0"/>
                <a:cs typeface="Arial" charset="0"/>
              </a:defRPr>
            </a:lvl1pPr>
          </a:lstStyle>
          <a:p>
            <a:pPr eaLnBrk="1" hangingPunct="1">
              <a:defRPr/>
            </a:pPr>
            <a:fld id="{468444F5-F08A-A749-92D4-16612C2EE2A9}" type="slidenum">
              <a:rPr lang="en-US">
                <a:solidFill>
                  <a:srgbClr val="F4E7ED"/>
                </a:solidFill>
              </a:rPr>
              <a:pPr eaLnBrk="1" hangingPunct="1">
                <a:defRPr/>
              </a:pPr>
              <a:t>‹#›</a:t>
            </a:fld>
            <a:endParaRPr lang="en-US">
              <a:solidFill>
                <a:srgbClr val="F4E7ED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681071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charset="0"/>
        <a:buChar char=""/>
        <a:defRPr sz="26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9759A4"/>
        </a:buClr>
        <a:buSzPct val="85000"/>
        <a:buFont typeface="Wingdings 2" charset="0"/>
        <a:buChar char=""/>
        <a:defRPr sz="2400" kern="1200">
          <a:solidFill>
            <a:schemeClr val="tx2"/>
          </a:solidFill>
          <a:latin typeface="+mn-lt"/>
          <a:ea typeface="ＭＳ Ｐゴシック" charset="0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7D4989"/>
        </a:buClr>
        <a:buSzPct val="85000"/>
        <a:buFont typeface="Wingdings 2" charset="0"/>
        <a:buChar char="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9759A4"/>
        </a:buClr>
        <a:buSzPct val="85000"/>
        <a:buFont typeface="Wingdings 2" charset="0"/>
        <a:buChar char=""/>
        <a:defRPr sz="19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9759A4"/>
        </a:buClr>
        <a:buSzPct val="85000"/>
        <a:buFont typeface="Wingdings 2" charset="0"/>
        <a:buChar char="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ags" Target="../tags/tag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 in your notebook: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 at the “Barometer” up front.</a:t>
            </a:r>
          </a:p>
          <a:p>
            <a:pPr lvl="1"/>
            <a:r>
              <a:rPr lang="en-US" dirty="0"/>
              <a:t>How does it work?</a:t>
            </a:r>
          </a:p>
          <a:p>
            <a:pPr lvl="1"/>
            <a:r>
              <a:rPr lang="en-US" dirty="0"/>
              <a:t>Why is the water not moving?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How did the balloon in flask happen?</a:t>
            </a:r>
          </a:p>
          <a:p>
            <a:pPr lvl="1"/>
            <a:r>
              <a:rPr lang="en-US" dirty="0"/>
              <a:t>How did I do this?</a:t>
            </a:r>
          </a:p>
        </p:txBody>
      </p:sp>
    </p:spTree>
    <p:extLst>
      <p:ext uri="{BB962C8B-B14F-4D97-AF65-F5344CB8AC3E}">
        <p14:creationId xmlns:p14="http://schemas.microsoft.com/office/powerpoint/2010/main" val="975250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848600" cy="15271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>
                <a:latin typeface="Arial" charset="0"/>
              </a:rPr>
            </a:br>
            <a:r>
              <a:rPr>
                <a:latin typeface="Arial" charset="0"/>
              </a:rPr>
              <a:t>	Demo: Gay-Lussac</a:t>
            </a:r>
            <a:r>
              <a:rPr lang="ja-JP" altLang="en-US">
                <a:latin typeface="Arial" charset="0"/>
              </a:rPr>
              <a:t>’</a:t>
            </a:r>
            <a:r>
              <a:rPr>
                <a:latin typeface="Arial" charset="0"/>
              </a:rPr>
              <a:t>s Law</a:t>
            </a:r>
            <a:br>
              <a:rPr>
                <a:latin typeface="Arial" charset="0"/>
              </a:rPr>
            </a:br>
            <a:br>
              <a:rPr>
                <a:latin typeface="Arial" charset="0"/>
              </a:rPr>
            </a:br>
            <a:r>
              <a:rPr>
                <a:latin typeface="Arial" charset="0"/>
              </a:rPr>
              <a:t>Egg in a bottle &amp; Balloon in flask</a:t>
            </a:r>
            <a:br>
              <a:rPr>
                <a:latin typeface="Arial" charset="0"/>
              </a:rPr>
            </a:br>
            <a:r>
              <a:rPr>
                <a:latin typeface="Arial" charset="0"/>
              </a:rPr>
              <a:t>		</a:t>
            </a:r>
          </a:p>
        </p:txBody>
      </p:sp>
      <p:pic>
        <p:nvPicPr>
          <p:cNvPr id="43010" name="Picture 2" descr="balloonflas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3200"/>
            <a:ext cx="4337050" cy="364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1" name="Picture 3" descr="egginbottl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971800"/>
            <a:ext cx="277495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904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72000"/>
          </a:xfrm>
        </p:spPr>
        <p:txBody>
          <a:bodyPr/>
          <a:lstStyle/>
          <a:p>
            <a:pPr eaLnBrk="1" hangingPunct="1"/>
            <a:r>
              <a:rPr lang="en-US" sz="3600" b="1">
                <a:latin typeface="Constantia" charset="0"/>
              </a:rPr>
              <a:t>A sample of neon is at 89</a:t>
            </a:r>
            <a:r>
              <a:rPr lang="en-US" sz="3600" b="1" baseline="30000">
                <a:latin typeface="Constantia" charset="0"/>
              </a:rPr>
              <a:t>o</a:t>
            </a:r>
            <a:r>
              <a:rPr lang="en-US" sz="3600" b="1">
                <a:latin typeface="Constantia" charset="0"/>
              </a:rPr>
              <a:t>C and     123 kPa.  If the pressure changes to 145 kPa and the volume remains constant, find the new temperature, in K.  </a:t>
            </a:r>
            <a:endParaRPr lang="en-US" sz="3600">
              <a:latin typeface="Constantia" charset="0"/>
            </a:endParaRPr>
          </a:p>
        </p:txBody>
      </p:sp>
      <p:sp>
        <p:nvSpPr>
          <p:cNvPr id="44034" name="TextBox 3"/>
          <p:cNvSpPr txBox="1">
            <a:spLocks noChangeArrowheads="1"/>
          </p:cNvSpPr>
          <p:nvPr/>
        </p:nvSpPr>
        <p:spPr bwMode="auto">
          <a:xfrm>
            <a:off x="609600" y="381000"/>
            <a:ext cx="21875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FFFF00"/>
                </a:solidFill>
                <a:latin typeface="Constantia" charset="0"/>
              </a:rPr>
              <a:t>Gay-Lussac</a:t>
            </a:r>
          </a:p>
          <a:p>
            <a:pPr eaLnBrk="1" hangingPunct="1"/>
            <a:endParaRPr lang="en-US" sz="3200">
              <a:solidFill>
                <a:srgbClr val="FFFF00"/>
              </a:solidFill>
              <a:latin typeface="Constantia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684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3340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 2" charset="0"/>
              <a:buNone/>
            </a:pPr>
            <a:r>
              <a:rPr lang="en-US" sz="4800" b="1" u="sng">
                <a:solidFill>
                  <a:srgbClr val="00FFFF"/>
                </a:solidFill>
                <a:latin typeface="Constantia" charset="0"/>
              </a:rPr>
              <a:t>P1  </a:t>
            </a:r>
            <a:r>
              <a:rPr lang="en-US" sz="4800" b="1">
                <a:solidFill>
                  <a:srgbClr val="00FFFF"/>
                </a:solidFill>
                <a:latin typeface="Constantia" charset="0"/>
              </a:rPr>
              <a:t> = </a:t>
            </a:r>
            <a:r>
              <a:rPr lang="en-US" sz="4800" b="1" u="sng">
                <a:solidFill>
                  <a:srgbClr val="00FFFF"/>
                </a:solidFill>
                <a:latin typeface="Constantia" charset="0"/>
              </a:rPr>
              <a:t> P2	</a:t>
            </a:r>
            <a:r>
              <a:rPr lang="en-US" sz="4800" b="1">
                <a:solidFill>
                  <a:srgbClr val="00FFFF"/>
                </a:solidFill>
                <a:latin typeface="Constantia" charset="0"/>
              </a:rPr>
              <a:t>		 T2 = </a:t>
            </a:r>
            <a:r>
              <a:rPr lang="en-US" sz="4800" b="1" u="sng">
                <a:solidFill>
                  <a:srgbClr val="00FFFF"/>
                </a:solidFill>
                <a:latin typeface="Constantia" charset="0"/>
              </a:rPr>
              <a:t> T1P2 </a:t>
            </a:r>
            <a:endParaRPr lang="en-US" sz="4800" b="1">
              <a:solidFill>
                <a:srgbClr val="00FFFF"/>
              </a:solidFill>
              <a:latin typeface="Constantia" charset="0"/>
            </a:endParaRPr>
          </a:p>
          <a:p>
            <a:pPr eaLnBrk="1" hangingPunct="1">
              <a:spcBef>
                <a:spcPct val="0"/>
              </a:spcBef>
              <a:buFont typeface="Wingdings 2" charset="0"/>
              <a:buNone/>
            </a:pPr>
            <a:r>
              <a:rPr lang="en-US" sz="4800" b="1">
                <a:solidFill>
                  <a:srgbClr val="00FFFF"/>
                </a:solidFill>
                <a:latin typeface="Constantia" charset="0"/>
              </a:rPr>
              <a:t> T1       T2					 P1 </a:t>
            </a:r>
            <a:r>
              <a:rPr lang="en-US" sz="500" b="1" u="sng">
                <a:solidFill>
                  <a:srgbClr val="00FFFF"/>
                </a:solidFill>
                <a:latin typeface="Constantia" charset="0"/>
              </a:rPr>
              <a:t>.</a:t>
            </a:r>
          </a:p>
          <a:p>
            <a:pPr eaLnBrk="1" hangingPunct="1">
              <a:spcBef>
                <a:spcPct val="0"/>
              </a:spcBef>
              <a:buFont typeface="Wingdings 2" charset="0"/>
              <a:buNone/>
            </a:pPr>
            <a:r>
              <a:rPr lang="en-US" sz="500" b="1">
                <a:solidFill>
                  <a:srgbClr val="00FFFF"/>
                </a:solidFill>
                <a:latin typeface="Constantia" charset="0"/>
              </a:rPr>
              <a:t>								</a:t>
            </a:r>
            <a:endParaRPr lang="en-US" sz="2800" b="1">
              <a:solidFill>
                <a:srgbClr val="00FFFF"/>
              </a:solidFill>
              <a:latin typeface="Constantia" charset="0"/>
            </a:endParaRPr>
          </a:p>
          <a:p>
            <a:pPr eaLnBrk="1" hangingPunct="1">
              <a:spcBef>
                <a:spcPct val="0"/>
              </a:spcBef>
              <a:buFont typeface="Wingdings 2" charset="0"/>
              <a:buNone/>
            </a:pPr>
            <a:r>
              <a:rPr lang="en-US" sz="4800" b="1">
                <a:latin typeface="Constantia" charset="0"/>
              </a:rPr>
              <a:t>T2 = </a:t>
            </a:r>
            <a:r>
              <a:rPr lang="en-US" sz="4800" b="1" u="sng">
                <a:latin typeface="Constantia" charset="0"/>
              </a:rPr>
              <a:t> </a:t>
            </a:r>
            <a:r>
              <a:rPr lang="en-US" sz="4800" b="1" u="sng">
                <a:latin typeface="Arial" charset="0"/>
                <a:cs typeface="Arial" charset="0"/>
              </a:rPr>
              <a:t>(362K) (145 kPa) </a:t>
            </a:r>
            <a:r>
              <a:rPr lang="en-US" sz="500" b="1" u="sng">
                <a:latin typeface="Arial" charset="0"/>
                <a:cs typeface="Arial" charset="0"/>
              </a:rPr>
              <a:t>.</a:t>
            </a:r>
          </a:p>
          <a:p>
            <a:pPr eaLnBrk="1" hangingPunct="1">
              <a:spcBef>
                <a:spcPct val="0"/>
              </a:spcBef>
              <a:buFont typeface="Wingdings 2" charset="0"/>
              <a:buNone/>
            </a:pPr>
            <a:r>
              <a:rPr lang="en-US" sz="500" b="1">
                <a:latin typeface="Arial" charset="0"/>
                <a:cs typeface="Arial" charset="0"/>
              </a:rPr>
              <a:t>			</a:t>
            </a:r>
            <a:r>
              <a:rPr lang="en-US" sz="4800" b="1">
                <a:latin typeface="Arial" charset="0"/>
                <a:cs typeface="Arial" charset="0"/>
              </a:rPr>
              <a:t>     (123 kPa)</a:t>
            </a:r>
            <a:endParaRPr lang="en-US" sz="1800" b="1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 typeface="Wingdings 2" charset="0"/>
              <a:buNone/>
            </a:pPr>
            <a:r>
              <a:rPr lang="en-US" sz="4800" b="1">
                <a:solidFill>
                  <a:srgbClr val="FFFF00"/>
                </a:solidFill>
                <a:latin typeface="Constantia" charset="0"/>
              </a:rPr>
              <a:t>T2 =  </a:t>
            </a:r>
            <a:r>
              <a:rPr lang="en-US" sz="4800" b="1">
                <a:solidFill>
                  <a:srgbClr val="FFFF00"/>
                </a:solidFill>
                <a:latin typeface="Arial" charset="0"/>
                <a:cs typeface="Arial" charset="0"/>
              </a:rPr>
              <a:t>427 K</a:t>
            </a:r>
          </a:p>
        </p:txBody>
      </p:sp>
      <p:sp>
        <p:nvSpPr>
          <p:cNvPr id="45058" name="TextBox 3"/>
          <p:cNvSpPr txBox="1">
            <a:spLocks noChangeArrowheads="1"/>
          </p:cNvSpPr>
          <p:nvPr/>
        </p:nvSpPr>
        <p:spPr bwMode="auto">
          <a:xfrm>
            <a:off x="6400800" y="5562600"/>
            <a:ext cx="2187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FFFF00"/>
                </a:solidFill>
                <a:latin typeface="Constantia" charset="0"/>
              </a:rPr>
              <a:t>Gay-Lussac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74897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153400" cy="43434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dirty="0"/>
              <a:t>Pressure Units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Convert 687 </a:t>
            </a:r>
            <a:r>
              <a:rPr lang="en-US" dirty="0" err="1"/>
              <a:t>torrs</a:t>
            </a:r>
            <a:r>
              <a:rPr lang="en-US" dirty="0"/>
              <a:t> into atmospheres.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 rot="10800000">
            <a:off x="4267200" y="3200400"/>
            <a:ext cx="4267200" cy="2057400"/>
          </a:xfrm>
          <a:custGeom>
            <a:avLst/>
            <a:gdLst>
              <a:gd name="G0" fmla="+- 1506 0 0"/>
              <a:gd name="G1" fmla="+- 21600 0 1506"/>
              <a:gd name="G2" fmla="*/ 1506 1 2"/>
              <a:gd name="G3" fmla="+- 21600 0 G2"/>
              <a:gd name="G4" fmla="+/ 1506 21600 2"/>
              <a:gd name="G5" fmla="+/ G1 0 2"/>
              <a:gd name="G6" fmla="*/ 21600 21600 1506"/>
              <a:gd name="G7" fmla="*/ G6 1 2"/>
              <a:gd name="G8" fmla="+- 21600 0 G7"/>
              <a:gd name="G9" fmla="*/ 21600 1 2"/>
              <a:gd name="G10" fmla="+- 1506 0 G9"/>
              <a:gd name="G11" fmla="?: G10 G8 0"/>
              <a:gd name="G12" fmla="?: G10 G7 21600"/>
              <a:gd name="T0" fmla="*/ 20847 w 21600"/>
              <a:gd name="T1" fmla="*/ 10800 h 21600"/>
              <a:gd name="T2" fmla="*/ 10800 w 21600"/>
              <a:gd name="T3" fmla="*/ 21600 h 21600"/>
              <a:gd name="T4" fmla="*/ 753 w 21600"/>
              <a:gd name="T5" fmla="*/ 10800 h 21600"/>
              <a:gd name="T6" fmla="*/ 10800 w 21600"/>
              <a:gd name="T7" fmla="*/ 0 h 21600"/>
              <a:gd name="T8" fmla="*/ 2553 w 21600"/>
              <a:gd name="T9" fmla="*/ 2553 h 21600"/>
              <a:gd name="T10" fmla="*/ 19047 w 21600"/>
              <a:gd name="T11" fmla="*/ 190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1506" y="21600"/>
                </a:lnTo>
                <a:lnTo>
                  <a:pt x="20094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 eaLnBrk="0" hangingPunct="0"/>
            <a:r>
              <a:rPr lang="en-US" sz="2400" b="1" dirty="0">
                <a:latin typeface="Verdana" charset="0"/>
              </a:rPr>
              <a:t>1 </a:t>
            </a:r>
            <a:r>
              <a:rPr lang="en-US" sz="2400" b="1" dirty="0" err="1">
                <a:latin typeface="Verdana" charset="0"/>
              </a:rPr>
              <a:t>torr</a:t>
            </a:r>
            <a:r>
              <a:rPr lang="en-US" sz="2400" b="1" dirty="0">
                <a:latin typeface="Verdana" charset="0"/>
              </a:rPr>
              <a:t> = 1mm Hg</a:t>
            </a:r>
          </a:p>
          <a:p>
            <a:pPr algn="ctr" eaLnBrk="0" hangingPunct="0"/>
            <a:endParaRPr lang="en-US" sz="2400" b="1" dirty="0">
              <a:latin typeface="Verdana" charset="0"/>
            </a:endParaRPr>
          </a:p>
          <a:p>
            <a:pPr algn="ctr" eaLnBrk="0" hangingPunct="0"/>
            <a:r>
              <a:rPr lang="en-US" sz="2400" b="1" dirty="0">
                <a:latin typeface="Verdana" charset="0"/>
              </a:rPr>
              <a:t>1 </a:t>
            </a:r>
            <a:r>
              <a:rPr lang="en-US" sz="2400" b="1" dirty="0" err="1">
                <a:latin typeface="Verdana" charset="0"/>
              </a:rPr>
              <a:t>atm</a:t>
            </a:r>
            <a:r>
              <a:rPr lang="en-US" sz="2400" b="1" dirty="0">
                <a:latin typeface="Verdana" charset="0"/>
              </a:rPr>
              <a:t> = 760 mm Hg</a:t>
            </a:r>
          </a:p>
          <a:p>
            <a:pPr algn="ctr" eaLnBrk="0" hangingPunct="0"/>
            <a:endParaRPr lang="en-US" sz="2400" b="1" dirty="0">
              <a:latin typeface="Verdana" charset="0"/>
            </a:endParaRPr>
          </a:p>
          <a:p>
            <a:pPr algn="ctr" eaLnBrk="0" hangingPunct="0"/>
            <a:r>
              <a:rPr lang="en-US" sz="2400" b="1" dirty="0">
                <a:latin typeface="Verdana" charset="0"/>
              </a:rPr>
              <a:t>1 </a:t>
            </a:r>
            <a:r>
              <a:rPr lang="en-US" sz="2400" b="1" dirty="0" err="1">
                <a:latin typeface="Verdana" charset="0"/>
              </a:rPr>
              <a:t>atm</a:t>
            </a:r>
            <a:r>
              <a:rPr lang="en-US" sz="2400" b="1" dirty="0">
                <a:latin typeface="Verdana" charset="0"/>
              </a:rPr>
              <a:t>= 101.325 </a:t>
            </a:r>
            <a:r>
              <a:rPr lang="en-US" sz="2400" b="1" dirty="0" err="1">
                <a:latin typeface="Verdana" charset="0"/>
              </a:rPr>
              <a:t>KPa</a:t>
            </a:r>
            <a:endParaRPr lang="en-US" sz="2400" b="1" dirty="0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112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3276600" cy="990600"/>
          </a:xfrm>
          <a:noFill/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7184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en-US" sz="5400">
                <a:solidFill>
                  <a:schemeClr val="hlin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Pressure</a:t>
            </a:r>
            <a:endParaRPr lang="en-US" sz="5400">
              <a:solidFill>
                <a:schemeClr val="hlink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3886200" cy="4800600"/>
          </a:xfrm>
          <a:solidFill>
            <a:srgbClr val="0F1C1C"/>
          </a:solidFill>
          <a:ln>
            <a:solidFill>
              <a:srgbClr val="4F81BD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Pressure of air is measured with a </a:t>
            </a:r>
            <a:r>
              <a:rPr lang="en-US" sz="2800" dirty="0">
                <a:solidFill>
                  <a:srgbClr val="FAFD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BAROMETER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(developed by Torricelli in 1643)</a:t>
            </a:r>
          </a:p>
          <a:p>
            <a:pPr>
              <a:buFontTx/>
              <a:buNone/>
            </a:pP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Hg rises in tube until force of Hg (down) balances the force of atmosphere (pushing up). (Just like a straw in a soft drink)</a:t>
            </a:r>
          </a:p>
          <a:p>
            <a:pPr>
              <a:spcBef>
                <a:spcPct val="144000"/>
              </a:spcBef>
              <a:buFontTx/>
              <a:buNone/>
            </a:pP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 of Hg pushing down related to </a:t>
            </a:r>
          </a:p>
          <a:p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Hg density</a:t>
            </a:r>
          </a:p>
          <a:p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column height</a:t>
            </a:r>
          </a:p>
        </p:txBody>
      </p:sp>
      <p:pic>
        <p:nvPicPr>
          <p:cNvPr id="9220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200" y="292100"/>
            <a:ext cx="3670300" cy="631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390593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5257800" cy="990600"/>
          </a:xfrm>
          <a:noFill/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en-US" sz="5400" dirty="0">
                <a:solidFill>
                  <a:schemeClr val="hlin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Pressure</a:t>
            </a:r>
            <a:endParaRPr lang="en-US" sz="5400" dirty="0">
              <a:solidFill>
                <a:schemeClr val="hlink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5638800" cy="5562600"/>
          </a:xfrm>
          <a:solidFill>
            <a:srgbClr val="0F1C1C">
              <a:alpha val="28999"/>
            </a:srgbClr>
          </a:solidFill>
          <a:ln/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Column height measures Pressure of atmosphere</a:t>
            </a:r>
          </a:p>
          <a:p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standard atmosphere (</a:t>
            </a:r>
            <a:r>
              <a:rPr 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atm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  *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760 mm Hg (or </a:t>
            </a:r>
            <a:r>
              <a:rPr 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torr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 *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29.92 inches Hg *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14.7 pounds/in</a:t>
            </a:r>
            <a:r>
              <a:rPr lang="en-US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(psi)</a:t>
            </a:r>
            <a:b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*</a:t>
            </a:r>
            <a:r>
              <a:rPr lang="en-US" b="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HD only</a:t>
            </a: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101.3 </a:t>
            </a:r>
            <a:r>
              <a:rPr 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kPa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(SI unit is PASCAL) * </a:t>
            </a:r>
            <a:r>
              <a:rPr lang="en-US" b="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HD only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about 34 feet of water!</a:t>
            </a:r>
          </a:p>
          <a:p>
            <a:pPr>
              <a:buFontTx/>
              <a:buNone/>
            </a:pP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1268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46100"/>
            <a:ext cx="2679700" cy="631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43223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81000"/>
            <a:ext cx="6705600" cy="685800"/>
          </a:xfrm>
          <a:solidFill>
            <a:schemeClr val="accent2">
              <a:alpha val="32001"/>
            </a:schemeClr>
          </a:solidFill>
          <a:ln/>
          <a:extLst>
            <a:ext uri="{91240B29-F687-4f45-9708-019B960494DF}">
              <a14:hiddenLine xmlns:a14="http://schemas.microsoft.com/office/drawing/2010/main" xmlns="" w="38100" cmpd="sng">
                <a:solidFill>
                  <a:schemeClr val="hlink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hlink"/>
                </a:solidFill>
                <a:latin typeface="Comic Sans MS" charset="0"/>
              </a:rPr>
              <a:t>Pressure Conversions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458200" cy="4876800"/>
          </a:xfrm>
          <a:solidFill>
            <a:srgbClr val="0F1C1C">
              <a:alpha val="50999"/>
            </a:srgbClr>
          </a:solidFill>
        </p:spPr>
        <p:txBody>
          <a:bodyPr/>
          <a:lstStyle/>
          <a:p>
            <a:pPr marL="342900" indent="-342900">
              <a:buFontTx/>
              <a:buNone/>
            </a:pPr>
            <a:r>
              <a:rPr lang="en-US" sz="2800" b="0" dirty="0">
                <a:solidFill>
                  <a:schemeClr val="bg1"/>
                </a:solidFill>
              </a:rPr>
              <a:t>A.  What is 475 mm Hg expressed in </a:t>
            </a:r>
            <a:r>
              <a:rPr lang="en-US" sz="2800" b="0" dirty="0" err="1">
                <a:solidFill>
                  <a:schemeClr val="bg1"/>
                </a:solidFill>
              </a:rPr>
              <a:t>atm</a:t>
            </a:r>
            <a:r>
              <a:rPr lang="en-US" sz="2800" b="0" dirty="0">
                <a:solidFill>
                  <a:schemeClr val="bg1"/>
                </a:solidFill>
              </a:rPr>
              <a:t>?</a:t>
            </a:r>
          </a:p>
          <a:p>
            <a:pPr marL="342900" indent="-342900">
              <a:buFontTx/>
              <a:buNone/>
            </a:pPr>
            <a:endParaRPr lang="en-US" sz="2800" b="0" dirty="0">
              <a:solidFill>
                <a:schemeClr val="bg1"/>
              </a:solidFill>
            </a:endParaRPr>
          </a:p>
          <a:p>
            <a:pPr marL="342900" indent="-342900">
              <a:buFontTx/>
              <a:buNone/>
            </a:pPr>
            <a:r>
              <a:rPr lang="en-US" sz="2800" b="0" dirty="0">
                <a:solidFill>
                  <a:schemeClr val="bg1"/>
                </a:solidFill>
              </a:rPr>
              <a:t>				     1 </a:t>
            </a:r>
            <a:r>
              <a:rPr lang="en-US" sz="2800" b="0" dirty="0" err="1">
                <a:solidFill>
                  <a:schemeClr val="bg1"/>
                </a:solidFill>
              </a:rPr>
              <a:t>atm</a:t>
            </a:r>
            <a:endParaRPr lang="en-US" sz="2800" b="0" dirty="0">
              <a:solidFill>
                <a:schemeClr val="bg1"/>
              </a:solidFill>
            </a:endParaRPr>
          </a:p>
          <a:p>
            <a:pPr marL="342900" indent="-342900">
              <a:buFontTx/>
              <a:buNone/>
            </a:pPr>
            <a:r>
              <a:rPr lang="en-US" sz="2800" b="0" dirty="0">
                <a:solidFill>
                  <a:schemeClr val="bg1"/>
                </a:solidFill>
              </a:rPr>
              <a:t>			          760 mm Hg</a:t>
            </a:r>
          </a:p>
          <a:p>
            <a:pPr marL="342900" indent="-342900">
              <a:buFontTx/>
              <a:buNone/>
            </a:pPr>
            <a:endParaRPr lang="en-US" sz="2800" b="0" dirty="0">
              <a:solidFill>
                <a:schemeClr val="bg1"/>
              </a:solidFill>
            </a:endParaRPr>
          </a:p>
          <a:p>
            <a:pPr marL="342900" indent="-342900">
              <a:buFontTx/>
              <a:buNone/>
            </a:pPr>
            <a:r>
              <a:rPr lang="en-US" sz="2800" b="0" dirty="0">
                <a:solidFill>
                  <a:schemeClr val="bg1"/>
                </a:solidFill>
              </a:rPr>
              <a:t>B. The pressure of a tire is measured as 29.4 psi.</a:t>
            </a:r>
          </a:p>
          <a:p>
            <a:pPr marL="342900" indent="-342900">
              <a:buFontTx/>
              <a:buNone/>
            </a:pPr>
            <a:r>
              <a:rPr lang="en-US" sz="2800" b="0" dirty="0">
                <a:solidFill>
                  <a:schemeClr val="bg1"/>
                </a:solidFill>
              </a:rPr>
              <a:t>     What is this pressure in mm Hg?</a:t>
            </a:r>
          </a:p>
          <a:p>
            <a:pPr marL="342900" indent="-342900">
              <a:buFontTx/>
              <a:buNone/>
            </a:pPr>
            <a:r>
              <a:rPr lang="en-US" sz="2800" b="0" dirty="0">
                <a:solidFill>
                  <a:schemeClr val="bg1"/>
                </a:solidFill>
              </a:rPr>
              <a:t>			  760 mm Hg </a:t>
            </a:r>
          </a:p>
          <a:p>
            <a:pPr marL="342900" indent="-342900">
              <a:buFontTx/>
              <a:buNone/>
            </a:pPr>
            <a:r>
              <a:rPr lang="en-US" sz="2800" b="0" dirty="0">
                <a:solidFill>
                  <a:schemeClr val="bg1"/>
                </a:solidFill>
              </a:rPr>
              <a:t>                       14.7 psi     		    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4991100" y="5410200"/>
            <a:ext cx="37719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n-US" sz="3200" b="0">
                <a:solidFill>
                  <a:schemeClr val="bg1"/>
                </a:solidFill>
                <a:latin typeface="Arial" charset="0"/>
              </a:rPr>
              <a:t>= 1.52 x 10</a:t>
            </a:r>
            <a:r>
              <a:rPr lang="en-US" sz="3200" b="0" baseline="30000">
                <a:solidFill>
                  <a:schemeClr val="bg1"/>
                </a:solidFill>
                <a:latin typeface="Arial" charset="0"/>
              </a:rPr>
              <a:t>3</a:t>
            </a:r>
            <a:r>
              <a:rPr lang="en-US" sz="3200" b="0">
                <a:solidFill>
                  <a:schemeClr val="bg1"/>
                </a:solidFill>
                <a:latin typeface="Arial" charset="0"/>
              </a:rPr>
              <a:t> mm Hg</a:t>
            </a: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5181600" y="2819400"/>
            <a:ext cx="25638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3200" b="0">
                <a:solidFill>
                  <a:schemeClr val="bg1"/>
                </a:solidFill>
                <a:latin typeface="Arial" charset="0"/>
              </a:rPr>
              <a:t>=   0.625 atm</a:t>
            </a:r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533400" y="2743200"/>
            <a:ext cx="266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3200" b="0">
                <a:solidFill>
                  <a:schemeClr val="bg1"/>
                </a:solidFill>
                <a:latin typeface="Arial" charset="0"/>
              </a:rPr>
              <a:t>475 mm Hg x</a:t>
            </a:r>
          </a:p>
        </p:txBody>
      </p:sp>
      <p:sp>
        <p:nvSpPr>
          <p:cNvPr id="78855" name="Line 7"/>
          <p:cNvSpPr>
            <a:spLocks noChangeShapeType="1"/>
          </p:cNvSpPr>
          <p:nvPr/>
        </p:nvSpPr>
        <p:spPr bwMode="auto">
          <a:xfrm>
            <a:off x="3352800" y="3124200"/>
            <a:ext cx="1752600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457200" y="5334000"/>
            <a:ext cx="19208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3200" b="0">
                <a:solidFill>
                  <a:schemeClr val="bg1"/>
                </a:solidFill>
                <a:latin typeface="Arial" charset="0"/>
              </a:rPr>
              <a:t>29.4 psi x</a:t>
            </a:r>
          </a:p>
        </p:txBody>
      </p:sp>
      <p:sp>
        <p:nvSpPr>
          <p:cNvPr id="78857" name="Line 9"/>
          <p:cNvSpPr>
            <a:spLocks noChangeShapeType="1"/>
          </p:cNvSpPr>
          <p:nvPr/>
        </p:nvSpPr>
        <p:spPr bwMode="auto">
          <a:xfrm>
            <a:off x="2438400" y="5715000"/>
            <a:ext cx="1981200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069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 autoUpdateAnimBg="0"/>
      <p:bldP spid="78852" grpId="0"/>
      <p:bldP spid="78853" grpId="0"/>
      <p:bldP spid="78854" grpId="0"/>
      <p:bldP spid="78855" grpId="0" animBg="1"/>
      <p:bldP spid="78856" grpId="0"/>
      <p:bldP spid="788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81000"/>
            <a:ext cx="6705600" cy="685800"/>
          </a:xfrm>
          <a:solidFill>
            <a:schemeClr val="accent2">
              <a:alpha val="32001"/>
            </a:schemeClr>
          </a:solidFill>
          <a:ln/>
          <a:extLst>
            <a:ext uri="{91240B29-F687-4f45-9708-019B960494DF}">
              <a14:hiddenLine xmlns:a14="http://schemas.microsoft.com/office/drawing/2010/main" xmlns="" w="38100" cmpd="sng">
                <a:solidFill>
                  <a:schemeClr val="hlink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hlink"/>
                </a:solidFill>
                <a:latin typeface="Comic Sans MS" charset="0"/>
              </a:rPr>
              <a:t>Pressure Conversions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458200" cy="4876800"/>
          </a:xfrm>
          <a:solidFill>
            <a:srgbClr val="0F1C1C">
              <a:alpha val="50999"/>
            </a:srgbClr>
          </a:solidFill>
        </p:spPr>
        <p:txBody>
          <a:bodyPr/>
          <a:lstStyle/>
          <a:p>
            <a:pPr marL="342900" indent="-342900">
              <a:buFontTx/>
              <a:buNone/>
            </a:pPr>
            <a:r>
              <a:rPr lang="en-US" sz="2800" b="0" dirty="0">
                <a:solidFill>
                  <a:schemeClr val="bg1"/>
                </a:solidFill>
              </a:rPr>
              <a:t>A.  What is 2 </a:t>
            </a:r>
            <a:r>
              <a:rPr lang="en-US" sz="2800" b="0" dirty="0" err="1">
                <a:solidFill>
                  <a:schemeClr val="bg1"/>
                </a:solidFill>
              </a:rPr>
              <a:t>atm</a:t>
            </a:r>
            <a:r>
              <a:rPr lang="en-US" sz="2800" b="0" dirty="0">
                <a:solidFill>
                  <a:schemeClr val="bg1"/>
                </a:solidFill>
              </a:rPr>
              <a:t> expressed in </a:t>
            </a:r>
            <a:r>
              <a:rPr lang="en-US" sz="2800" b="0" dirty="0" err="1">
                <a:solidFill>
                  <a:schemeClr val="bg1"/>
                </a:solidFill>
              </a:rPr>
              <a:t>torr</a:t>
            </a:r>
            <a:r>
              <a:rPr lang="en-US" sz="2800" b="0" dirty="0">
                <a:solidFill>
                  <a:schemeClr val="bg1"/>
                </a:solidFill>
              </a:rPr>
              <a:t>?</a:t>
            </a:r>
          </a:p>
          <a:p>
            <a:pPr marL="342900" indent="-342900">
              <a:buFontTx/>
              <a:buNone/>
            </a:pPr>
            <a:endParaRPr lang="en-US" sz="2800" b="0" dirty="0">
              <a:solidFill>
                <a:schemeClr val="bg1"/>
              </a:solidFill>
            </a:endParaRPr>
          </a:p>
          <a:p>
            <a:pPr marL="342900" indent="-342900">
              <a:buFontTx/>
              <a:buNone/>
            </a:pPr>
            <a:endParaRPr lang="en-US" sz="2800" b="0" dirty="0">
              <a:solidFill>
                <a:schemeClr val="bg1"/>
              </a:solidFill>
            </a:endParaRPr>
          </a:p>
          <a:p>
            <a:pPr marL="342900" indent="-342900">
              <a:buFontTx/>
              <a:buNone/>
            </a:pPr>
            <a:endParaRPr lang="en-US" sz="2800" b="0" dirty="0">
              <a:solidFill>
                <a:schemeClr val="bg1"/>
              </a:solidFill>
            </a:endParaRPr>
          </a:p>
          <a:p>
            <a:pPr marL="342900" indent="-342900">
              <a:buFontTx/>
              <a:buNone/>
            </a:pPr>
            <a:r>
              <a:rPr lang="en-US" sz="2800" b="0" dirty="0">
                <a:solidFill>
                  <a:schemeClr val="bg1"/>
                </a:solidFill>
              </a:rPr>
              <a:t>		</a:t>
            </a:r>
          </a:p>
          <a:p>
            <a:pPr marL="342900" indent="-342900">
              <a:buFontTx/>
              <a:buNone/>
            </a:pPr>
            <a:r>
              <a:rPr lang="en-US" sz="2800" b="0" dirty="0">
                <a:solidFill>
                  <a:schemeClr val="bg1"/>
                </a:solidFill>
              </a:rPr>
              <a:t>B. The pressure of a tire is measured as 32.0 psi.</a:t>
            </a:r>
          </a:p>
          <a:p>
            <a:pPr marL="342900" indent="-342900">
              <a:buFontTx/>
              <a:buNone/>
            </a:pPr>
            <a:r>
              <a:rPr lang="en-US" sz="2800" b="0" dirty="0">
                <a:solidFill>
                  <a:schemeClr val="bg1"/>
                </a:solidFill>
              </a:rPr>
              <a:t>     What is this pressure in </a:t>
            </a:r>
            <a:r>
              <a:rPr lang="en-US" sz="2800" b="0" dirty="0" err="1">
                <a:solidFill>
                  <a:schemeClr val="bg1"/>
                </a:solidFill>
              </a:rPr>
              <a:t>kPa</a:t>
            </a:r>
            <a:r>
              <a:rPr lang="en-US" sz="2800" b="0" dirty="0">
                <a:solidFill>
                  <a:schemeClr val="bg1"/>
                </a:solidFill>
              </a:rPr>
              <a:t>?</a:t>
            </a:r>
          </a:p>
          <a:p>
            <a:pPr marL="342900" indent="-342900">
              <a:buFontTx/>
              <a:buNone/>
            </a:pPr>
            <a:r>
              <a:rPr lang="en-US" sz="2800" b="0" dirty="0">
                <a:solidFill>
                  <a:schemeClr val="bg1"/>
                </a:solidFill>
              </a:rPr>
              <a:t>				     </a:t>
            </a:r>
          </a:p>
        </p:txBody>
      </p:sp>
    </p:spTree>
    <p:extLst>
      <p:ext uri="{BB962C8B-B14F-4D97-AF65-F5344CB8AC3E}">
        <p14:creationId xmlns:p14="http://schemas.microsoft.com/office/powerpoint/2010/main" val="363869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09600" y="76200"/>
            <a:ext cx="8915400" cy="762000"/>
          </a:xfrm>
          <a:prstGeom prst="rect">
            <a:avLst/>
          </a:prstGeom>
          <a:noFill/>
          <a:ln>
            <a:noFill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rgbClr val="CCCCFF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rgbClr val="FF0066"/>
                </a:solidFill>
                <a:latin typeface="Microsoft Sans Serif" charset="0"/>
                <a:cs typeface="Arial" charset="0"/>
              </a:rPr>
              <a:t>Pressure depends on Temp</a:t>
            </a:r>
          </a:p>
        </p:txBody>
      </p:sp>
      <p:pic>
        <p:nvPicPr>
          <p:cNvPr id="3075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114800"/>
            <a:ext cx="3124200" cy="2286000"/>
          </a:xfrm>
          <a:prstGeom prst="rect">
            <a:avLst/>
          </a:prstGeom>
          <a:noFill/>
          <a:ln w="76200">
            <a:solidFill>
              <a:schemeClr val="accent2"/>
            </a:solidFill>
            <a:miter lim="800000"/>
            <a:headEnd/>
            <a:tailEnd/>
          </a:ln>
          <a:effectLst>
            <a:outerShdw blurRad="63500" dist="53882" dir="2700000" algn="ctr" rotWithShape="0">
              <a:schemeClr val="tx1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sp>
        <p:nvSpPr>
          <p:cNvPr id="3076" name="Freeform 4"/>
          <p:cNvSpPr>
            <a:spLocks/>
          </p:cNvSpPr>
          <p:nvPr/>
        </p:nvSpPr>
        <p:spPr bwMode="auto">
          <a:xfrm>
            <a:off x="2743200" y="5291138"/>
            <a:ext cx="1435100" cy="804862"/>
          </a:xfrm>
          <a:custGeom>
            <a:avLst/>
            <a:gdLst>
              <a:gd name="T0" fmla="*/ 2 w 1460"/>
              <a:gd name="T1" fmla="*/ 528 h 747"/>
              <a:gd name="T2" fmla="*/ 0 w 1460"/>
              <a:gd name="T3" fmla="*/ 570 h 747"/>
              <a:gd name="T4" fmla="*/ 0 w 1460"/>
              <a:gd name="T5" fmla="*/ 602 h 747"/>
              <a:gd name="T6" fmla="*/ 10 w 1460"/>
              <a:gd name="T7" fmla="*/ 633 h 747"/>
              <a:gd name="T8" fmla="*/ 41 w 1460"/>
              <a:gd name="T9" fmla="*/ 674 h 747"/>
              <a:gd name="T10" fmla="*/ 51 w 1460"/>
              <a:gd name="T11" fmla="*/ 705 h 747"/>
              <a:gd name="T12" fmla="*/ 72 w 1460"/>
              <a:gd name="T13" fmla="*/ 736 h 747"/>
              <a:gd name="T14" fmla="*/ 114 w 1460"/>
              <a:gd name="T15" fmla="*/ 746 h 747"/>
              <a:gd name="T16" fmla="*/ 145 w 1460"/>
              <a:gd name="T17" fmla="*/ 746 h 747"/>
              <a:gd name="T18" fmla="*/ 207 w 1460"/>
              <a:gd name="T19" fmla="*/ 746 h 747"/>
              <a:gd name="T20" fmla="*/ 289 w 1460"/>
              <a:gd name="T21" fmla="*/ 746 h 747"/>
              <a:gd name="T22" fmla="*/ 320 w 1460"/>
              <a:gd name="T23" fmla="*/ 746 h 747"/>
              <a:gd name="T24" fmla="*/ 352 w 1460"/>
              <a:gd name="T25" fmla="*/ 746 h 747"/>
              <a:gd name="T26" fmla="*/ 383 w 1460"/>
              <a:gd name="T27" fmla="*/ 715 h 747"/>
              <a:gd name="T28" fmla="*/ 403 w 1460"/>
              <a:gd name="T29" fmla="*/ 684 h 747"/>
              <a:gd name="T30" fmla="*/ 424 w 1460"/>
              <a:gd name="T31" fmla="*/ 653 h 747"/>
              <a:gd name="T32" fmla="*/ 455 w 1460"/>
              <a:gd name="T33" fmla="*/ 633 h 747"/>
              <a:gd name="T34" fmla="*/ 486 w 1460"/>
              <a:gd name="T35" fmla="*/ 612 h 747"/>
              <a:gd name="T36" fmla="*/ 517 w 1460"/>
              <a:gd name="T37" fmla="*/ 591 h 747"/>
              <a:gd name="T38" fmla="*/ 579 w 1460"/>
              <a:gd name="T39" fmla="*/ 591 h 747"/>
              <a:gd name="T40" fmla="*/ 662 w 1460"/>
              <a:gd name="T41" fmla="*/ 581 h 747"/>
              <a:gd name="T42" fmla="*/ 724 w 1460"/>
              <a:gd name="T43" fmla="*/ 581 h 747"/>
              <a:gd name="T44" fmla="*/ 755 w 1460"/>
              <a:gd name="T45" fmla="*/ 581 h 747"/>
              <a:gd name="T46" fmla="*/ 786 w 1460"/>
              <a:gd name="T47" fmla="*/ 602 h 747"/>
              <a:gd name="T48" fmla="*/ 817 w 1460"/>
              <a:gd name="T49" fmla="*/ 643 h 747"/>
              <a:gd name="T50" fmla="*/ 848 w 1460"/>
              <a:gd name="T51" fmla="*/ 684 h 747"/>
              <a:gd name="T52" fmla="*/ 869 w 1460"/>
              <a:gd name="T53" fmla="*/ 715 h 747"/>
              <a:gd name="T54" fmla="*/ 900 w 1460"/>
              <a:gd name="T55" fmla="*/ 736 h 747"/>
              <a:gd name="T56" fmla="*/ 931 w 1460"/>
              <a:gd name="T57" fmla="*/ 736 h 747"/>
              <a:gd name="T58" fmla="*/ 962 w 1460"/>
              <a:gd name="T59" fmla="*/ 746 h 747"/>
              <a:gd name="T60" fmla="*/ 1003 w 1460"/>
              <a:gd name="T61" fmla="*/ 746 h 747"/>
              <a:gd name="T62" fmla="*/ 1034 w 1460"/>
              <a:gd name="T63" fmla="*/ 746 h 747"/>
              <a:gd name="T64" fmla="*/ 1065 w 1460"/>
              <a:gd name="T65" fmla="*/ 715 h 747"/>
              <a:gd name="T66" fmla="*/ 1097 w 1460"/>
              <a:gd name="T67" fmla="*/ 684 h 747"/>
              <a:gd name="T68" fmla="*/ 1117 w 1460"/>
              <a:gd name="T69" fmla="*/ 653 h 747"/>
              <a:gd name="T70" fmla="*/ 1148 w 1460"/>
              <a:gd name="T71" fmla="*/ 633 h 747"/>
              <a:gd name="T72" fmla="*/ 1190 w 1460"/>
              <a:gd name="T73" fmla="*/ 602 h 747"/>
              <a:gd name="T74" fmla="*/ 1221 w 1460"/>
              <a:gd name="T75" fmla="*/ 570 h 747"/>
              <a:gd name="T76" fmla="*/ 1241 w 1460"/>
              <a:gd name="T77" fmla="*/ 539 h 747"/>
              <a:gd name="T78" fmla="*/ 1262 w 1460"/>
              <a:gd name="T79" fmla="*/ 508 h 747"/>
              <a:gd name="T80" fmla="*/ 1262 w 1460"/>
              <a:gd name="T81" fmla="*/ 477 h 747"/>
              <a:gd name="T82" fmla="*/ 1262 w 1460"/>
              <a:gd name="T83" fmla="*/ 446 h 747"/>
              <a:gd name="T84" fmla="*/ 1272 w 1460"/>
              <a:gd name="T85" fmla="*/ 415 h 747"/>
              <a:gd name="T86" fmla="*/ 1293 w 1460"/>
              <a:gd name="T87" fmla="*/ 384 h 747"/>
              <a:gd name="T88" fmla="*/ 1324 w 1460"/>
              <a:gd name="T89" fmla="*/ 374 h 747"/>
              <a:gd name="T90" fmla="*/ 1355 w 1460"/>
              <a:gd name="T91" fmla="*/ 374 h 747"/>
              <a:gd name="T92" fmla="*/ 1438 w 1460"/>
              <a:gd name="T93" fmla="*/ 384 h 747"/>
              <a:gd name="T94" fmla="*/ 1459 w 1460"/>
              <a:gd name="T95" fmla="*/ 353 h 747"/>
              <a:gd name="T96" fmla="*/ 1438 w 1460"/>
              <a:gd name="T97" fmla="*/ 322 h 747"/>
              <a:gd name="T98" fmla="*/ 1407 w 1460"/>
              <a:gd name="T99" fmla="*/ 291 h 747"/>
              <a:gd name="T100" fmla="*/ 1386 w 1460"/>
              <a:gd name="T101" fmla="*/ 260 h 747"/>
              <a:gd name="T102" fmla="*/ 1355 w 1460"/>
              <a:gd name="T103" fmla="*/ 240 h 747"/>
              <a:gd name="T104" fmla="*/ 1324 w 1460"/>
              <a:gd name="T105" fmla="*/ 208 h 747"/>
              <a:gd name="T106" fmla="*/ 1262 w 1460"/>
              <a:gd name="T107" fmla="*/ 188 h 747"/>
              <a:gd name="T108" fmla="*/ 1241 w 1460"/>
              <a:gd name="T109" fmla="*/ 157 h 747"/>
              <a:gd name="T110" fmla="*/ 1221 w 1460"/>
              <a:gd name="T111" fmla="*/ 126 h 747"/>
              <a:gd name="T112" fmla="*/ 1200 w 1460"/>
              <a:gd name="T113" fmla="*/ 95 h 747"/>
              <a:gd name="T114" fmla="*/ 1200 w 1460"/>
              <a:gd name="T115" fmla="*/ 64 h 747"/>
              <a:gd name="T116" fmla="*/ 1200 w 1460"/>
              <a:gd name="T117" fmla="*/ 33 h 747"/>
              <a:gd name="T118" fmla="*/ 1202 w 1460"/>
              <a:gd name="T119" fmla="*/ 48 h 747"/>
              <a:gd name="T120" fmla="*/ 1202 w 1460"/>
              <a:gd name="T121" fmla="*/ 0 h 7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460" h="747">
                <a:moveTo>
                  <a:pt x="2" y="528"/>
                </a:moveTo>
                <a:lnTo>
                  <a:pt x="0" y="570"/>
                </a:lnTo>
                <a:lnTo>
                  <a:pt x="0" y="602"/>
                </a:lnTo>
                <a:lnTo>
                  <a:pt x="10" y="633"/>
                </a:lnTo>
                <a:lnTo>
                  <a:pt x="41" y="674"/>
                </a:lnTo>
                <a:lnTo>
                  <a:pt x="51" y="705"/>
                </a:lnTo>
                <a:lnTo>
                  <a:pt x="72" y="736"/>
                </a:lnTo>
                <a:lnTo>
                  <a:pt x="114" y="746"/>
                </a:lnTo>
                <a:lnTo>
                  <a:pt x="145" y="746"/>
                </a:lnTo>
                <a:lnTo>
                  <a:pt x="207" y="746"/>
                </a:lnTo>
                <a:lnTo>
                  <a:pt x="289" y="746"/>
                </a:lnTo>
                <a:lnTo>
                  <a:pt x="320" y="746"/>
                </a:lnTo>
                <a:lnTo>
                  <a:pt x="352" y="746"/>
                </a:lnTo>
                <a:lnTo>
                  <a:pt x="383" y="715"/>
                </a:lnTo>
                <a:lnTo>
                  <a:pt x="403" y="684"/>
                </a:lnTo>
                <a:lnTo>
                  <a:pt x="424" y="653"/>
                </a:lnTo>
                <a:lnTo>
                  <a:pt x="455" y="633"/>
                </a:lnTo>
                <a:lnTo>
                  <a:pt x="486" y="612"/>
                </a:lnTo>
                <a:lnTo>
                  <a:pt x="517" y="591"/>
                </a:lnTo>
                <a:lnTo>
                  <a:pt x="579" y="591"/>
                </a:lnTo>
                <a:lnTo>
                  <a:pt x="662" y="581"/>
                </a:lnTo>
                <a:lnTo>
                  <a:pt x="724" y="581"/>
                </a:lnTo>
                <a:lnTo>
                  <a:pt x="755" y="581"/>
                </a:lnTo>
                <a:lnTo>
                  <a:pt x="786" y="602"/>
                </a:lnTo>
                <a:lnTo>
                  <a:pt x="817" y="643"/>
                </a:lnTo>
                <a:lnTo>
                  <a:pt x="848" y="684"/>
                </a:lnTo>
                <a:lnTo>
                  <a:pt x="869" y="715"/>
                </a:lnTo>
                <a:lnTo>
                  <a:pt x="900" y="736"/>
                </a:lnTo>
                <a:lnTo>
                  <a:pt x="931" y="736"/>
                </a:lnTo>
                <a:lnTo>
                  <a:pt x="962" y="746"/>
                </a:lnTo>
                <a:lnTo>
                  <a:pt x="1003" y="746"/>
                </a:lnTo>
                <a:lnTo>
                  <a:pt x="1034" y="746"/>
                </a:lnTo>
                <a:lnTo>
                  <a:pt x="1065" y="715"/>
                </a:lnTo>
                <a:lnTo>
                  <a:pt x="1097" y="684"/>
                </a:lnTo>
                <a:lnTo>
                  <a:pt x="1117" y="653"/>
                </a:lnTo>
                <a:lnTo>
                  <a:pt x="1148" y="633"/>
                </a:lnTo>
                <a:lnTo>
                  <a:pt x="1190" y="602"/>
                </a:lnTo>
                <a:lnTo>
                  <a:pt x="1221" y="570"/>
                </a:lnTo>
                <a:lnTo>
                  <a:pt x="1241" y="539"/>
                </a:lnTo>
                <a:lnTo>
                  <a:pt x="1262" y="508"/>
                </a:lnTo>
                <a:lnTo>
                  <a:pt x="1262" y="477"/>
                </a:lnTo>
                <a:lnTo>
                  <a:pt x="1262" y="446"/>
                </a:lnTo>
                <a:lnTo>
                  <a:pt x="1272" y="415"/>
                </a:lnTo>
                <a:lnTo>
                  <a:pt x="1293" y="384"/>
                </a:lnTo>
                <a:lnTo>
                  <a:pt x="1324" y="374"/>
                </a:lnTo>
                <a:lnTo>
                  <a:pt x="1355" y="374"/>
                </a:lnTo>
                <a:lnTo>
                  <a:pt x="1438" y="384"/>
                </a:lnTo>
                <a:lnTo>
                  <a:pt x="1459" y="353"/>
                </a:lnTo>
                <a:lnTo>
                  <a:pt x="1438" y="322"/>
                </a:lnTo>
                <a:lnTo>
                  <a:pt x="1407" y="291"/>
                </a:lnTo>
                <a:lnTo>
                  <a:pt x="1386" y="260"/>
                </a:lnTo>
                <a:lnTo>
                  <a:pt x="1355" y="240"/>
                </a:lnTo>
                <a:lnTo>
                  <a:pt x="1324" y="208"/>
                </a:lnTo>
                <a:lnTo>
                  <a:pt x="1262" y="188"/>
                </a:lnTo>
                <a:lnTo>
                  <a:pt x="1241" y="157"/>
                </a:lnTo>
                <a:lnTo>
                  <a:pt x="1221" y="126"/>
                </a:lnTo>
                <a:lnTo>
                  <a:pt x="1200" y="95"/>
                </a:lnTo>
                <a:lnTo>
                  <a:pt x="1200" y="64"/>
                </a:lnTo>
                <a:lnTo>
                  <a:pt x="1200" y="33"/>
                </a:lnTo>
                <a:lnTo>
                  <a:pt x="1202" y="48"/>
                </a:lnTo>
                <a:lnTo>
                  <a:pt x="1202" y="0"/>
                </a:lnTo>
              </a:path>
            </a:pathLst>
          </a:custGeom>
          <a:noFill/>
          <a:ln w="50800" cap="rnd" cmpd="sng">
            <a:solidFill>
              <a:srgbClr val="CC99FF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dist="53882" dir="2700000" algn="ctr" rotWithShape="0">
              <a:schemeClr val="tx1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>
            <a:off x="3505200" y="4495800"/>
            <a:ext cx="838200" cy="838200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 flipH="1" flipV="1">
            <a:off x="3708400" y="4711700"/>
            <a:ext cx="179388" cy="571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2514600" y="2743200"/>
            <a:ext cx="1916113" cy="1066800"/>
          </a:xfrm>
          <a:prstGeom prst="rect">
            <a:avLst/>
          </a:prstGeom>
          <a:noFill/>
          <a:ln>
            <a:noFill/>
          </a:ln>
          <a:effectLst>
            <a:outerShdw blurRad="63500" dist="53882" dir="2700000" algn="ctr" rotWithShape="0">
              <a:schemeClr val="tx1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rgbClr val="FF0066"/>
                </a:solidFill>
                <a:latin typeface="Microsoft Sans Serif" charset="0"/>
                <a:cs typeface="Arial" charset="0"/>
              </a:rPr>
              <a:t>Pressure </a:t>
            </a:r>
          </a:p>
          <a:p>
            <a:pPr algn="ctr">
              <a:defRPr/>
            </a:pPr>
            <a:r>
              <a:rPr lang="en-US" sz="3200" dirty="0">
                <a:solidFill>
                  <a:srgbClr val="FF0066"/>
                </a:solidFill>
                <a:latin typeface="Microsoft Sans Serif" charset="0"/>
                <a:cs typeface="Arial" charset="0"/>
              </a:rPr>
              <a:t>Gauge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 flipH="1">
            <a:off x="3733800" y="3886200"/>
            <a:ext cx="0" cy="533400"/>
          </a:xfrm>
          <a:prstGeom prst="line">
            <a:avLst/>
          </a:prstGeom>
          <a:noFill/>
          <a:ln w="50800">
            <a:solidFill>
              <a:srgbClr val="CCCCFF"/>
            </a:solidFill>
            <a:round/>
            <a:headEnd type="none" w="sm" len="sm"/>
            <a:tailEnd type="stealth" w="med" len="med"/>
          </a:ln>
          <a:effectLst>
            <a:outerShdw blurRad="63500" dist="53882" dir="2700000" algn="ctr" rotWithShape="0">
              <a:schemeClr val="tx1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-76200" y="1828800"/>
            <a:ext cx="5029200" cy="708025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chemeClr val="tx1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481E"/>
                </a:solidFill>
                <a:latin typeface="Microsoft Sans Serif" charset="0"/>
                <a:cs typeface="Arial" charset="0"/>
              </a:rPr>
              <a:t>Today</a:t>
            </a:r>
            <a:r>
              <a:rPr lang="ja-JP" altLang="en-US" sz="4000" dirty="0">
                <a:solidFill>
                  <a:srgbClr val="FF481E"/>
                </a:solidFill>
                <a:latin typeface="Arial"/>
                <a:cs typeface="Arial" charset="0"/>
              </a:rPr>
              <a:t>’</a:t>
            </a:r>
            <a:r>
              <a:rPr lang="en-US" sz="4000" dirty="0">
                <a:solidFill>
                  <a:srgbClr val="FF481E"/>
                </a:solidFill>
                <a:latin typeface="Microsoft Sans Serif" charset="0"/>
                <a:cs typeface="Arial" charset="0"/>
              </a:rPr>
              <a:t>s temp: 35°F</a:t>
            </a:r>
          </a:p>
        </p:txBody>
      </p:sp>
      <p:pic>
        <p:nvPicPr>
          <p:cNvPr id="15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114800"/>
            <a:ext cx="3124200" cy="2286000"/>
          </a:xfrm>
          <a:prstGeom prst="rect">
            <a:avLst/>
          </a:prstGeom>
          <a:noFill/>
          <a:ln w="76200">
            <a:solidFill>
              <a:schemeClr val="accent2"/>
            </a:solidFill>
            <a:miter lim="800000"/>
            <a:headEnd/>
            <a:tailEnd/>
          </a:ln>
          <a:effectLst>
            <a:outerShdw blurRad="63500" dist="53882" dir="2700000" algn="ctr" rotWithShape="0">
              <a:schemeClr val="tx1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Freeform 4"/>
          <p:cNvSpPr>
            <a:spLocks/>
          </p:cNvSpPr>
          <p:nvPr/>
        </p:nvSpPr>
        <p:spPr bwMode="auto">
          <a:xfrm>
            <a:off x="7239000" y="5291138"/>
            <a:ext cx="1435100" cy="804862"/>
          </a:xfrm>
          <a:custGeom>
            <a:avLst/>
            <a:gdLst>
              <a:gd name="T0" fmla="*/ 2 w 1460"/>
              <a:gd name="T1" fmla="*/ 528 h 747"/>
              <a:gd name="T2" fmla="*/ 0 w 1460"/>
              <a:gd name="T3" fmla="*/ 570 h 747"/>
              <a:gd name="T4" fmla="*/ 0 w 1460"/>
              <a:gd name="T5" fmla="*/ 602 h 747"/>
              <a:gd name="T6" fmla="*/ 10 w 1460"/>
              <a:gd name="T7" fmla="*/ 633 h 747"/>
              <a:gd name="T8" fmla="*/ 41 w 1460"/>
              <a:gd name="T9" fmla="*/ 674 h 747"/>
              <a:gd name="T10" fmla="*/ 51 w 1460"/>
              <a:gd name="T11" fmla="*/ 705 h 747"/>
              <a:gd name="T12" fmla="*/ 72 w 1460"/>
              <a:gd name="T13" fmla="*/ 736 h 747"/>
              <a:gd name="T14" fmla="*/ 114 w 1460"/>
              <a:gd name="T15" fmla="*/ 746 h 747"/>
              <a:gd name="T16" fmla="*/ 145 w 1460"/>
              <a:gd name="T17" fmla="*/ 746 h 747"/>
              <a:gd name="T18" fmla="*/ 207 w 1460"/>
              <a:gd name="T19" fmla="*/ 746 h 747"/>
              <a:gd name="T20" fmla="*/ 289 w 1460"/>
              <a:gd name="T21" fmla="*/ 746 h 747"/>
              <a:gd name="T22" fmla="*/ 320 w 1460"/>
              <a:gd name="T23" fmla="*/ 746 h 747"/>
              <a:gd name="T24" fmla="*/ 352 w 1460"/>
              <a:gd name="T25" fmla="*/ 746 h 747"/>
              <a:gd name="T26" fmla="*/ 383 w 1460"/>
              <a:gd name="T27" fmla="*/ 715 h 747"/>
              <a:gd name="T28" fmla="*/ 403 w 1460"/>
              <a:gd name="T29" fmla="*/ 684 h 747"/>
              <a:gd name="T30" fmla="*/ 424 w 1460"/>
              <a:gd name="T31" fmla="*/ 653 h 747"/>
              <a:gd name="T32" fmla="*/ 455 w 1460"/>
              <a:gd name="T33" fmla="*/ 633 h 747"/>
              <a:gd name="T34" fmla="*/ 486 w 1460"/>
              <a:gd name="T35" fmla="*/ 612 h 747"/>
              <a:gd name="T36" fmla="*/ 517 w 1460"/>
              <a:gd name="T37" fmla="*/ 591 h 747"/>
              <a:gd name="T38" fmla="*/ 579 w 1460"/>
              <a:gd name="T39" fmla="*/ 591 h 747"/>
              <a:gd name="T40" fmla="*/ 662 w 1460"/>
              <a:gd name="T41" fmla="*/ 581 h 747"/>
              <a:gd name="T42" fmla="*/ 724 w 1460"/>
              <a:gd name="T43" fmla="*/ 581 h 747"/>
              <a:gd name="T44" fmla="*/ 755 w 1460"/>
              <a:gd name="T45" fmla="*/ 581 h 747"/>
              <a:gd name="T46" fmla="*/ 786 w 1460"/>
              <a:gd name="T47" fmla="*/ 602 h 747"/>
              <a:gd name="T48" fmla="*/ 817 w 1460"/>
              <a:gd name="T49" fmla="*/ 643 h 747"/>
              <a:gd name="T50" fmla="*/ 848 w 1460"/>
              <a:gd name="T51" fmla="*/ 684 h 747"/>
              <a:gd name="T52" fmla="*/ 869 w 1460"/>
              <a:gd name="T53" fmla="*/ 715 h 747"/>
              <a:gd name="T54" fmla="*/ 900 w 1460"/>
              <a:gd name="T55" fmla="*/ 736 h 747"/>
              <a:gd name="T56" fmla="*/ 931 w 1460"/>
              <a:gd name="T57" fmla="*/ 736 h 747"/>
              <a:gd name="T58" fmla="*/ 962 w 1460"/>
              <a:gd name="T59" fmla="*/ 746 h 747"/>
              <a:gd name="T60" fmla="*/ 1003 w 1460"/>
              <a:gd name="T61" fmla="*/ 746 h 747"/>
              <a:gd name="T62" fmla="*/ 1034 w 1460"/>
              <a:gd name="T63" fmla="*/ 746 h 747"/>
              <a:gd name="T64" fmla="*/ 1065 w 1460"/>
              <a:gd name="T65" fmla="*/ 715 h 747"/>
              <a:gd name="T66" fmla="*/ 1097 w 1460"/>
              <a:gd name="T67" fmla="*/ 684 h 747"/>
              <a:gd name="T68" fmla="*/ 1117 w 1460"/>
              <a:gd name="T69" fmla="*/ 653 h 747"/>
              <a:gd name="T70" fmla="*/ 1148 w 1460"/>
              <a:gd name="T71" fmla="*/ 633 h 747"/>
              <a:gd name="T72" fmla="*/ 1190 w 1460"/>
              <a:gd name="T73" fmla="*/ 602 h 747"/>
              <a:gd name="T74" fmla="*/ 1221 w 1460"/>
              <a:gd name="T75" fmla="*/ 570 h 747"/>
              <a:gd name="T76" fmla="*/ 1241 w 1460"/>
              <a:gd name="T77" fmla="*/ 539 h 747"/>
              <a:gd name="T78" fmla="*/ 1262 w 1460"/>
              <a:gd name="T79" fmla="*/ 508 h 747"/>
              <a:gd name="T80" fmla="*/ 1262 w 1460"/>
              <a:gd name="T81" fmla="*/ 477 h 747"/>
              <a:gd name="T82" fmla="*/ 1262 w 1460"/>
              <a:gd name="T83" fmla="*/ 446 h 747"/>
              <a:gd name="T84" fmla="*/ 1272 w 1460"/>
              <a:gd name="T85" fmla="*/ 415 h 747"/>
              <a:gd name="T86" fmla="*/ 1293 w 1460"/>
              <a:gd name="T87" fmla="*/ 384 h 747"/>
              <a:gd name="T88" fmla="*/ 1324 w 1460"/>
              <a:gd name="T89" fmla="*/ 374 h 747"/>
              <a:gd name="T90" fmla="*/ 1355 w 1460"/>
              <a:gd name="T91" fmla="*/ 374 h 747"/>
              <a:gd name="T92" fmla="*/ 1438 w 1460"/>
              <a:gd name="T93" fmla="*/ 384 h 747"/>
              <a:gd name="T94" fmla="*/ 1459 w 1460"/>
              <a:gd name="T95" fmla="*/ 353 h 747"/>
              <a:gd name="T96" fmla="*/ 1438 w 1460"/>
              <a:gd name="T97" fmla="*/ 322 h 747"/>
              <a:gd name="T98" fmla="*/ 1407 w 1460"/>
              <a:gd name="T99" fmla="*/ 291 h 747"/>
              <a:gd name="T100" fmla="*/ 1386 w 1460"/>
              <a:gd name="T101" fmla="*/ 260 h 747"/>
              <a:gd name="T102" fmla="*/ 1355 w 1460"/>
              <a:gd name="T103" fmla="*/ 240 h 747"/>
              <a:gd name="T104" fmla="*/ 1324 w 1460"/>
              <a:gd name="T105" fmla="*/ 208 h 747"/>
              <a:gd name="T106" fmla="*/ 1262 w 1460"/>
              <a:gd name="T107" fmla="*/ 188 h 747"/>
              <a:gd name="T108" fmla="*/ 1241 w 1460"/>
              <a:gd name="T109" fmla="*/ 157 h 747"/>
              <a:gd name="T110" fmla="*/ 1221 w 1460"/>
              <a:gd name="T111" fmla="*/ 126 h 747"/>
              <a:gd name="T112" fmla="*/ 1200 w 1460"/>
              <a:gd name="T113" fmla="*/ 95 h 747"/>
              <a:gd name="T114" fmla="*/ 1200 w 1460"/>
              <a:gd name="T115" fmla="*/ 64 h 747"/>
              <a:gd name="T116" fmla="*/ 1200 w 1460"/>
              <a:gd name="T117" fmla="*/ 33 h 747"/>
              <a:gd name="T118" fmla="*/ 1202 w 1460"/>
              <a:gd name="T119" fmla="*/ 48 h 747"/>
              <a:gd name="T120" fmla="*/ 1202 w 1460"/>
              <a:gd name="T121" fmla="*/ 0 h 7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460" h="747">
                <a:moveTo>
                  <a:pt x="2" y="528"/>
                </a:moveTo>
                <a:lnTo>
                  <a:pt x="0" y="570"/>
                </a:lnTo>
                <a:lnTo>
                  <a:pt x="0" y="602"/>
                </a:lnTo>
                <a:lnTo>
                  <a:pt x="10" y="633"/>
                </a:lnTo>
                <a:lnTo>
                  <a:pt x="41" y="674"/>
                </a:lnTo>
                <a:lnTo>
                  <a:pt x="51" y="705"/>
                </a:lnTo>
                <a:lnTo>
                  <a:pt x="72" y="736"/>
                </a:lnTo>
                <a:lnTo>
                  <a:pt x="114" y="746"/>
                </a:lnTo>
                <a:lnTo>
                  <a:pt x="145" y="746"/>
                </a:lnTo>
                <a:lnTo>
                  <a:pt x="207" y="746"/>
                </a:lnTo>
                <a:lnTo>
                  <a:pt x="289" y="746"/>
                </a:lnTo>
                <a:lnTo>
                  <a:pt x="320" y="746"/>
                </a:lnTo>
                <a:lnTo>
                  <a:pt x="352" y="746"/>
                </a:lnTo>
                <a:lnTo>
                  <a:pt x="383" y="715"/>
                </a:lnTo>
                <a:lnTo>
                  <a:pt x="403" y="684"/>
                </a:lnTo>
                <a:lnTo>
                  <a:pt x="424" y="653"/>
                </a:lnTo>
                <a:lnTo>
                  <a:pt x="455" y="633"/>
                </a:lnTo>
                <a:lnTo>
                  <a:pt x="486" y="612"/>
                </a:lnTo>
                <a:lnTo>
                  <a:pt x="517" y="591"/>
                </a:lnTo>
                <a:lnTo>
                  <a:pt x="579" y="591"/>
                </a:lnTo>
                <a:lnTo>
                  <a:pt x="662" y="581"/>
                </a:lnTo>
                <a:lnTo>
                  <a:pt x="724" y="581"/>
                </a:lnTo>
                <a:lnTo>
                  <a:pt x="755" y="581"/>
                </a:lnTo>
                <a:lnTo>
                  <a:pt x="786" y="602"/>
                </a:lnTo>
                <a:lnTo>
                  <a:pt x="817" y="643"/>
                </a:lnTo>
                <a:lnTo>
                  <a:pt x="848" y="684"/>
                </a:lnTo>
                <a:lnTo>
                  <a:pt x="869" y="715"/>
                </a:lnTo>
                <a:lnTo>
                  <a:pt x="900" y="736"/>
                </a:lnTo>
                <a:lnTo>
                  <a:pt x="931" y="736"/>
                </a:lnTo>
                <a:lnTo>
                  <a:pt x="962" y="746"/>
                </a:lnTo>
                <a:lnTo>
                  <a:pt x="1003" y="746"/>
                </a:lnTo>
                <a:lnTo>
                  <a:pt x="1034" y="746"/>
                </a:lnTo>
                <a:lnTo>
                  <a:pt x="1065" y="715"/>
                </a:lnTo>
                <a:lnTo>
                  <a:pt x="1097" y="684"/>
                </a:lnTo>
                <a:lnTo>
                  <a:pt x="1117" y="653"/>
                </a:lnTo>
                <a:lnTo>
                  <a:pt x="1148" y="633"/>
                </a:lnTo>
                <a:lnTo>
                  <a:pt x="1190" y="602"/>
                </a:lnTo>
                <a:lnTo>
                  <a:pt x="1221" y="570"/>
                </a:lnTo>
                <a:lnTo>
                  <a:pt x="1241" y="539"/>
                </a:lnTo>
                <a:lnTo>
                  <a:pt x="1262" y="508"/>
                </a:lnTo>
                <a:lnTo>
                  <a:pt x="1262" y="477"/>
                </a:lnTo>
                <a:lnTo>
                  <a:pt x="1262" y="446"/>
                </a:lnTo>
                <a:lnTo>
                  <a:pt x="1272" y="415"/>
                </a:lnTo>
                <a:lnTo>
                  <a:pt x="1293" y="384"/>
                </a:lnTo>
                <a:lnTo>
                  <a:pt x="1324" y="374"/>
                </a:lnTo>
                <a:lnTo>
                  <a:pt x="1355" y="374"/>
                </a:lnTo>
                <a:lnTo>
                  <a:pt x="1438" y="384"/>
                </a:lnTo>
                <a:lnTo>
                  <a:pt x="1459" y="353"/>
                </a:lnTo>
                <a:lnTo>
                  <a:pt x="1438" y="322"/>
                </a:lnTo>
                <a:lnTo>
                  <a:pt x="1407" y="291"/>
                </a:lnTo>
                <a:lnTo>
                  <a:pt x="1386" y="260"/>
                </a:lnTo>
                <a:lnTo>
                  <a:pt x="1355" y="240"/>
                </a:lnTo>
                <a:lnTo>
                  <a:pt x="1324" y="208"/>
                </a:lnTo>
                <a:lnTo>
                  <a:pt x="1262" y="188"/>
                </a:lnTo>
                <a:lnTo>
                  <a:pt x="1241" y="157"/>
                </a:lnTo>
                <a:lnTo>
                  <a:pt x="1221" y="126"/>
                </a:lnTo>
                <a:lnTo>
                  <a:pt x="1200" y="95"/>
                </a:lnTo>
                <a:lnTo>
                  <a:pt x="1200" y="64"/>
                </a:lnTo>
                <a:lnTo>
                  <a:pt x="1200" y="33"/>
                </a:lnTo>
                <a:lnTo>
                  <a:pt x="1202" y="48"/>
                </a:lnTo>
                <a:lnTo>
                  <a:pt x="1202" y="0"/>
                </a:lnTo>
              </a:path>
            </a:pathLst>
          </a:custGeom>
          <a:noFill/>
          <a:ln w="50800" cap="rnd" cmpd="sng">
            <a:solidFill>
              <a:srgbClr val="CC99FF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dist="53882" dir="2700000" algn="ctr" rotWithShape="0">
              <a:schemeClr val="tx1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8001000" y="4495800"/>
            <a:ext cx="838200" cy="838200"/>
          </a:xfrm>
          <a:prstGeom prst="ellipse">
            <a:avLst/>
          </a:prstGeom>
          <a:solidFill>
            <a:schemeClr val="bg1"/>
          </a:solidFill>
          <a:ln w="50800">
            <a:solidFill>
              <a:srgbClr val="FF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 flipH="1">
            <a:off x="8534400" y="3810000"/>
            <a:ext cx="0" cy="533400"/>
          </a:xfrm>
          <a:prstGeom prst="line">
            <a:avLst/>
          </a:prstGeom>
          <a:noFill/>
          <a:ln w="50800">
            <a:solidFill>
              <a:srgbClr val="CCCCFF"/>
            </a:solidFill>
            <a:round/>
            <a:headEnd type="none" w="sm" len="sm"/>
            <a:tailEnd type="stealth" w="med" len="med"/>
          </a:ln>
          <a:effectLst>
            <a:outerShdw blurRad="63500" dist="53882" dir="2700000" algn="ctr" rotWithShape="0">
              <a:schemeClr val="tx1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V="1">
            <a:off x="8229600" y="4724400"/>
            <a:ext cx="53340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7304088" y="2819400"/>
            <a:ext cx="1916112" cy="1066800"/>
          </a:xfrm>
          <a:prstGeom prst="rect">
            <a:avLst/>
          </a:prstGeom>
          <a:noFill/>
          <a:ln>
            <a:noFill/>
          </a:ln>
          <a:effectLst>
            <a:outerShdw blurRad="63500" dist="53882" dir="2700000" algn="ctr" rotWithShape="0">
              <a:schemeClr val="tx1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rgbClr val="FF0066"/>
                </a:solidFill>
                <a:latin typeface="Microsoft Sans Serif" charset="0"/>
                <a:cs typeface="Arial" charset="0"/>
              </a:rPr>
              <a:t>Pressure </a:t>
            </a:r>
          </a:p>
          <a:p>
            <a:pPr algn="ctr">
              <a:defRPr/>
            </a:pPr>
            <a:r>
              <a:rPr lang="en-US" sz="3200" dirty="0">
                <a:solidFill>
                  <a:srgbClr val="FF0066"/>
                </a:solidFill>
                <a:latin typeface="Microsoft Sans Serif" charset="0"/>
                <a:cs typeface="Arial" charset="0"/>
              </a:rPr>
              <a:t>Gauge</a:t>
            </a: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572000" y="2133600"/>
            <a:ext cx="4581525" cy="701675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chemeClr val="tx1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FF00"/>
                </a:solidFill>
                <a:latin typeface="Microsoft Sans Serif" charset="0"/>
                <a:cs typeface="Arial" charset="0"/>
              </a:rPr>
              <a:t>Today</a:t>
            </a:r>
            <a:r>
              <a:rPr lang="ja-JP" altLang="en-US" sz="4000" dirty="0">
                <a:solidFill>
                  <a:srgbClr val="FFFF00"/>
                </a:solidFill>
                <a:latin typeface="Arial"/>
                <a:cs typeface="Arial" charset="0"/>
              </a:rPr>
              <a:t>’</a:t>
            </a:r>
            <a:r>
              <a:rPr lang="en-US" sz="4000" dirty="0">
                <a:solidFill>
                  <a:srgbClr val="FFFF00"/>
                </a:solidFill>
                <a:latin typeface="Microsoft Sans Serif" charset="0"/>
                <a:cs typeface="Arial" charset="0"/>
              </a:rPr>
              <a:t>s temp: </a:t>
            </a:r>
            <a:r>
              <a:rPr lang="en-US" sz="4000" dirty="0">
                <a:solidFill>
                  <a:srgbClr val="CC0000"/>
                </a:solidFill>
                <a:latin typeface="Microsoft Sans Serif" charset="0"/>
                <a:cs typeface="Arial" charset="0"/>
              </a:rPr>
              <a:t>85</a:t>
            </a:r>
            <a:r>
              <a:rPr lang="en-US" sz="4000" dirty="0">
                <a:solidFill>
                  <a:srgbClr val="FFFF00"/>
                </a:solidFill>
                <a:latin typeface="Microsoft Sans Serif" charset="0"/>
                <a:cs typeface="Arial" charset="0"/>
              </a:rPr>
              <a:t>°F</a:t>
            </a:r>
          </a:p>
        </p:txBody>
      </p:sp>
    </p:spTree>
    <p:extLst>
      <p:ext uri="{BB962C8B-B14F-4D97-AF65-F5344CB8AC3E}">
        <p14:creationId xmlns:p14="http://schemas.microsoft.com/office/powerpoint/2010/main" val="2914979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nimBg="1"/>
      <p:bldP spid="3079" grpId="0"/>
      <p:bldP spid="3081" grpId="0"/>
      <p:bldP spid="11" grpId="0" animBg="1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Your Notes: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dirty="0"/>
              <a:t>Create an algebraic expression for the relationship between pressure and temperature.</a:t>
            </a:r>
          </a:p>
        </p:txBody>
      </p:sp>
    </p:spTree>
    <p:extLst>
      <p:ext uri="{BB962C8B-B14F-4D97-AF65-F5344CB8AC3E}">
        <p14:creationId xmlns:p14="http://schemas.microsoft.com/office/powerpoint/2010/main" val="1861057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>
                <a:latin typeface="Arial" charset="0"/>
              </a:rPr>
              <a:t>Practice problem</a:t>
            </a:r>
          </a:p>
        </p:txBody>
      </p:sp>
      <p:sp>
        <p:nvSpPr>
          <p:cNvPr id="26627" name="Subtitle 6"/>
          <p:cNvSpPr>
            <a:spLocks noGrp="1"/>
          </p:cNvSpPr>
          <p:nvPr>
            <p:ph idx="1"/>
          </p:nvPr>
        </p:nvSpPr>
        <p:spPr>
          <a:xfrm>
            <a:off x="685800" y="1905000"/>
            <a:ext cx="7010400" cy="4114800"/>
          </a:xfrm>
        </p:spPr>
        <p:txBody>
          <a:bodyPr/>
          <a:lstStyle/>
          <a:p>
            <a:pPr marL="0" indent="0" eaLnBrk="1" hangingPunct="1">
              <a:buFont typeface="Wingdings 2" charset="0"/>
              <a:buNone/>
              <a:defRPr/>
            </a:pPr>
            <a:r>
              <a:rPr lang="en-US" dirty="0">
                <a:latin typeface="Arial" charset="0"/>
              </a:rPr>
              <a:t>A bike tire has a pressure of 0.987 </a:t>
            </a:r>
            <a:r>
              <a:rPr lang="en-US" dirty="0" err="1">
                <a:latin typeface="Arial" charset="0"/>
              </a:rPr>
              <a:t>atm</a:t>
            </a:r>
            <a:r>
              <a:rPr lang="en-US" dirty="0">
                <a:latin typeface="Arial" charset="0"/>
              </a:rPr>
              <a:t> at a temperature of 25°C and a new pressure of 0.795 atm.</a:t>
            </a:r>
          </a:p>
          <a:p>
            <a:pPr eaLnBrk="1" hangingPunct="1">
              <a:defRPr/>
            </a:pPr>
            <a:endParaRPr lang="en-US" dirty="0">
              <a:latin typeface="Arial" charset="0"/>
            </a:endParaRPr>
          </a:p>
        </p:txBody>
      </p:sp>
      <p:pic>
        <p:nvPicPr>
          <p:cNvPr id="41987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810000"/>
            <a:ext cx="25400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708734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cho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aper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11757</TotalTime>
  <Words>301</Words>
  <Application>Microsoft Macintosh PowerPoint</Application>
  <PresentationFormat>On-screen Show (4:3)</PresentationFormat>
  <Paragraphs>78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ＭＳ Ｐゴシック</vt:lpstr>
      <vt:lpstr>Arial</vt:lpstr>
      <vt:lpstr>Calibri</vt:lpstr>
      <vt:lpstr>Comic Sans MS</vt:lpstr>
      <vt:lpstr>Constantia</vt:lpstr>
      <vt:lpstr>Microsoft Sans Serif</vt:lpstr>
      <vt:lpstr>Times New Roman</vt:lpstr>
      <vt:lpstr>Verdana</vt:lpstr>
      <vt:lpstr>Wingdings</vt:lpstr>
      <vt:lpstr>Wingdings 2</vt:lpstr>
      <vt:lpstr>Echo</vt:lpstr>
      <vt:lpstr>Paper</vt:lpstr>
      <vt:lpstr>Answer in your notebook:   </vt:lpstr>
      <vt:lpstr>PowerPoint Presentation</vt:lpstr>
      <vt:lpstr>Pressure</vt:lpstr>
      <vt:lpstr>Pressure</vt:lpstr>
      <vt:lpstr>Pressure Conversions</vt:lpstr>
      <vt:lpstr>Pressure Conversions</vt:lpstr>
      <vt:lpstr>PowerPoint Presentation</vt:lpstr>
      <vt:lpstr>In Your Notes:</vt:lpstr>
      <vt:lpstr>Practice problem</vt:lpstr>
      <vt:lpstr>  Demo: Gay-Lussac’s Law  Egg in a bottle &amp; Balloon in flask   </vt:lpstr>
      <vt:lpstr>PowerPoint Presentation</vt:lpstr>
      <vt:lpstr>PowerPoint Presentation</vt:lpstr>
    </vt:vector>
  </TitlesOfParts>
  <Company>Chicago Public Schools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Inverse and Direct Proportions</dc:title>
  <dc:creator>kmtrine</dc:creator>
  <cp:lastModifiedBy>Leah Roskin</cp:lastModifiedBy>
  <cp:revision>60</cp:revision>
  <dcterms:created xsi:type="dcterms:W3CDTF">2010-05-12T00:39:19Z</dcterms:created>
  <dcterms:modified xsi:type="dcterms:W3CDTF">2019-04-22T20:12:52Z</dcterms:modified>
</cp:coreProperties>
</file>