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sldIdLst>
    <p:sldId id="257" r:id="rId2"/>
    <p:sldId id="269" r:id="rId3"/>
    <p:sldId id="258" r:id="rId4"/>
    <p:sldId id="259" r:id="rId5"/>
    <p:sldId id="260" r:id="rId6"/>
    <p:sldId id="261" r:id="rId7"/>
    <p:sldId id="262" r:id="rId8"/>
    <p:sldId id="263" r:id="rId9"/>
    <p:sldId id="264" r:id="rId10"/>
    <p:sldId id="265" r:id="rId11"/>
    <p:sldId id="266" r:id="rId12"/>
    <p:sldId id="267" r:id="rId13"/>
    <p:sldId id="268"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9" d="100"/>
          <a:sy n="69" d="100"/>
        </p:scale>
        <p:origin x="-123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D0065BE-0657-4A47-90AD-C21C55E16B19}" type="datetime4">
              <a:rPr lang="en-US" smtClean="0"/>
              <a:pPr/>
              <a:t>May 10,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3979635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6C3AA4-67BE-44F7-809A-3582401494AF}" type="datetime4">
              <a:rPr lang="en-US" smtClean="0"/>
              <a:pPr/>
              <a:t>May 10,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19889900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72EEB-1769-4776-AD69-E7C1260563EB}" type="datetime4">
              <a:rPr lang="en-US" smtClean="0"/>
              <a:pPr/>
              <a:t>May 10,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3236142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47BB8AF-C16A-4836-A92D-61834B5F0BA5}" type="datetime4">
              <a:rPr lang="en-US" smtClean="0"/>
              <a:pPr/>
              <a:t>May 10,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2705450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7D2193-4505-4A75-99BB-880C6989A757}" type="datetime4">
              <a:rPr lang="en-US" smtClean="0"/>
              <a:pPr/>
              <a:t>May 10, 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2690999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3A18F4-33C3-445B-924C-31108C51719C}" type="datetime4">
              <a:rPr lang="en-US" smtClean="0"/>
              <a:pPr/>
              <a:t>May 10,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3495963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F7543A-E259-478F-9E0D-57BA40E442B7}" type="datetime4">
              <a:rPr lang="en-US" smtClean="0"/>
              <a:pPr/>
              <a:t>May 10, 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528729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FB012D-77A1-44B0-BB26-329BA1EE55C9}" type="datetime4">
              <a:rPr lang="en-US" smtClean="0"/>
              <a:pPr/>
              <a:t>May 10, 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36548824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B7499E-3031-413E-B01E-B94970708CAA}" type="datetime4">
              <a:rPr lang="en-US" smtClean="0"/>
              <a:pPr/>
              <a:t>May 10, 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3018771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7EAB0C-2220-4D0E-A0DD-DB7FA0F742F4}" type="datetime4">
              <a:rPr lang="en-US" smtClean="0"/>
              <a:pPr/>
              <a:t>May 10, 2017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Tree>
    <p:extLst>
      <p:ext uri="{BB962C8B-B14F-4D97-AF65-F5344CB8AC3E}">
        <p14:creationId xmlns:p14="http://schemas.microsoft.com/office/powerpoint/2010/main" val="618251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416D63-31BF-4B94-B6C5-E20B2C63F515}" type="datetime4">
              <a:rPr lang="en-US" smtClean="0"/>
              <a:pPr/>
              <a:t>May 10, 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a:p>
        </p:txBody>
      </p:sp>
    </p:spTree>
    <p:extLst>
      <p:ext uri="{BB962C8B-B14F-4D97-AF65-F5344CB8AC3E}">
        <p14:creationId xmlns:p14="http://schemas.microsoft.com/office/powerpoint/2010/main" val="2985012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B1B13E-D5AF-485E-81A1-82A140076526}" type="datetime4">
              <a:rPr lang="en-US" smtClean="0"/>
              <a:pPr/>
              <a:t>May 10, 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54ED01-E2A0-4C1E-8E21-014B99041579}" type="slidenum">
              <a:rPr lang="en-US" smtClean="0"/>
              <a:pPr/>
              <a:t>‹#›</a:t>
            </a:fld>
            <a:endParaRPr lang="en-US" dirty="0"/>
          </a:p>
        </p:txBody>
      </p:sp>
    </p:spTree>
    <p:extLst>
      <p:ext uri="{BB962C8B-B14F-4D97-AF65-F5344CB8AC3E}">
        <p14:creationId xmlns:p14="http://schemas.microsoft.com/office/powerpoint/2010/main" val="36214644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endParaRPr lang="en-US" dirty="0"/>
          </a:p>
        </p:txBody>
      </p:sp>
      <p:sp>
        <p:nvSpPr>
          <p:cNvPr id="3" name="Content Placeholder 2"/>
          <p:cNvSpPr>
            <a:spLocks noGrp="1"/>
          </p:cNvSpPr>
          <p:nvPr>
            <p:ph idx="1"/>
          </p:nvPr>
        </p:nvSpPr>
        <p:spPr>
          <a:xfrm>
            <a:off x="0" y="1600200"/>
            <a:ext cx="8686800" cy="4525963"/>
          </a:xfrm>
        </p:spPr>
        <p:txBody>
          <a:bodyPr>
            <a:normAutofit/>
          </a:bodyPr>
          <a:lstStyle/>
          <a:p>
            <a:r>
              <a:rPr lang="en-US" sz="4400" dirty="0"/>
              <a:t>	What is the pH and </a:t>
            </a:r>
            <a:r>
              <a:rPr lang="en-US" sz="4400" dirty="0" err="1"/>
              <a:t>pOH</a:t>
            </a:r>
            <a:r>
              <a:rPr lang="en-US" sz="4400" dirty="0"/>
              <a:t> of a </a:t>
            </a:r>
            <a:r>
              <a:rPr lang="en-US" sz="4400" dirty="0" smtClean="0"/>
              <a:t>        1.2 </a:t>
            </a:r>
            <a:r>
              <a:rPr lang="en-US" sz="4400" dirty="0"/>
              <a:t>x 10</a:t>
            </a:r>
            <a:r>
              <a:rPr lang="en-US" sz="4400" baseline="30000" dirty="0"/>
              <a:t>-3</a:t>
            </a:r>
            <a:r>
              <a:rPr lang="en-US" sz="4400" dirty="0"/>
              <a:t> </a:t>
            </a:r>
            <a:r>
              <a:rPr lang="en-US" sz="4400" dirty="0" smtClean="0"/>
              <a:t>M </a:t>
            </a:r>
            <a:r>
              <a:rPr lang="en-US" sz="4400" dirty="0" err="1" smtClean="0"/>
              <a:t>HBr</a:t>
            </a:r>
            <a:r>
              <a:rPr lang="en-US" sz="4400" dirty="0" smtClean="0"/>
              <a:t> </a:t>
            </a:r>
            <a:r>
              <a:rPr lang="en-US" sz="4400" dirty="0"/>
              <a:t>solution?</a:t>
            </a:r>
          </a:p>
        </p:txBody>
      </p:sp>
    </p:spTree>
    <p:extLst>
      <p:ext uri="{BB962C8B-B14F-4D97-AF65-F5344CB8AC3E}">
        <p14:creationId xmlns:p14="http://schemas.microsoft.com/office/powerpoint/2010/main" val="3346326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Lulu </a:t>
            </a:r>
            <a:r>
              <a:rPr lang="en-US" dirty="0" err="1" smtClean="0"/>
              <a:t>Labwrecker</a:t>
            </a:r>
            <a:r>
              <a:rPr lang="en-US" dirty="0" smtClean="0"/>
              <a:t> carefully pipets 25.0 mL of 0.525 M </a:t>
            </a:r>
            <a:r>
              <a:rPr lang="en-US" dirty="0" err="1" smtClean="0"/>
              <a:t>NaOH</a:t>
            </a:r>
            <a:r>
              <a:rPr lang="en-US" dirty="0" smtClean="0"/>
              <a:t> into a test tube. She places the test tube into a small beaker to keep it from spilling and then pipets 75.0 mL of 0.355 M </a:t>
            </a:r>
            <a:r>
              <a:rPr lang="en-US" dirty="0" err="1" smtClean="0"/>
              <a:t>HCl</a:t>
            </a:r>
            <a:r>
              <a:rPr lang="en-US" dirty="0" smtClean="0"/>
              <a:t> into another test tube. When Lulu reaches to put this test tube of acid into the beaker along with test tube of base she accidentally knocks the test tubes together hard enough to break them and their respective contents combine in the bottom of the beaker. Is the solution formed from the contents of the two test tubes acidic or basic? What is the pH of the resulting solution?</a:t>
            </a:r>
            <a:endParaRPr lang="en-US" dirty="0"/>
          </a:p>
        </p:txBody>
      </p:sp>
    </p:spTree>
    <p:extLst>
      <p:ext uri="{BB962C8B-B14F-4D97-AF65-F5344CB8AC3E}">
        <p14:creationId xmlns:p14="http://schemas.microsoft.com/office/powerpoint/2010/main" val="31960482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a:t>
            </a:r>
            <a:endParaRPr lang="en-US" dirty="0"/>
          </a:p>
        </p:txBody>
      </p:sp>
      <p:sp>
        <p:nvSpPr>
          <p:cNvPr id="3" name="Content Placeholder 2"/>
          <p:cNvSpPr>
            <a:spLocks noGrp="1"/>
          </p:cNvSpPr>
          <p:nvPr>
            <p:ph idx="1"/>
          </p:nvPr>
        </p:nvSpPr>
        <p:spPr/>
        <p:txBody>
          <a:bodyPr>
            <a:normAutofit/>
          </a:bodyPr>
          <a:lstStyle/>
          <a:p>
            <a:r>
              <a:rPr lang="en-US" sz="4400" dirty="0" smtClean="0"/>
              <a:t>What is the pH of a solution that contains 25 grams of </a:t>
            </a:r>
            <a:r>
              <a:rPr lang="en-US" sz="4400" dirty="0" err="1" smtClean="0"/>
              <a:t>hydroiodic</a:t>
            </a:r>
            <a:r>
              <a:rPr lang="en-US" sz="4400" dirty="0" smtClean="0"/>
              <a:t> acid dissolved in 1.50 liters of water?</a:t>
            </a:r>
            <a:endParaRPr lang="en-US" sz="4400" dirty="0"/>
          </a:p>
        </p:txBody>
      </p:sp>
    </p:spTree>
    <p:extLst>
      <p:ext uri="{BB962C8B-B14F-4D97-AF65-F5344CB8AC3E}">
        <p14:creationId xmlns:p14="http://schemas.microsoft.com/office/powerpoint/2010/main" val="1743640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a:t>
            </a:r>
            <a:endParaRPr lang="en-US" dirty="0"/>
          </a:p>
        </p:txBody>
      </p:sp>
      <p:sp>
        <p:nvSpPr>
          <p:cNvPr id="3" name="Content Placeholder 2"/>
          <p:cNvSpPr>
            <a:spLocks noGrp="1"/>
          </p:cNvSpPr>
          <p:nvPr>
            <p:ph idx="1"/>
          </p:nvPr>
        </p:nvSpPr>
        <p:spPr/>
        <p:txBody>
          <a:bodyPr>
            <a:normAutofit/>
          </a:bodyPr>
          <a:lstStyle/>
          <a:p>
            <a:r>
              <a:rPr lang="en-US" sz="4400" dirty="0" smtClean="0"/>
              <a:t>If a solution has a hydronium concentration of 4.5x10</a:t>
            </a:r>
            <a:r>
              <a:rPr lang="en-US" sz="4400" baseline="30000" dirty="0" smtClean="0"/>
              <a:t>-7</a:t>
            </a:r>
            <a:r>
              <a:rPr lang="en-US" sz="4400" dirty="0" smtClean="0"/>
              <a:t> M, is this an acidic or basic solution?</a:t>
            </a:r>
            <a:endParaRPr lang="en-US" sz="4400" dirty="0"/>
          </a:p>
        </p:txBody>
      </p:sp>
    </p:spTree>
    <p:extLst>
      <p:ext uri="{BB962C8B-B14F-4D97-AF65-F5344CB8AC3E}">
        <p14:creationId xmlns:p14="http://schemas.microsoft.com/office/powerpoint/2010/main" val="981047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a:t>
            </a:r>
            <a:endParaRPr lang="en-US" dirty="0"/>
          </a:p>
        </p:txBody>
      </p:sp>
      <p:sp>
        <p:nvSpPr>
          <p:cNvPr id="3" name="Content Placeholder 2"/>
          <p:cNvSpPr>
            <a:spLocks noGrp="1"/>
          </p:cNvSpPr>
          <p:nvPr>
            <p:ph idx="1"/>
          </p:nvPr>
        </p:nvSpPr>
        <p:spPr/>
        <p:txBody>
          <a:bodyPr/>
          <a:lstStyle/>
          <a:p>
            <a:r>
              <a:rPr lang="en-US" sz="4400" dirty="0" smtClean="0"/>
              <a:t>List the properties of acids and bases.</a:t>
            </a:r>
          </a:p>
          <a:p>
            <a:pPr marL="0" indent="0">
              <a:buNone/>
            </a:pPr>
            <a:endParaRPr lang="en-US" sz="4400" dirty="0" smtClean="0"/>
          </a:p>
          <a:p>
            <a:r>
              <a:rPr lang="en-US" sz="4400" dirty="0" smtClean="0"/>
              <a:t>Describe how phenolphthalein works.</a:t>
            </a:r>
          </a:p>
          <a:p>
            <a:pPr marL="0" indent="0">
              <a:buNone/>
            </a:pPr>
            <a:endParaRPr lang="en-US" dirty="0"/>
          </a:p>
        </p:txBody>
      </p:sp>
    </p:spTree>
    <p:extLst>
      <p:ext uri="{BB962C8B-B14F-4D97-AF65-F5344CB8AC3E}">
        <p14:creationId xmlns:p14="http://schemas.microsoft.com/office/powerpoint/2010/main" val="45395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SOLVING TITRATION PROBLEMS:</a:t>
            </a:r>
            <a:br>
              <a:rPr lang="en-US" dirty="0"/>
            </a:br>
            <a:endParaRPr lang="en-US" dirty="0"/>
          </a:p>
        </p:txBody>
      </p:sp>
      <p:sp>
        <p:nvSpPr>
          <p:cNvPr id="3" name="Content Placeholder 2"/>
          <p:cNvSpPr>
            <a:spLocks noGrp="1"/>
          </p:cNvSpPr>
          <p:nvPr>
            <p:ph idx="1"/>
          </p:nvPr>
        </p:nvSpPr>
        <p:spPr>
          <a:xfrm>
            <a:off x="457200" y="828206"/>
            <a:ext cx="8229600" cy="5852650"/>
          </a:xfrm>
        </p:spPr>
        <p:txBody>
          <a:bodyPr>
            <a:normAutofit fontScale="77500" lnSpcReduction="20000"/>
          </a:bodyPr>
          <a:lstStyle/>
          <a:p>
            <a:endParaRPr lang="en-US" dirty="0"/>
          </a:p>
          <a:p>
            <a:pPr marL="514350" lvl="0" indent="-514350">
              <a:buFont typeface="+mj-lt"/>
              <a:buAutoNum type="arabicPeriod"/>
            </a:pPr>
            <a:r>
              <a:rPr lang="en-US" dirty="0"/>
              <a:t>What is the molarity of a solution of </a:t>
            </a:r>
            <a:r>
              <a:rPr lang="en-US" dirty="0" err="1"/>
              <a:t>HCl</a:t>
            </a:r>
            <a:r>
              <a:rPr lang="en-US" dirty="0"/>
              <a:t> if 20.00 mL of this solution requires 17.56 mL of 0.1258 M </a:t>
            </a:r>
            <a:r>
              <a:rPr lang="en-US" dirty="0" err="1"/>
              <a:t>NaOH</a:t>
            </a:r>
            <a:r>
              <a:rPr lang="en-US" dirty="0"/>
              <a:t> for neutralization</a:t>
            </a:r>
            <a:r>
              <a:rPr lang="en-US" dirty="0" smtClean="0"/>
              <a:t>?</a:t>
            </a:r>
          </a:p>
          <a:p>
            <a:pPr marL="0" lvl="0" indent="0">
              <a:buNone/>
            </a:pPr>
            <a:endParaRPr lang="en-US" dirty="0" smtClean="0"/>
          </a:p>
          <a:p>
            <a:pPr marL="514350" lvl="0" indent="-514350">
              <a:buFont typeface="+mj-lt"/>
              <a:buAutoNum type="arabicPeriod"/>
            </a:pPr>
            <a:r>
              <a:rPr lang="en-US" dirty="0" smtClean="0"/>
              <a:t>Find </a:t>
            </a:r>
            <a:r>
              <a:rPr lang="en-US" dirty="0"/>
              <a:t>the molarity of a sulfuric acid solution when 25.00 mL of this solution is titrated to a slight pink end point with 13.93 mL of 0.5609 M </a:t>
            </a:r>
            <a:r>
              <a:rPr lang="en-US" dirty="0" err="1" smtClean="0"/>
              <a:t>NaOH</a:t>
            </a:r>
            <a:r>
              <a:rPr lang="en-US" dirty="0" smtClean="0"/>
              <a:t>.</a:t>
            </a:r>
          </a:p>
          <a:p>
            <a:pPr marL="0" lvl="0" indent="0">
              <a:buNone/>
            </a:pPr>
            <a:endParaRPr lang="en-US" dirty="0" smtClean="0"/>
          </a:p>
          <a:p>
            <a:pPr marL="514350" lvl="0" indent="-514350">
              <a:buFont typeface="+mj-lt"/>
              <a:buAutoNum type="arabicPeriod"/>
            </a:pPr>
            <a:r>
              <a:rPr lang="en-US" dirty="0" smtClean="0"/>
              <a:t>A </a:t>
            </a:r>
            <a:r>
              <a:rPr lang="en-US" dirty="0"/>
              <a:t>student titrates a 20.00 mL sample of a solution of </a:t>
            </a:r>
            <a:r>
              <a:rPr lang="en-US" dirty="0" err="1"/>
              <a:t>HBr</a:t>
            </a:r>
            <a:r>
              <a:rPr lang="en-US" dirty="0"/>
              <a:t> with unknown molarity. The titration requires 20.05 mL of a 0.1819 M solution of </a:t>
            </a:r>
            <a:r>
              <a:rPr lang="en-US" dirty="0" err="1"/>
              <a:t>NaOH</a:t>
            </a:r>
            <a:r>
              <a:rPr lang="en-US" dirty="0"/>
              <a:t>. What is the molarity of the </a:t>
            </a:r>
            <a:r>
              <a:rPr lang="en-US" dirty="0" err="1"/>
              <a:t>HBr</a:t>
            </a:r>
            <a:r>
              <a:rPr lang="en-US" dirty="0"/>
              <a:t> </a:t>
            </a:r>
            <a:r>
              <a:rPr lang="en-US"/>
              <a:t>solution</a:t>
            </a:r>
            <a:r>
              <a:rPr lang="en-US" smtClean="0"/>
              <a:t>?</a:t>
            </a:r>
          </a:p>
          <a:p>
            <a:pPr marL="0" lvl="0" indent="0">
              <a:buNone/>
            </a:pPr>
            <a:endParaRPr lang="en-US" dirty="0" smtClean="0"/>
          </a:p>
          <a:p>
            <a:pPr marL="514350" lvl="0" indent="-514350">
              <a:buFont typeface="+mj-lt"/>
              <a:buAutoNum type="arabicPeriod"/>
            </a:pPr>
            <a:r>
              <a:rPr lang="en-US" dirty="0" smtClean="0"/>
              <a:t>A </a:t>
            </a:r>
            <a:r>
              <a:rPr lang="en-US" dirty="0"/>
              <a:t>20.00 mL sample of a solution of  </a:t>
            </a:r>
            <a:r>
              <a:rPr lang="en-US" dirty="0" err="1"/>
              <a:t>Sr</a:t>
            </a:r>
            <a:r>
              <a:rPr lang="en-US" dirty="0"/>
              <a:t>(OH)</a:t>
            </a:r>
            <a:r>
              <a:rPr lang="en-US" baseline="-25000" dirty="0"/>
              <a:t>2</a:t>
            </a:r>
            <a:r>
              <a:rPr lang="en-US" dirty="0"/>
              <a:t> is titrated to the equivalence point with 43.03 mL of 0.1159 M </a:t>
            </a:r>
            <a:r>
              <a:rPr lang="en-US" dirty="0" err="1"/>
              <a:t>HCl</a:t>
            </a:r>
            <a:r>
              <a:rPr lang="en-US" dirty="0"/>
              <a:t>. What is the molarity of the </a:t>
            </a:r>
            <a:r>
              <a:rPr lang="en-US" dirty="0" err="1"/>
              <a:t>Sr</a:t>
            </a:r>
            <a:r>
              <a:rPr lang="en-US" dirty="0"/>
              <a:t>(OH)</a:t>
            </a:r>
            <a:r>
              <a:rPr lang="en-US" baseline="-25000" dirty="0"/>
              <a:t>2</a:t>
            </a:r>
            <a:r>
              <a:rPr lang="en-US" dirty="0"/>
              <a:t> solution?</a:t>
            </a:r>
          </a:p>
          <a:p>
            <a:endParaRPr lang="en-US" dirty="0"/>
          </a:p>
        </p:txBody>
      </p:sp>
    </p:spTree>
    <p:extLst>
      <p:ext uri="{BB962C8B-B14F-4D97-AF65-F5344CB8AC3E}">
        <p14:creationId xmlns:p14="http://schemas.microsoft.com/office/powerpoint/2010/main" val="2192858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endParaRPr lang="en-US" dirty="0"/>
          </a:p>
        </p:txBody>
      </p:sp>
      <p:sp>
        <p:nvSpPr>
          <p:cNvPr id="3" name="Content Placeholder 2"/>
          <p:cNvSpPr>
            <a:spLocks noGrp="1"/>
          </p:cNvSpPr>
          <p:nvPr>
            <p:ph idx="1"/>
          </p:nvPr>
        </p:nvSpPr>
        <p:spPr/>
        <p:txBody>
          <a:bodyPr>
            <a:noAutofit/>
          </a:bodyPr>
          <a:lstStyle/>
          <a:p>
            <a:r>
              <a:rPr lang="en-US" sz="4400" dirty="0" smtClean="0"/>
              <a:t>Write the equation for nitric acid in water.</a:t>
            </a:r>
          </a:p>
          <a:p>
            <a:endParaRPr lang="en-US" sz="4400" dirty="0"/>
          </a:p>
          <a:p>
            <a:pPr marL="0" indent="0">
              <a:buNone/>
            </a:pPr>
            <a:endParaRPr lang="en-US" sz="4400" dirty="0" smtClean="0"/>
          </a:p>
          <a:p>
            <a:r>
              <a:rPr lang="en-US" sz="4400" dirty="0" smtClean="0"/>
              <a:t>Write the equation for the acetate </a:t>
            </a:r>
            <a:r>
              <a:rPr lang="en-US" sz="4400" smtClean="0"/>
              <a:t>ion in </a:t>
            </a:r>
            <a:r>
              <a:rPr lang="en-US" sz="4400" dirty="0" smtClean="0"/>
              <a:t>water.</a:t>
            </a:r>
            <a:endParaRPr lang="en-US" sz="4400" dirty="0"/>
          </a:p>
        </p:txBody>
      </p:sp>
    </p:spTree>
    <p:extLst>
      <p:ext uri="{BB962C8B-B14F-4D97-AF65-F5344CB8AC3E}">
        <p14:creationId xmlns:p14="http://schemas.microsoft.com/office/powerpoint/2010/main" val="30547459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endParaRPr lang="en-US" dirty="0"/>
          </a:p>
        </p:txBody>
      </p:sp>
      <p:sp>
        <p:nvSpPr>
          <p:cNvPr id="3" name="Content Placeholder 2"/>
          <p:cNvSpPr>
            <a:spLocks noGrp="1"/>
          </p:cNvSpPr>
          <p:nvPr>
            <p:ph idx="1"/>
          </p:nvPr>
        </p:nvSpPr>
        <p:spPr/>
        <p:txBody>
          <a:bodyPr>
            <a:normAutofit/>
          </a:bodyPr>
          <a:lstStyle/>
          <a:p>
            <a:r>
              <a:rPr lang="en-US" sz="4400" dirty="0"/>
              <a:t>What is the pH and </a:t>
            </a:r>
            <a:r>
              <a:rPr lang="en-US" sz="4400" dirty="0" err="1"/>
              <a:t>pOH</a:t>
            </a:r>
            <a:r>
              <a:rPr lang="en-US" sz="4400" dirty="0"/>
              <a:t> of a </a:t>
            </a:r>
            <a:r>
              <a:rPr lang="en-US" sz="4400" dirty="0" smtClean="0"/>
              <a:t> 2.34 </a:t>
            </a:r>
            <a:r>
              <a:rPr lang="en-US" sz="4400" dirty="0"/>
              <a:t>x 10</a:t>
            </a:r>
            <a:r>
              <a:rPr lang="en-US" sz="4400" baseline="30000" dirty="0"/>
              <a:t>-5</a:t>
            </a:r>
            <a:r>
              <a:rPr lang="en-US" sz="4400" dirty="0"/>
              <a:t> </a:t>
            </a:r>
            <a:r>
              <a:rPr lang="en-US" sz="4400" dirty="0" smtClean="0"/>
              <a:t>M </a:t>
            </a:r>
            <a:r>
              <a:rPr lang="en-US" sz="4400" dirty="0" err="1" smtClean="0"/>
              <a:t>NaOH</a:t>
            </a:r>
            <a:r>
              <a:rPr lang="en-US" sz="4400" dirty="0" smtClean="0"/>
              <a:t> </a:t>
            </a:r>
            <a:r>
              <a:rPr lang="en-US" sz="4400" dirty="0"/>
              <a:t>solution?</a:t>
            </a:r>
            <a:r>
              <a:rPr lang="en-US" sz="4400" dirty="0" smtClean="0">
                <a:effectLst/>
              </a:rPr>
              <a:t> </a:t>
            </a:r>
            <a:endParaRPr lang="en-US" sz="4400" dirty="0"/>
          </a:p>
        </p:txBody>
      </p:sp>
    </p:spTree>
    <p:extLst>
      <p:ext uri="{BB962C8B-B14F-4D97-AF65-F5344CB8AC3E}">
        <p14:creationId xmlns:p14="http://schemas.microsoft.com/office/powerpoint/2010/main" val="3299808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a:t>
            </a:r>
            <a:endParaRPr lang="en-US" dirty="0"/>
          </a:p>
        </p:txBody>
      </p:sp>
      <p:sp>
        <p:nvSpPr>
          <p:cNvPr id="3" name="Content Placeholder 2"/>
          <p:cNvSpPr>
            <a:spLocks noGrp="1"/>
          </p:cNvSpPr>
          <p:nvPr>
            <p:ph idx="1"/>
          </p:nvPr>
        </p:nvSpPr>
        <p:spPr/>
        <p:txBody>
          <a:bodyPr/>
          <a:lstStyle/>
          <a:p>
            <a:r>
              <a:rPr lang="en-US" sz="4400" dirty="0" smtClean="0"/>
              <a:t>What </a:t>
            </a:r>
            <a:r>
              <a:rPr lang="en-US" sz="4400" dirty="0"/>
              <a:t>is the pH and </a:t>
            </a:r>
            <a:r>
              <a:rPr lang="en-US" sz="4400" dirty="0" err="1"/>
              <a:t>pOH</a:t>
            </a:r>
            <a:r>
              <a:rPr lang="en-US" sz="4400" dirty="0"/>
              <a:t> of a solution made by adding water to 15 grams of </a:t>
            </a:r>
            <a:r>
              <a:rPr lang="en-US" sz="4400" dirty="0" err="1"/>
              <a:t>hydroiodic</a:t>
            </a:r>
            <a:r>
              <a:rPr lang="en-US" sz="4400" dirty="0"/>
              <a:t> acid until the volume of the solution is 2500 mL?</a:t>
            </a:r>
          </a:p>
          <a:p>
            <a:endParaRPr lang="en-US" dirty="0"/>
          </a:p>
        </p:txBody>
      </p:sp>
    </p:spTree>
    <p:extLst>
      <p:ext uri="{BB962C8B-B14F-4D97-AF65-F5344CB8AC3E}">
        <p14:creationId xmlns:p14="http://schemas.microsoft.com/office/powerpoint/2010/main" val="844067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endParaRPr lang="en-US" dirty="0"/>
          </a:p>
        </p:txBody>
      </p:sp>
      <p:sp>
        <p:nvSpPr>
          <p:cNvPr id="3" name="Content Placeholder 2"/>
          <p:cNvSpPr>
            <a:spLocks noGrp="1"/>
          </p:cNvSpPr>
          <p:nvPr>
            <p:ph idx="1"/>
          </p:nvPr>
        </p:nvSpPr>
        <p:spPr/>
        <p:txBody>
          <a:bodyPr/>
          <a:lstStyle/>
          <a:p>
            <a:r>
              <a:rPr lang="en-US" sz="4400" dirty="0" smtClean="0"/>
              <a:t>What </a:t>
            </a:r>
            <a:r>
              <a:rPr lang="en-US" sz="4400" dirty="0"/>
              <a:t>is the pH and </a:t>
            </a:r>
            <a:r>
              <a:rPr lang="en-US" sz="4400" dirty="0" err="1"/>
              <a:t>pOH</a:t>
            </a:r>
            <a:r>
              <a:rPr lang="en-US" sz="4400" dirty="0"/>
              <a:t> of a solution that was made by adding 400 mL of water to 350 mL of </a:t>
            </a:r>
            <a:r>
              <a:rPr lang="en-US" sz="4400" dirty="0" smtClean="0"/>
              <a:t>   5.0 </a:t>
            </a:r>
            <a:r>
              <a:rPr lang="en-US" sz="4400" dirty="0"/>
              <a:t>x 10</a:t>
            </a:r>
            <a:r>
              <a:rPr lang="en-US" sz="4400" baseline="30000" dirty="0"/>
              <a:t>-3</a:t>
            </a:r>
            <a:r>
              <a:rPr lang="en-US" sz="4400" dirty="0"/>
              <a:t> M </a:t>
            </a:r>
            <a:r>
              <a:rPr lang="en-US" sz="4400" dirty="0" err="1"/>
              <a:t>NaOH</a:t>
            </a:r>
            <a:r>
              <a:rPr lang="en-US" sz="4400" dirty="0"/>
              <a:t> solution?</a:t>
            </a:r>
          </a:p>
          <a:p>
            <a:endParaRPr lang="en-US" dirty="0"/>
          </a:p>
        </p:txBody>
      </p:sp>
    </p:spTree>
    <p:extLst>
      <p:ext uri="{BB962C8B-B14F-4D97-AF65-F5344CB8AC3E}">
        <p14:creationId xmlns:p14="http://schemas.microsoft.com/office/powerpoint/2010/main" val="3565935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a:t>
            </a:r>
            <a:endParaRPr lang="en-US" dirty="0"/>
          </a:p>
        </p:txBody>
      </p:sp>
      <p:sp>
        <p:nvSpPr>
          <p:cNvPr id="3" name="Content Placeholder 2"/>
          <p:cNvSpPr>
            <a:spLocks noGrp="1"/>
          </p:cNvSpPr>
          <p:nvPr>
            <p:ph idx="1"/>
          </p:nvPr>
        </p:nvSpPr>
        <p:spPr/>
        <p:txBody>
          <a:bodyPr/>
          <a:lstStyle/>
          <a:p>
            <a:r>
              <a:rPr lang="en-US" sz="4400" dirty="0" smtClean="0"/>
              <a:t>What </a:t>
            </a:r>
            <a:r>
              <a:rPr lang="en-US" sz="4400" dirty="0"/>
              <a:t>is the pH and </a:t>
            </a:r>
            <a:r>
              <a:rPr lang="en-US" sz="4400" dirty="0" err="1"/>
              <a:t>pOH</a:t>
            </a:r>
            <a:r>
              <a:rPr lang="en-US" sz="4400" dirty="0"/>
              <a:t> of a solution with a volume of </a:t>
            </a:r>
            <a:r>
              <a:rPr lang="en-US" sz="4400" dirty="0" smtClean="0"/>
              <a:t>5.40 </a:t>
            </a:r>
            <a:r>
              <a:rPr lang="en-US" sz="4400" dirty="0"/>
              <a:t>L that contains </a:t>
            </a:r>
            <a:r>
              <a:rPr lang="en-US" sz="4400" dirty="0" smtClean="0"/>
              <a:t>15.0 </a:t>
            </a:r>
            <a:r>
              <a:rPr lang="en-US" sz="4400" dirty="0"/>
              <a:t>grams of hydrochloric </a:t>
            </a:r>
            <a:r>
              <a:rPr lang="en-US" sz="4400" dirty="0" smtClean="0"/>
              <a:t>acid </a:t>
            </a:r>
            <a:r>
              <a:rPr lang="en-US" sz="4400" dirty="0"/>
              <a:t>and </a:t>
            </a:r>
            <a:r>
              <a:rPr lang="en-US" sz="4400" dirty="0" smtClean="0"/>
              <a:t>25.0 </a:t>
            </a:r>
            <a:r>
              <a:rPr lang="en-US" sz="4400" dirty="0"/>
              <a:t>grams of nitric acid?</a:t>
            </a:r>
          </a:p>
          <a:p>
            <a:endParaRPr lang="en-US" dirty="0"/>
          </a:p>
        </p:txBody>
      </p:sp>
    </p:spTree>
    <p:extLst>
      <p:ext uri="{BB962C8B-B14F-4D97-AF65-F5344CB8AC3E}">
        <p14:creationId xmlns:p14="http://schemas.microsoft.com/office/powerpoint/2010/main" val="1863750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a:t>
            </a:r>
            <a:endParaRPr lang="en-US" dirty="0"/>
          </a:p>
        </p:txBody>
      </p:sp>
      <p:sp>
        <p:nvSpPr>
          <p:cNvPr id="3" name="Content Placeholder 2"/>
          <p:cNvSpPr>
            <a:spLocks noGrp="1"/>
          </p:cNvSpPr>
          <p:nvPr>
            <p:ph idx="1"/>
          </p:nvPr>
        </p:nvSpPr>
        <p:spPr/>
        <p:txBody>
          <a:bodyPr>
            <a:normAutofit lnSpcReduction="10000"/>
          </a:bodyPr>
          <a:lstStyle/>
          <a:p>
            <a:r>
              <a:rPr lang="en-US" sz="4400" dirty="0" smtClean="0"/>
              <a:t>A </a:t>
            </a:r>
            <a:r>
              <a:rPr lang="en-US" sz="4400" dirty="0"/>
              <a:t>swimming pool has a volume of one million liters.  How many grams of </a:t>
            </a:r>
            <a:r>
              <a:rPr lang="en-US" sz="4400" dirty="0" err="1"/>
              <a:t>HCl</a:t>
            </a:r>
            <a:r>
              <a:rPr lang="en-US" sz="4400" dirty="0"/>
              <a:t> would need to be added to that swimming pool to bring the pH down from 7 to 4?  (Assume the volume of the </a:t>
            </a:r>
            <a:r>
              <a:rPr lang="en-US" sz="4400" dirty="0" err="1"/>
              <a:t>HCl</a:t>
            </a:r>
            <a:r>
              <a:rPr lang="en-US" sz="4400" dirty="0"/>
              <a:t> is negligible)</a:t>
            </a:r>
          </a:p>
          <a:p>
            <a:endParaRPr lang="en-US" dirty="0"/>
          </a:p>
        </p:txBody>
      </p:sp>
    </p:spTree>
    <p:extLst>
      <p:ext uri="{BB962C8B-B14F-4D97-AF65-F5344CB8AC3E}">
        <p14:creationId xmlns:p14="http://schemas.microsoft.com/office/powerpoint/2010/main" val="197000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a:t>
            </a:r>
            <a:endParaRPr lang="en-US" dirty="0"/>
          </a:p>
        </p:txBody>
      </p:sp>
      <p:sp>
        <p:nvSpPr>
          <p:cNvPr id="3" name="Content Placeholder 2"/>
          <p:cNvSpPr>
            <a:spLocks noGrp="1"/>
          </p:cNvSpPr>
          <p:nvPr>
            <p:ph idx="1"/>
          </p:nvPr>
        </p:nvSpPr>
        <p:spPr/>
        <p:txBody>
          <a:bodyPr>
            <a:normAutofit/>
          </a:bodyPr>
          <a:lstStyle/>
          <a:p>
            <a:r>
              <a:rPr lang="en-US" sz="4400" dirty="0" smtClean="0"/>
              <a:t>In a titration of H</a:t>
            </a:r>
            <a:r>
              <a:rPr lang="en-US" sz="4400" baseline="-25000" dirty="0" smtClean="0"/>
              <a:t>2</a:t>
            </a:r>
            <a:r>
              <a:rPr lang="en-US" sz="4400" dirty="0" smtClean="0"/>
              <a:t>SO</a:t>
            </a:r>
            <a:r>
              <a:rPr lang="en-US" sz="4400" baseline="-25000" dirty="0" smtClean="0"/>
              <a:t>4</a:t>
            </a:r>
            <a:r>
              <a:rPr lang="en-US" sz="4400" dirty="0" smtClean="0"/>
              <a:t> with </a:t>
            </a:r>
            <a:r>
              <a:rPr lang="en-US" sz="4400" dirty="0" err="1" smtClean="0"/>
              <a:t>NaOH</a:t>
            </a:r>
            <a:r>
              <a:rPr lang="en-US" sz="4400" dirty="0" smtClean="0"/>
              <a:t>, 60.0 mL of 0.020 M </a:t>
            </a:r>
            <a:r>
              <a:rPr lang="en-US" sz="4400" dirty="0" err="1" smtClean="0"/>
              <a:t>NaOH</a:t>
            </a:r>
            <a:r>
              <a:rPr lang="en-US" sz="4400" dirty="0" smtClean="0"/>
              <a:t> was needed to neutralize 15.0 mL of H</a:t>
            </a:r>
            <a:r>
              <a:rPr lang="en-US" sz="4400" baseline="-25000" dirty="0" smtClean="0"/>
              <a:t>2</a:t>
            </a:r>
            <a:r>
              <a:rPr lang="en-US" sz="4400" dirty="0" smtClean="0"/>
              <a:t>SO</a:t>
            </a:r>
            <a:r>
              <a:rPr lang="en-US" sz="4400" baseline="-25000" dirty="0" smtClean="0"/>
              <a:t>4</a:t>
            </a:r>
            <a:r>
              <a:rPr lang="en-US" sz="4400" dirty="0" smtClean="0"/>
              <a:t>. What is the molarity of the acid? </a:t>
            </a:r>
            <a:endParaRPr lang="en-US" sz="4400" dirty="0"/>
          </a:p>
        </p:txBody>
      </p:sp>
    </p:spTree>
    <p:extLst>
      <p:ext uri="{BB962C8B-B14F-4D97-AF65-F5344CB8AC3E}">
        <p14:creationId xmlns:p14="http://schemas.microsoft.com/office/powerpoint/2010/main" val="1980598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a:t>
            </a:r>
            <a:endParaRPr lang="en-US" dirty="0"/>
          </a:p>
        </p:txBody>
      </p:sp>
      <p:sp>
        <p:nvSpPr>
          <p:cNvPr id="3" name="Content Placeholder 2"/>
          <p:cNvSpPr>
            <a:spLocks noGrp="1"/>
          </p:cNvSpPr>
          <p:nvPr>
            <p:ph idx="1"/>
          </p:nvPr>
        </p:nvSpPr>
        <p:spPr/>
        <p:txBody>
          <a:bodyPr/>
          <a:lstStyle/>
          <a:p>
            <a:r>
              <a:rPr lang="en-US" dirty="0" smtClean="0"/>
              <a:t>A few small drops of water are left in a </a:t>
            </a:r>
            <a:r>
              <a:rPr lang="en-US" dirty="0" err="1" smtClean="0"/>
              <a:t>buret</a:t>
            </a:r>
            <a:r>
              <a:rPr lang="en-US" dirty="0" smtClean="0"/>
              <a:t> that is then used to titrate a base into an acid solution to determine the concentration of the acid. Will this small amount of water have any effect on the determined value for the concentration of the acid? If so, how is it affected?</a:t>
            </a:r>
            <a:endParaRPr lang="en-US" dirty="0"/>
          </a:p>
        </p:txBody>
      </p:sp>
    </p:spTree>
    <p:extLst>
      <p:ext uri="{BB962C8B-B14F-4D97-AF65-F5344CB8AC3E}">
        <p14:creationId xmlns:p14="http://schemas.microsoft.com/office/powerpoint/2010/main" val="4342982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148</TotalTime>
  <Words>589</Words>
  <Application>Microsoft Macintosh PowerPoint</Application>
  <PresentationFormat>On-screen Show (4:3)</PresentationFormat>
  <Paragraphs>40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#1</vt:lpstr>
      <vt:lpstr>#2</vt:lpstr>
      <vt:lpstr>#3</vt:lpstr>
      <vt:lpstr>#4</vt:lpstr>
      <vt:lpstr>#5</vt:lpstr>
      <vt:lpstr>#6</vt:lpstr>
      <vt:lpstr>#7</vt:lpstr>
      <vt:lpstr>#8</vt:lpstr>
      <vt:lpstr>#9</vt:lpstr>
      <vt:lpstr>#10</vt:lpstr>
      <vt:lpstr>#11</vt:lpstr>
      <vt:lpstr>#12</vt:lpstr>
      <vt:lpstr>#13</vt:lpstr>
      <vt:lpstr>SOLVING TITRATION PROBLEMS: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dc:title>
  <dc:creator>Leah Roskin</dc:creator>
  <cp:lastModifiedBy>Leah Roskin</cp:lastModifiedBy>
  <cp:revision>5</cp:revision>
  <cp:lastPrinted>2016-05-05T12:57:34Z</cp:lastPrinted>
  <dcterms:created xsi:type="dcterms:W3CDTF">2016-05-05T12:37:20Z</dcterms:created>
  <dcterms:modified xsi:type="dcterms:W3CDTF">2017-05-10T16:18:31Z</dcterms:modified>
</cp:coreProperties>
</file>