
<file path=[Content_Types].xml><?xml version="1.0" encoding="utf-8"?>
<Types xmlns="http://schemas.openxmlformats.org/package/2006/content-types">
  <Default Extension="png" ContentType="image/png"/>
  <Default Extension="bin" ContentType="audio/unknown"/>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9.xml" ContentType="application/vnd.openxmlformats-officedocument.presentationml.notesSlide+xml"/>
  <Override PartName="/ppt/embeddings/oleObject1.bin" ContentType="application/vnd.openxmlformats-officedocument.oleObject"/>
  <Override PartName="/ppt/tags/tag5.xml" ContentType="application/vnd.openxmlformats-officedocument.presentationml.tags+xml"/>
  <Override PartName="/ppt/notesSlides/notesSlide10.xml" ContentType="application/vnd.openxmlformats-officedocument.presentationml.notesSlide+xml"/>
  <Override PartName="/ppt/tags/tag6.xml" ContentType="application/vnd.openxmlformats-officedocument.presentationml.tags+xml"/>
  <Override PartName="/ppt/notesSlides/notesSlide11.xml" ContentType="application/vnd.openxmlformats-officedocument.presentationml.notesSlide+xml"/>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 id="2147483687" r:id="rId2"/>
  </p:sldMasterIdLst>
  <p:notesMasterIdLst>
    <p:notesMasterId r:id="rId30"/>
  </p:notesMasterIdLst>
  <p:sldIdLst>
    <p:sldId id="268" r:id="rId3"/>
    <p:sldId id="272" r:id="rId4"/>
    <p:sldId id="317" r:id="rId5"/>
    <p:sldId id="318" r:id="rId6"/>
    <p:sldId id="319" r:id="rId7"/>
    <p:sldId id="320" r:id="rId8"/>
    <p:sldId id="321" r:id="rId9"/>
    <p:sldId id="322" r:id="rId10"/>
    <p:sldId id="323" r:id="rId11"/>
    <p:sldId id="324" r:id="rId12"/>
    <p:sldId id="325" r:id="rId13"/>
    <p:sldId id="326" r:id="rId14"/>
    <p:sldId id="327" r:id="rId15"/>
    <p:sldId id="328" r:id="rId16"/>
    <p:sldId id="262" r:id="rId17"/>
    <p:sldId id="263" r:id="rId18"/>
    <p:sldId id="264" r:id="rId19"/>
    <p:sldId id="269" r:id="rId20"/>
    <p:sldId id="270" r:id="rId21"/>
    <p:sldId id="265" r:id="rId22"/>
    <p:sldId id="266" r:id="rId23"/>
    <p:sldId id="267"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7"/>
    <p:restoredTop sz="94631"/>
  </p:normalViewPr>
  <p:slideViewPr>
    <p:cSldViewPr snapToGrid="0" snapToObjects="1">
      <p:cViewPr varScale="1">
        <p:scale>
          <a:sx n="97" d="100"/>
          <a:sy n="97" d="100"/>
        </p:scale>
        <p:origin x="109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0D1C81-0DAE-2F44-9D6A-9639A354091E}" type="datetimeFigureOut">
              <a:rPr lang="en-US" smtClean="0"/>
              <a:t>4/29/19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DD0463-4101-D748-9805-71280BA79E38}" type="slidenum">
              <a:rPr lang="en-US" smtClean="0"/>
              <a:t>‹#›</a:t>
            </a:fld>
            <a:endParaRPr lang="en-US"/>
          </a:p>
        </p:txBody>
      </p:sp>
    </p:spTree>
    <p:extLst>
      <p:ext uri="{BB962C8B-B14F-4D97-AF65-F5344CB8AC3E}">
        <p14:creationId xmlns:p14="http://schemas.microsoft.com/office/powerpoint/2010/main" val="24502937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3554"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Tree>
    <p:extLst>
      <p:ext uri="{BB962C8B-B14F-4D97-AF65-F5344CB8AC3E}">
        <p14:creationId xmlns:p14="http://schemas.microsoft.com/office/powerpoint/2010/main" val="521209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p:txBody>
          <a:bodyPr/>
          <a:lstStyle/>
          <a:p>
            <a:pPr>
              <a:defRPr/>
            </a:pPr>
            <a:fld id="{7C189927-85F4-BF4E-A86C-8D64D24DC6D7}" type="slidenum">
              <a:rPr lang="en-US">
                <a:solidFill>
                  <a:prstClr val="black"/>
                </a:solidFill>
              </a:rPr>
              <a:pPr>
                <a:defRPr/>
              </a:pPr>
              <a:t>21</a:t>
            </a:fld>
            <a:endParaRPr lang="en-US">
              <a:solidFill>
                <a:prstClr val="black"/>
              </a:solidFill>
            </a:endParaRPr>
          </a:p>
        </p:txBody>
      </p:sp>
      <p:sp>
        <p:nvSpPr>
          <p:cNvPr id="69634" name="Rectangle 2"/>
          <p:cNvSpPr>
            <a:spLocks noGrp="1" noRot="1" noChangeAspect="1" noChangeArrowheads="1" noTextEdit="1"/>
          </p:cNvSpPr>
          <p:nvPr>
            <p:ph type="sldImg"/>
          </p:nvPr>
        </p:nvSpPr>
        <p:spPr>
          <a:xfrm>
            <a:off x="1150938" y="692150"/>
            <a:ext cx="4556125" cy="3416300"/>
          </a:xfrm>
          <a:ln cap="flat"/>
          <a:extLst>
            <a:ext uri="{FAA26D3D-D897-4be2-8F04-BA451C77F1D7}">
              <ma14:placeholderFlag xmlns="" xmlns:ma14="http://schemas.microsoft.com/office/mac/drawingml/2011/main" val="1"/>
            </a:ext>
          </a:extLst>
        </p:spPr>
      </p:sp>
      <p:sp>
        <p:nvSpPr>
          <p:cNvPr id="69635" name="Rectangle 3"/>
          <p:cNvSpPr>
            <a:spLocks noGrp="1" noChangeArrowheads="1"/>
          </p:cNvSpPr>
          <p:nvPr>
            <p:ph type="body" idx="1"/>
          </p:nvPr>
        </p:nvSpPr>
        <p:spPr>
          <a:ln/>
        </p:spPr>
        <p:txBody>
          <a:bodyPr/>
          <a:lstStyle/>
          <a:p>
            <a:pPr>
              <a:defRPr/>
            </a:pP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p:txBody>
          <a:bodyPr/>
          <a:lstStyle/>
          <a:p>
            <a:pPr>
              <a:defRPr/>
            </a:pPr>
            <a:fld id="{6A5485D7-D197-3A4E-BC6C-091099CBBCB1}" type="slidenum">
              <a:rPr lang="en-US">
                <a:solidFill>
                  <a:prstClr val="black"/>
                </a:solidFill>
              </a:rPr>
              <a:pPr>
                <a:defRPr/>
              </a:pPr>
              <a:t>22</a:t>
            </a:fld>
            <a:endParaRPr lang="en-US">
              <a:solidFill>
                <a:prstClr val="black"/>
              </a:solidFill>
            </a:endParaRPr>
          </a:p>
        </p:txBody>
      </p:sp>
      <p:sp>
        <p:nvSpPr>
          <p:cNvPr id="146434" name="Rectangle 2"/>
          <p:cNvSpPr>
            <a:spLocks noGrp="1" noRot="1" noChangeAspect="1" noChangeArrowheads="1" noTextEdit="1"/>
          </p:cNvSpPr>
          <p:nvPr>
            <p:ph type="sldImg"/>
          </p:nvPr>
        </p:nvSpPr>
        <p:spPr>
          <a:xfrm>
            <a:off x="1150938" y="692150"/>
            <a:ext cx="4556125" cy="3416300"/>
          </a:xfrm>
          <a:ln cap="flat"/>
          <a:extLst>
            <a:ext uri="{FAA26D3D-D897-4be2-8F04-BA451C77F1D7}">
              <ma14:placeholderFlag xmlns="" xmlns:ma14="http://schemas.microsoft.com/office/mac/drawingml/2011/main" val="1"/>
            </a:ext>
          </a:extLst>
        </p:spPr>
      </p:sp>
      <p:sp>
        <p:nvSpPr>
          <p:cNvPr id="146435" name="Rectangle 3"/>
          <p:cNvSpPr>
            <a:spLocks noGrp="1" noChangeArrowheads="1"/>
          </p:cNvSpPr>
          <p:nvPr>
            <p:ph type="body" idx="1"/>
          </p:nvPr>
        </p:nvSpPr>
        <p:spPr>
          <a:ln/>
        </p:spPr>
        <p:txBody>
          <a:bodyPr/>
          <a:lstStyle/>
          <a:p>
            <a:pPr>
              <a:defRP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5602"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Tree>
    <p:extLst>
      <p:ext uri="{BB962C8B-B14F-4D97-AF65-F5344CB8AC3E}">
        <p14:creationId xmlns:p14="http://schemas.microsoft.com/office/powerpoint/2010/main" val="4077432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0"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Tree>
    <p:extLst>
      <p:ext uri="{BB962C8B-B14F-4D97-AF65-F5344CB8AC3E}">
        <p14:creationId xmlns:p14="http://schemas.microsoft.com/office/powerpoint/2010/main" val="707385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9698"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Tree>
    <p:extLst>
      <p:ext uri="{BB962C8B-B14F-4D97-AF65-F5344CB8AC3E}">
        <p14:creationId xmlns:p14="http://schemas.microsoft.com/office/powerpoint/2010/main" val="616396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1746"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Tree>
    <p:extLst>
      <p:ext uri="{BB962C8B-B14F-4D97-AF65-F5344CB8AC3E}">
        <p14:creationId xmlns:p14="http://schemas.microsoft.com/office/powerpoint/2010/main" val="2300609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794"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Tree>
    <p:extLst>
      <p:ext uri="{BB962C8B-B14F-4D97-AF65-F5344CB8AC3E}">
        <p14:creationId xmlns:p14="http://schemas.microsoft.com/office/powerpoint/2010/main" val="2627866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842"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Tree>
    <p:extLst>
      <p:ext uri="{BB962C8B-B14F-4D97-AF65-F5344CB8AC3E}">
        <p14:creationId xmlns:p14="http://schemas.microsoft.com/office/powerpoint/2010/main" val="1785983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p:txBody>
          <a:bodyPr/>
          <a:lstStyle/>
          <a:p>
            <a:pPr>
              <a:defRPr/>
            </a:pPr>
            <a:fld id="{AB510AE2-21D2-E640-A3E7-0767E6472A4D}" type="slidenum">
              <a:rPr lang="en-US">
                <a:solidFill>
                  <a:prstClr val="black"/>
                </a:solidFill>
              </a:rPr>
              <a:pPr>
                <a:defRPr/>
              </a:pPr>
              <a:t>16</a:t>
            </a:fld>
            <a:endParaRPr lang="en-US">
              <a:solidFill>
                <a:prstClr val="black"/>
              </a:solidFill>
            </a:endParaRPr>
          </a:p>
        </p:txBody>
      </p:sp>
      <p:sp>
        <p:nvSpPr>
          <p:cNvPr id="67586" name="Rectangle 2"/>
          <p:cNvSpPr>
            <a:spLocks noGrp="1" noRot="1" noChangeAspect="1" noChangeArrowheads="1" noTextEdit="1"/>
          </p:cNvSpPr>
          <p:nvPr>
            <p:ph type="sldImg"/>
          </p:nvPr>
        </p:nvSpPr>
        <p:spPr>
          <a:xfrm>
            <a:off x="1150938" y="692150"/>
            <a:ext cx="4556125" cy="3416300"/>
          </a:xfrm>
          <a:ln cap="flat"/>
          <a:extLst>
            <a:ext uri="{FAA26D3D-D897-4be2-8F04-BA451C77F1D7}">
              <ma14:placeholderFlag xmlns="" xmlns:ma14="http://schemas.microsoft.com/office/mac/drawingml/2011/main" val="1"/>
            </a:ext>
          </a:extLst>
        </p:spPr>
      </p:sp>
      <p:sp>
        <p:nvSpPr>
          <p:cNvPr id="67587" name="Rectangle 3"/>
          <p:cNvSpPr>
            <a:spLocks noGrp="1" noChangeArrowheads="1"/>
          </p:cNvSpPr>
          <p:nvPr>
            <p:ph type="body" idx="1"/>
          </p:nvPr>
        </p:nvSpPr>
        <p:spPr>
          <a:ln/>
        </p:spPr>
        <p:txBody>
          <a:bodyPr/>
          <a:lstStyle/>
          <a:p>
            <a:pPr>
              <a:defRPr/>
            </a:pP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7F3A6A2-0268-6146-AC35-61DD6F179BE5}" type="slidenum">
              <a:rPr lang="en-US">
                <a:solidFill>
                  <a:prstClr val="black"/>
                </a:solidFill>
              </a:rPr>
              <a:pPr>
                <a:defRPr/>
              </a:pPr>
              <a:t>20</a:t>
            </a:fld>
            <a:endParaRPr lang="en-US">
              <a:solidFill>
                <a:prstClr val="black"/>
              </a:solidFill>
            </a:endParaRPr>
          </a:p>
        </p:txBody>
      </p:sp>
      <p:sp>
        <p:nvSpPr>
          <p:cNvPr id="245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4579" name="Rectangle 3"/>
          <p:cNvSpPr>
            <a:spLocks noGrp="1" noChangeArrowheads="1"/>
          </p:cNvSpPr>
          <p:nvPr>
            <p:ph type="body" idx="1"/>
          </p:nvPr>
        </p:nvSpPr>
        <p:spPr>
          <a:xfrm>
            <a:off x="914400" y="4343400"/>
            <a:ext cx="5029200" cy="4114800"/>
          </a:xfrm>
        </p:spPr>
        <p:txBody>
          <a:bodyPr/>
          <a:lstStyle/>
          <a:p>
            <a:pPr>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12" name="Freeform 23"/>
            <p:cNvSpPr>
              <a:spLocks/>
            </p:cNvSpPr>
            <p:nvPr/>
          </p:nvSpPr>
          <p:spPr bwMode="hidden">
            <a:xfrm>
              <a:off x="5041" y="0"/>
              <a:ext cx="719" cy="845"/>
            </a:xfrm>
            <a:custGeom>
              <a:avLst/>
              <a:gdLst>
                <a:gd name="T0" fmla="*/ 733 w 717"/>
                <a:gd name="T1" fmla="*/ 845 h 845"/>
                <a:gd name="T2" fmla="*/ 733 w 717"/>
                <a:gd name="T3" fmla="*/ 821 h 845"/>
                <a:gd name="T4" fmla="*/ 590 w 717"/>
                <a:gd name="T5" fmla="*/ 605 h 845"/>
                <a:gd name="T6" fmla="*/ 414 w 717"/>
                <a:gd name="T7" fmla="*/ 396 h 845"/>
                <a:gd name="T8" fmla="*/ 229 w 717"/>
                <a:gd name="T9" fmla="*/ 192 h 845"/>
                <a:gd name="T10" fmla="*/ 17 w 717"/>
                <a:gd name="T11" fmla="*/ 0 h 845"/>
                <a:gd name="T12" fmla="*/ 0 w 717"/>
                <a:gd name="T13" fmla="*/ 0 h 845"/>
                <a:gd name="T14" fmla="*/ 217 w 717"/>
                <a:gd name="T15" fmla="*/ 198 h 845"/>
                <a:gd name="T16" fmla="*/ 408 w 717"/>
                <a:gd name="T17" fmla="*/ 408 h 845"/>
                <a:gd name="T18" fmla="*/ 584 w 717"/>
                <a:gd name="T19" fmla="*/ 623 h 845"/>
                <a:gd name="T20" fmla="*/ 733 w 717"/>
                <a:gd name="T21" fmla="*/ 845 h 845"/>
                <a:gd name="T22" fmla="*/ 73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en-US">
                <a:solidFill>
                  <a:srgbClr val="FFFFFF"/>
                </a:solidFill>
                <a:latin typeface="Verdana" charset="0"/>
                <a:ea typeface="ＭＳ Ｐゴシック" charset="0"/>
                <a:cs typeface="ＭＳ Ｐゴシック" charset="0"/>
              </a:endParaRPr>
            </a:p>
          </p:txBody>
        </p:sp>
        <p:sp>
          <p:nvSpPr>
            <p:cNvPr id="13" name="Freeform 24"/>
            <p:cNvSpPr>
              <a:spLocks/>
            </p:cNvSpPr>
            <p:nvPr/>
          </p:nvSpPr>
          <p:spPr bwMode="hidden">
            <a:xfrm>
              <a:off x="5352" y="0"/>
              <a:ext cx="408" cy="414"/>
            </a:xfrm>
            <a:custGeom>
              <a:avLst/>
              <a:gdLst>
                <a:gd name="T0" fmla="*/ 415 w 407"/>
                <a:gd name="T1" fmla="*/ 414 h 414"/>
                <a:gd name="T2" fmla="*/ 415 w 407"/>
                <a:gd name="T3" fmla="*/ 396 h 414"/>
                <a:gd name="T4" fmla="*/ 230 w 407"/>
                <a:gd name="T5" fmla="*/ 192 h 414"/>
                <a:gd name="T6" fmla="*/ 12 w 407"/>
                <a:gd name="T7" fmla="*/ 0 h 414"/>
                <a:gd name="T8" fmla="*/ 0 w 407"/>
                <a:gd name="T9" fmla="*/ 0 h 414"/>
                <a:gd name="T10" fmla="*/ 108 w 407"/>
                <a:gd name="T11" fmla="*/ 102 h 414"/>
                <a:gd name="T12" fmla="*/ 224 w 407"/>
                <a:gd name="T13" fmla="*/ 204 h 414"/>
                <a:gd name="T14" fmla="*/ 415 w 407"/>
                <a:gd name="T15" fmla="*/ 414 h 414"/>
                <a:gd name="T16" fmla="*/ 415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en-US">
                <a:solidFill>
                  <a:srgbClr val="FFFFFF"/>
                </a:solidFill>
                <a:latin typeface="Verdana" charset="0"/>
                <a:ea typeface="ＭＳ Ｐゴシック" charset="0"/>
                <a:cs typeface="ＭＳ Ｐゴシック" charset="0"/>
              </a:endParaRPr>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15" name="Freeform 26"/>
            <p:cNvSpPr>
              <a:spLocks/>
            </p:cNvSpPr>
            <p:nvPr/>
          </p:nvSpPr>
          <p:spPr bwMode="hidden">
            <a:xfrm>
              <a:off x="6" y="0"/>
              <a:ext cx="588" cy="599"/>
            </a:xfrm>
            <a:custGeom>
              <a:avLst/>
              <a:gdLst>
                <a:gd name="T0" fmla="*/ 602 w 586"/>
                <a:gd name="T1" fmla="*/ 0 h 599"/>
                <a:gd name="T2" fmla="*/ 584 w 586"/>
                <a:gd name="T3" fmla="*/ 0 h 599"/>
                <a:gd name="T4" fmla="*/ 415 w 586"/>
                <a:gd name="T5" fmla="*/ 132 h 599"/>
                <a:gd name="T6" fmla="*/ 265 w 586"/>
                <a:gd name="T7" fmla="*/ 270 h 599"/>
                <a:gd name="T8" fmla="*/ 120 w 586"/>
                <a:gd name="T9" fmla="*/ 420 h 599"/>
                <a:gd name="T10" fmla="*/ 0 w 586"/>
                <a:gd name="T11" fmla="*/ 575 h 599"/>
                <a:gd name="T12" fmla="*/ 0 w 586"/>
                <a:gd name="T13" fmla="*/ 599 h 599"/>
                <a:gd name="T14" fmla="*/ 120 w 586"/>
                <a:gd name="T15" fmla="*/ 432 h 599"/>
                <a:gd name="T16" fmla="*/ 265 w 586"/>
                <a:gd name="T17" fmla="*/ 282 h 599"/>
                <a:gd name="T18" fmla="*/ 421 w 586"/>
                <a:gd name="T19" fmla="*/ 138 h 599"/>
                <a:gd name="T20" fmla="*/ 602 w 586"/>
                <a:gd name="T21" fmla="*/ 0 h 599"/>
                <a:gd name="T22" fmla="*/ 60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en-US">
                <a:solidFill>
                  <a:srgbClr val="FFFFFF"/>
                </a:solidFill>
                <a:latin typeface="Verdana" charset="0"/>
                <a:ea typeface="ＭＳ Ｐゴシック" charset="0"/>
                <a:cs typeface="ＭＳ Ｐゴシック" charset="0"/>
              </a:endParaRPr>
            </a:p>
          </p:txBody>
        </p:sp>
        <p:sp>
          <p:nvSpPr>
            <p:cNvPr id="16" name="Freeform 27"/>
            <p:cNvSpPr>
              <a:spLocks/>
            </p:cNvSpPr>
            <p:nvPr/>
          </p:nvSpPr>
          <p:spPr bwMode="hidden">
            <a:xfrm>
              <a:off x="6" y="0"/>
              <a:ext cx="270" cy="252"/>
            </a:xfrm>
            <a:custGeom>
              <a:avLst/>
              <a:gdLst>
                <a:gd name="T0" fmla="*/ 277 w 269"/>
                <a:gd name="T1" fmla="*/ 0 h 252"/>
                <a:gd name="T2" fmla="*/ 259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7 w 269"/>
                <a:gd name="T15" fmla="*/ 0 h 252"/>
                <a:gd name="T16" fmla="*/ 277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en-US">
                <a:solidFill>
                  <a:srgbClr val="FFFFFF"/>
                </a:solidFill>
                <a:latin typeface="Verdana" charset="0"/>
                <a:ea typeface="ＭＳ Ｐゴシック" charset="0"/>
                <a:cs typeface="ＭＳ Ｐゴシック" charset="0"/>
              </a:endParaRP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sp>
        <p:nvSpPr>
          <p:cNvPr id="32807"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a:t>Click to edit Master title style</a:t>
            </a:r>
          </a:p>
        </p:txBody>
      </p:sp>
      <p:sp>
        <p:nvSpPr>
          <p:cNvPr id="3280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charset="0"/>
              <a:buNone/>
              <a:defRPr/>
            </a:lvl1pPr>
          </a:lstStyle>
          <a:p>
            <a:pPr lvl="0"/>
            <a:r>
              <a:rPr lang="en-US" noProof="0"/>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2" name="Rectangle 42"/>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3" name="Rectangle 43"/>
          <p:cNvSpPr>
            <a:spLocks noGrp="1" noChangeArrowheads="1"/>
          </p:cNvSpPr>
          <p:nvPr>
            <p:ph type="sldNum" sz="quarter" idx="12"/>
          </p:nvPr>
        </p:nvSpPr>
        <p:spPr/>
        <p:txBody>
          <a:bodyPr/>
          <a:lstStyle>
            <a:lvl1pPr>
              <a:defRPr/>
            </a:lvl1pPr>
          </a:lstStyle>
          <a:p>
            <a:pPr>
              <a:defRPr/>
            </a:pPr>
            <a:fld id="{5DD39BE2-89F9-B642-A571-E716648FCE3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66224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CBDEC952-2855-1344-945F-24555680EF8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823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267A97CE-C5A3-6949-8C3C-D848C7183EC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90842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12" name="Freeform 23"/>
            <p:cNvSpPr>
              <a:spLocks/>
            </p:cNvSpPr>
            <p:nvPr/>
          </p:nvSpPr>
          <p:spPr bwMode="hidden">
            <a:xfrm>
              <a:off x="5041" y="0"/>
              <a:ext cx="719" cy="845"/>
            </a:xfrm>
            <a:custGeom>
              <a:avLst/>
              <a:gdLst>
                <a:gd name="T0" fmla="*/ 733 w 717"/>
                <a:gd name="T1" fmla="*/ 845 h 845"/>
                <a:gd name="T2" fmla="*/ 733 w 717"/>
                <a:gd name="T3" fmla="*/ 821 h 845"/>
                <a:gd name="T4" fmla="*/ 590 w 717"/>
                <a:gd name="T5" fmla="*/ 605 h 845"/>
                <a:gd name="T6" fmla="*/ 414 w 717"/>
                <a:gd name="T7" fmla="*/ 396 h 845"/>
                <a:gd name="T8" fmla="*/ 229 w 717"/>
                <a:gd name="T9" fmla="*/ 192 h 845"/>
                <a:gd name="T10" fmla="*/ 17 w 717"/>
                <a:gd name="T11" fmla="*/ 0 h 845"/>
                <a:gd name="T12" fmla="*/ 0 w 717"/>
                <a:gd name="T13" fmla="*/ 0 h 845"/>
                <a:gd name="T14" fmla="*/ 217 w 717"/>
                <a:gd name="T15" fmla="*/ 198 h 845"/>
                <a:gd name="T16" fmla="*/ 408 w 717"/>
                <a:gd name="T17" fmla="*/ 408 h 845"/>
                <a:gd name="T18" fmla="*/ 584 w 717"/>
                <a:gd name="T19" fmla="*/ 623 h 845"/>
                <a:gd name="T20" fmla="*/ 733 w 717"/>
                <a:gd name="T21" fmla="*/ 845 h 845"/>
                <a:gd name="T22" fmla="*/ 73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en-US">
                <a:solidFill>
                  <a:srgbClr val="FFFFFF"/>
                </a:solidFill>
                <a:latin typeface="Verdana" charset="0"/>
                <a:ea typeface="ＭＳ Ｐゴシック" charset="0"/>
                <a:cs typeface="ＭＳ Ｐゴシック" charset="0"/>
              </a:endParaRPr>
            </a:p>
          </p:txBody>
        </p:sp>
        <p:sp>
          <p:nvSpPr>
            <p:cNvPr id="13" name="Freeform 24"/>
            <p:cNvSpPr>
              <a:spLocks/>
            </p:cNvSpPr>
            <p:nvPr/>
          </p:nvSpPr>
          <p:spPr bwMode="hidden">
            <a:xfrm>
              <a:off x="5352" y="0"/>
              <a:ext cx="408" cy="414"/>
            </a:xfrm>
            <a:custGeom>
              <a:avLst/>
              <a:gdLst>
                <a:gd name="T0" fmla="*/ 415 w 407"/>
                <a:gd name="T1" fmla="*/ 414 h 414"/>
                <a:gd name="T2" fmla="*/ 415 w 407"/>
                <a:gd name="T3" fmla="*/ 396 h 414"/>
                <a:gd name="T4" fmla="*/ 230 w 407"/>
                <a:gd name="T5" fmla="*/ 192 h 414"/>
                <a:gd name="T6" fmla="*/ 12 w 407"/>
                <a:gd name="T7" fmla="*/ 0 h 414"/>
                <a:gd name="T8" fmla="*/ 0 w 407"/>
                <a:gd name="T9" fmla="*/ 0 h 414"/>
                <a:gd name="T10" fmla="*/ 108 w 407"/>
                <a:gd name="T11" fmla="*/ 102 h 414"/>
                <a:gd name="T12" fmla="*/ 224 w 407"/>
                <a:gd name="T13" fmla="*/ 204 h 414"/>
                <a:gd name="T14" fmla="*/ 415 w 407"/>
                <a:gd name="T15" fmla="*/ 414 h 414"/>
                <a:gd name="T16" fmla="*/ 415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en-US">
                <a:solidFill>
                  <a:srgbClr val="FFFFFF"/>
                </a:solidFill>
                <a:latin typeface="Verdana" charset="0"/>
                <a:ea typeface="ＭＳ Ｐゴシック" charset="0"/>
                <a:cs typeface="ＭＳ Ｐゴシック" charset="0"/>
              </a:endParaRPr>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15" name="Freeform 26"/>
            <p:cNvSpPr>
              <a:spLocks/>
            </p:cNvSpPr>
            <p:nvPr/>
          </p:nvSpPr>
          <p:spPr bwMode="hidden">
            <a:xfrm>
              <a:off x="6" y="0"/>
              <a:ext cx="588" cy="599"/>
            </a:xfrm>
            <a:custGeom>
              <a:avLst/>
              <a:gdLst>
                <a:gd name="T0" fmla="*/ 602 w 586"/>
                <a:gd name="T1" fmla="*/ 0 h 599"/>
                <a:gd name="T2" fmla="*/ 584 w 586"/>
                <a:gd name="T3" fmla="*/ 0 h 599"/>
                <a:gd name="T4" fmla="*/ 415 w 586"/>
                <a:gd name="T5" fmla="*/ 132 h 599"/>
                <a:gd name="T6" fmla="*/ 265 w 586"/>
                <a:gd name="T7" fmla="*/ 270 h 599"/>
                <a:gd name="T8" fmla="*/ 120 w 586"/>
                <a:gd name="T9" fmla="*/ 420 h 599"/>
                <a:gd name="T10" fmla="*/ 0 w 586"/>
                <a:gd name="T11" fmla="*/ 575 h 599"/>
                <a:gd name="T12" fmla="*/ 0 w 586"/>
                <a:gd name="T13" fmla="*/ 599 h 599"/>
                <a:gd name="T14" fmla="*/ 120 w 586"/>
                <a:gd name="T15" fmla="*/ 432 h 599"/>
                <a:gd name="T16" fmla="*/ 265 w 586"/>
                <a:gd name="T17" fmla="*/ 282 h 599"/>
                <a:gd name="T18" fmla="*/ 421 w 586"/>
                <a:gd name="T19" fmla="*/ 138 h 599"/>
                <a:gd name="T20" fmla="*/ 602 w 586"/>
                <a:gd name="T21" fmla="*/ 0 h 599"/>
                <a:gd name="T22" fmla="*/ 60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en-US">
                <a:solidFill>
                  <a:srgbClr val="FFFFFF"/>
                </a:solidFill>
                <a:latin typeface="Verdana" charset="0"/>
                <a:ea typeface="ＭＳ Ｐゴシック" charset="0"/>
                <a:cs typeface="ＭＳ Ｐゴシック" charset="0"/>
              </a:endParaRPr>
            </a:p>
          </p:txBody>
        </p:sp>
        <p:sp>
          <p:nvSpPr>
            <p:cNvPr id="16" name="Freeform 27"/>
            <p:cNvSpPr>
              <a:spLocks/>
            </p:cNvSpPr>
            <p:nvPr/>
          </p:nvSpPr>
          <p:spPr bwMode="hidden">
            <a:xfrm>
              <a:off x="6" y="0"/>
              <a:ext cx="270" cy="252"/>
            </a:xfrm>
            <a:custGeom>
              <a:avLst/>
              <a:gdLst>
                <a:gd name="T0" fmla="*/ 277 w 269"/>
                <a:gd name="T1" fmla="*/ 0 h 252"/>
                <a:gd name="T2" fmla="*/ 259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7 w 269"/>
                <a:gd name="T15" fmla="*/ 0 h 252"/>
                <a:gd name="T16" fmla="*/ 277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en-US">
                <a:solidFill>
                  <a:srgbClr val="FFFFFF"/>
                </a:solidFill>
                <a:latin typeface="Verdana" charset="0"/>
                <a:ea typeface="ＭＳ Ｐゴシック" charset="0"/>
                <a:cs typeface="ＭＳ Ｐゴシック" charset="0"/>
              </a:endParaRP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sp>
        <p:nvSpPr>
          <p:cNvPr id="32807"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a:t>Click to edit Master title style</a:t>
            </a:r>
          </a:p>
        </p:txBody>
      </p:sp>
      <p:sp>
        <p:nvSpPr>
          <p:cNvPr id="3280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charset="0"/>
              <a:buNone/>
              <a:defRPr/>
            </a:lvl1pPr>
          </a:lstStyle>
          <a:p>
            <a:pPr lvl="0"/>
            <a:r>
              <a:rPr lang="en-US" noProof="0"/>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solidFill>
                <a:srgbClr val="FFFFFF"/>
              </a:solidFill>
              <a:latin typeface="Verdana"/>
              <a:ea typeface="ＭＳ Ｐゴシック"/>
            </a:endParaRPr>
          </a:p>
        </p:txBody>
      </p:sp>
      <p:sp>
        <p:nvSpPr>
          <p:cNvPr id="42" name="Rectangle 42"/>
          <p:cNvSpPr>
            <a:spLocks noGrp="1" noChangeArrowheads="1"/>
          </p:cNvSpPr>
          <p:nvPr>
            <p:ph type="ftr" sz="quarter" idx="11"/>
          </p:nvPr>
        </p:nvSpPr>
        <p:spPr/>
        <p:txBody>
          <a:bodyPr/>
          <a:lstStyle>
            <a:lvl1pPr>
              <a:defRPr/>
            </a:lvl1pPr>
          </a:lstStyle>
          <a:p>
            <a:pPr>
              <a:defRPr/>
            </a:pPr>
            <a:endParaRPr lang="en-US">
              <a:solidFill>
                <a:srgbClr val="FFFFFF"/>
              </a:solidFill>
              <a:latin typeface="Verdana"/>
              <a:ea typeface="ＭＳ Ｐゴシック"/>
            </a:endParaRPr>
          </a:p>
        </p:txBody>
      </p:sp>
      <p:sp>
        <p:nvSpPr>
          <p:cNvPr id="43" name="Rectangle 43"/>
          <p:cNvSpPr>
            <a:spLocks noGrp="1" noChangeArrowheads="1"/>
          </p:cNvSpPr>
          <p:nvPr>
            <p:ph type="sldNum" sz="quarter" idx="12"/>
          </p:nvPr>
        </p:nvSpPr>
        <p:spPr/>
        <p:txBody>
          <a:bodyPr/>
          <a:lstStyle>
            <a:lvl1pPr>
              <a:defRPr/>
            </a:lvl1pPr>
          </a:lstStyle>
          <a:p>
            <a:pPr>
              <a:defRPr/>
            </a:pPr>
            <a:fld id="{5DD39BE2-89F9-B642-A571-E716648FCE3C}" type="slidenum">
              <a:rPr lang="en-US">
                <a:solidFill>
                  <a:srgbClr val="FFFFFF"/>
                </a:solidFill>
                <a:latin typeface="Verdana"/>
                <a:ea typeface="ＭＳ Ｐゴシック"/>
              </a:rPr>
              <a:pPr>
                <a:defRPr/>
              </a:pPr>
              <a:t>‹#›</a:t>
            </a:fld>
            <a:endParaRPr lang="en-US">
              <a:solidFill>
                <a:srgbClr val="FFFFFF"/>
              </a:solidFill>
              <a:latin typeface="Verdana"/>
              <a:ea typeface="ＭＳ Ｐゴシック"/>
            </a:endParaRPr>
          </a:p>
        </p:txBody>
      </p:sp>
    </p:spTree>
    <p:extLst>
      <p:ext uri="{BB962C8B-B14F-4D97-AF65-F5344CB8AC3E}">
        <p14:creationId xmlns:p14="http://schemas.microsoft.com/office/powerpoint/2010/main" val="3342820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6" name="Rectangle 42"/>
          <p:cNvSpPr>
            <a:spLocks noGrp="1" noChangeArrowheads="1"/>
          </p:cNvSpPr>
          <p:nvPr>
            <p:ph type="sldNum" sz="quarter" idx="12"/>
          </p:nvPr>
        </p:nvSpPr>
        <p:spPr>
          <a:ln/>
        </p:spPr>
        <p:txBody>
          <a:bodyPr/>
          <a:lstStyle>
            <a:lvl1pPr>
              <a:defRPr/>
            </a:lvl1pPr>
          </a:lstStyle>
          <a:p>
            <a:pPr>
              <a:defRPr/>
            </a:pPr>
            <a:fld id="{64B6AC57-4BE9-5446-AD0F-A91BA1DEC6E9}" type="slidenum">
              <a:rPr lang="en-US">
                <a:solidFill>
                  <a:srgbClr val="FFFFFF"/>
                </a:solidFill>
                <a:latin typeface="Verdana"/>
                <a:ea typeface="ＭＳ Ｐゴシック"/>
              </a:rPr>
              <a:pPr>
                <a:defRPr/>
              </a:pPr>
              <a:t>‹#›</a:t>
            </a:fld>
            <a:endParaRPr lang="en-US">
              <a:solidFill>
                <a:srgbClr val="FFFFFF"/>
              </a:solidFill>
              <a:latin typeface="Verdana"/>
              <a:ea typeface="ＭＳ Ｐゴシック"/>
            </a:endParaRPr>
          </a:p>
        </p:txBody>
      </p:sp>
    </p:spTree>
    <p:extLst>
      <p:ext uri="{BB962C8B-B14F-4D97-AF65-F5344CB8AC3E}">
        <p14:creationId xmlns:p14="http://schemas.microsoft.com/office/powerpoint/2010/main" val="1102068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6" name="Rectangle 42"/>
          <p:cNvSpPr>
            <a:spLocks noGrp="1" noChangeArrowheads="1"/>
          </p:cNvSpPr>
          <p:nvPr>
            <p:ph type="sldNum" sz="quarter" idx="12"/>
          </p:nvPr>
        </p:nvSpPr>
        <p:spPr>
          <a:ln/>
        </p:spPr>
        <p:txBody>
          <a:bodyPr/>
          <a:lstStyle>
            <a:lvl1pPr>
              <a:defRPr/>
            </a:lvl1pPr>
          </a:lstStyle>
          <a:p>
            <a:pPr>
              <a:defRPr/>
            </a:pPr>
            <a:fld id="{4073983A-D3E6-444F-8FCB-3D7299781417}" type="slidenum">
              <a:rPr lang="en-US">
                <a:solidFill>
                  <a:srgbClr val="FFFFFF"/>
                </a:solidFill>
                <a:latin typeface="Verdana"/>
                <a:ea typeface="ＭＳ Ｐゴシック"/>
              </a:rPr>
              <a:pPr>
                <a:defRPr/>
              </a:pPr>
              <a:t>‹#›</a:t>
            </a:fld>
            <a:endParaRPr lang="en-US">
              <a:solidFill>
                <a:srgbClr val="FFFFFF"/>
              </a:solidFill>
              <a:latin typeface="Verdana"/>
              <a:ea typeface="ＭＳ Ｐゴシック"/>
            </a:endParaRPr>
          </a:p>
        </p:txBody>
      </p:sp>
    </p:spTree>
    <p:extLst>
      <p:ext uri="{BB962C8B-B14F-4D97-AF65-F5344CB8AC3E}">
        <p14:creationId xmlns:p14="http://schemas.microsoft.com/office/powerpoint/2010/main" val="3668400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7" name="Rectangle 42"/>
          <p:cNvSpPr>
            <a:spLocks noGrp="1" noChangeArrowheads="1"/>
          </p:cNvSpPr>
          <p:nvPr>
            <p:ph type="sldNum" sz="quarter" idx="12"/>
          </p:nvPr>
        </p:nvSpPr>
        <p:spPr>
          <a:ln/>
        </p:spPr>
        <p:txBody>
          <a:bodyPr/>
          <a:lstStyle>
            <a:lvl1pPr>
              <a:defRPr/>
            </a:lvl1pPr>
          </a:lstStyle>
          <a:p>
            <a:pPr>
              <a:defRPr/>
            </a:pPr>
            <a:fld id="{4D11F01D-65DF-1244-8A05-07E3FEE13928}" type="slidenum">
              <a:rPr lang="en-US">
                <a:solidFill>
                  <a:srgbClr val="FFFFFF"/>
                </a:solidFill>
                <a:latin typeface="Verdana"/>
                <a:ea typeface="ＭＳ Ｐゴシック"/>
              </a:rPr>
              <a:pPr>
                <a:defRPr/>
              </a:pPr>
              <a:t>‹#›</a:t>
            </a:fld>
            <a:endParaRPr lang="en-US">
              <a:solidFill>
                <a:srgbClr val="FFFFFF"/>
              </a:solidFill>
              <a:latin typeface="Verdana"/>
              <a:ea typeface="ＭＳ Ｐゴシック"/>
            </a:endParaRPr>
          </a:p>
        </p:txBody>
      </p:sp>
    </p:spTree>
    <p:extLst>
      <p:ext uri="{BB962C8B-B14F-4D97-AF65-F5344CB8AC3E}">
        <p14:creationId xmlns:p14="http://schemas.microsoft.com/office/powerpoint/2010/main" val="2584055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8"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9" name="Rectangle 42"/>
          <p:cNvSpPr>
            <a:spLocks noGrp="1" noChangeArrowheads="1"/>
          </p:cNvSpPr>
          <p:nvPr>
            <p:ph type="sldNum" sz="quarter" idx="12"/>
          </p:nvPr>
        </p:nvSpPr>
        <p:spPr>
          <a:ln/>
        </p:spPr>
        <p:txBody>
          <a:bodyPr/>
          <a:lstStyle>
            <a:lvl1pPr>
              <a:defRPr/>
            </a:lvl1pPr>
          </a:lstStyle>
          <a:p>
            <a:pPr>
              <a:defRPr/>
            </a:pPr>
            <a:fld id="{97E55B16-89DE-2147-8458-8DA14D620F24}" type="slidenum">
              <a:rPr lang="en-US">
                <a:solidFill>
                  <a:srgbClr val="FFFFFF"/>
                </a:solidFill>
                <a:latin typeface="Verdana"/>
                <a:ea typeface="ＭＳ Ｐゴシック"/>
              </a:rPr>
              <a:pPr>
                <a:defRPr/>
              </a:pPr>
              <a:t>‹#›</a:t>
            </a:fld>
            <a:endParaRPr lang="en-US">
              <a:solidFill>
                <a:srgbClr val="FFFFFF"/>
              </a:solidFill>
              <a:latin typeface="Verdana"/>
              <a:ea typeface="ＭＳ Ｐゴシック"/>
            </a:endParaRPr>
          </a:p>
        </p:txBody>
      </p:sp>
    </p:spTree>
    <p:extLst>
      <p:ext uri="{BB962C8B-B14F-4D97-AF65-F5344CB8AC3E}">
        <p14:creationId xmlns:p14="http://schemas.microsoft.com/office/powerpoint/2010/main" val="665513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4"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5" name="Rectangle 42"/>
          <p:cNvSpPr>
            <a:spLocks noGrp="1" noChangeArrowheads="1"/>
          </p:cNvSpPr>
          <p:nvPr>
            <p:ph type="sldNum" sz="quarter" idx="12"/>
          </p:nvPr>
        </p:nvSpPr>
        <p:spPr>
          <a:ln/>
        </p:spPr>
        <p:txBody>
          <a:bodyPr/>
          <a:lstStyle>
            <a:lvl1pPr>
              <a:defRPr/>
            </a:lvl1pPr>
          </a:lstStyle>
          <a:p>
            <a:pPr>
              <a:defRPr/>
            </a:pPr>
            <a:fld id="{433B16BF-4851-4243-97A4-08242B227FE3}" type="slidenum">
              <a:rPr lang="en-US">
                <a:solidFill>
                  <a:srgbClr val="FFFFFF"/>
                </a:solidFill>
                <a:latin typeface="Verdana"/>
                <a:ea typeface="ＭＳ Ｐゴシック"/>
              </a:rPr>
              <a:pPr>
                <a:defRPr/>
              </a:pPr>
              <a:t>‹#›</a:t>
            </a:fld>
            <a:endParaRPr lang="en-US">
              <a:solidFill>
                <a:srgbClr val="FFFFFF"/>
              </a:solidFill>
              <a:latin typeface="Verdana"/>
              <a:ea typeface="ＭＳ Ｐゴシック"/>
            </a:endParaRPr>
          </a:p>
        </p:txBody>
      </p:sp>
    </p:spTree>
    <p:extLst>
      <p:ext uri="{BB962C8B-B14F-4D97-AF65-F5344CB8AC3E}">
        <p14:creationId xmlns:p14="http://schemas.microsoft.com/office/powerpoint/2010/main" val="30111074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3"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4" name="Rectangle 42"/>
          <p:cNvSpPr>
            <a:spLocks noGrp="1" noChangeArrowheads="1"/>
          </p:cNvSpPr>
          <p:nvPr>
            <p:ph type="sldNum" sz="quarter" idx="12"/>
          </p:nvPr>
        </p:nvSpPr>
        <p:spPr>
          <a:ln/>
        </p:spPr>
        <p:txBody>
          <a:bodyPr/>
          <a:lstStyle>
            <a:lvl1pPr>
              <a:defRPr/>
            </a:lvl1pPr>
          </a:lstStyle>
          <a:p>
            <a:pPr>
              <a:defRPr/>
            </a:pPr>
            <a:fld id="{849BF74F-056B-0241-8D1B-2F65DDD9ECC9}" type="slidenum">
              <a:rPr lang="en-US">
                <a:solidFill>
                  <a:srgbClr val="FFFFFF"/>
                </a:solidFill>
                <a:latin typeface="Verdana"/>
                <a:ea typeface="ＭＳ Ｐゴシック"/>
              </a:rPr>
              <a:pPr>
                <a:defRPr/>
              </a:pPr>
              <a:t>‹#›</a:t>
            </a:fld>
            <a:endParaRPr lang="en-US">
              <a:solidFill>
                <a:srgbClr val="FFFFFF"/>
              </a:solidFill>
              <a:latin typeface="Verdana"/>
              <a:ea typeface="ＭＳ Ｐゴシック"/>
            </a:endParaRPr>
          </a:p>
        </p:txBody>
      </p:sp>
    </p:spTree>
    <p:extLst>
      <p:ext uri="{BB962C8B-B14F-4D97-AF65-F5344CB8AC3E}">
        <p14:creationId xmlns:p14="http://schemas.microsoft.com/office/powerpoint/2010/main" val="1652415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7" name="Rectangle 42"/>
          <p:cNvSpPr>
            <a:spLocks noGrp="1" noChangeArrowheads="1"/>
          </p:cNvSpPr>
          <p:nvPr>
            <p:ph type="sldNum" sz="quarter" idx="12"/>
          </p:nvPr>
        </p:nvSpPr>
        <p:spPr>
          <a:ln/>
        </p:spPr>
        <p:txBody>
          <a:bodyPr/>
          <a:lstStyle>
            <a:lvl1pPr>
              <a:defRPr/>
            </a:lvl1pPr>
          </a:lstStyle>
          <a:p>
            <a:pPr>
              <a:defRPr/>
            </a:pPr>
            <a:fld id="{55C1A9D3-5C63-1C4E-9542-6E62AEE01134}" type="slidenum">
              <a:rPr lang="en-US">
                <a:solidFill>
                  <a:srgbClr val="FFFFFF"/>
                </a:solidFill>
                <a:latin typeface="Verdana"/>
                <a:ea typeface="ＭＳ Ｐゴシック"/>
              </a:rPr>
              <a:pPr>
                <a:defRPr/>
              </a:pPr>
              <a:t>‹#›</a:t>
            </a:fld>
            <a:endParaRPr lang="en-US">
              <a:solidFill>
                <a:srgbClr val="FFFFFF"/>
              </a:solidFill>
              <a:latin typeface="Verdana"/>
              <a:ea typeface="ＭＳ Ｐゴシック"/>
            </a:endParaRPr>
          </a:p>
        </p:txBody>
      </p:sp>
    </p:spTree>
    <p:extLst>
      <p:ext uri="{BB962C8B-B14F-4D97-AF65-F5344CB8AC3E}">
        <p14:creationId xmlns:p14="http://schemas.microsoft.com/office/powerpoint/2010/main" val="265196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64B6AC57-4BE9-5446-AD0F-A91BA1DEC6E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61416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7" name="Rectangle 42"/>
          <p:cNvSpPr>
            <a:spLocks noGrp="1" noChangeArrowheads="1"/>
          </p:cNvSpPr>
          <p:nvPr>
            <p:ph type="sldNum" sz="quarter" idx="12"/>
          </p:nvPr>
        </p:nvSpPr>
        <p:spPr>
          <a:ln/>
        </p:spPr>
        <p:txBody>
          <a:bodyPr/>
          <a:lstStyle>
            <a:lvl1pPr>
              <a:defRPr/>
            </a:lvl1pPr>
          </a:lstStyle>
          <a:p>
            <a:pPr>
              <a:defRPr/>
            </a:pPr>
            <a:fld id="{7EB4BF9C-271E-CF47-8109-56189FC139F8}" type="slidenum">
              <a:rPr lang="en-US">
                <a:solidFill>
                  <a:srgbClr val="FFFFFF"/>
                </a:solidFill>
                <a:latin typeface="Verdana"/>
                <a:ea typeface="ＭＳ Ｐゴシック"/>
              </a:rPr>
              <a:pPr>
                <a:defRPr/>
              </a:pPr>
              <a:t>‹#›</a:t>
            </a:fld>
            <a:endParaRPr lang="en-US">
              <a:solidFill>
                <a:srgbClr val="FFFFFF"/>
              </a:solidFill>
              <a:latin typeface="Verdana"/>
              <a:ea typeface="ＭＳ Ｐゴシック"/>
            </a:endParaRPr>
          </a:p>
        </p:txBody>
      </p:sp>
    </p:spTree>
    <p:extLst>
      <p:ext uri="{BB962C8B-B14F-4D97-AF65-F5344CB8AC3E}">
        <p14:creationId xmlns:p14="http://schemas.microsoft.com/office/powerpoint/2010/main" val="28680739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6" name="Rectangle 42"/>
          <p:cNvSpPr>
            <a:spLocks noGrp="1" noChangeArrowheads="1"/>
          </p:cNvSpPr>
          <p:nvPr>
            <p:ph type="sldNum" sz="quarter" idx="12"/>
          </p:nvPr>
        </p:nvSpPr>
        <p:spPr>
          <a:ln/>
        </p:spPr>
        <p:txBody>
          <a:bodyPr/>
          <a:lstStyle>
            <a:lvl1pPr>
              <a:defRPr/>
            </a:lvl1pPr>
          </a:lstStyle>
          <a:p>
            <a:pPr>
              <a:defRPr/>
            </a:pPr>
            <a:fld id="{CBDEC952-2855-1344-945F-24555680EF8A}" type="slidenum">
              <a:rPr lang="en-US">
                <a:solidFill>
                  <a:srgbClr val="FFFFFF"/>
                </a:solidFill>
                <a:latin typeface="Verdana"/>
                <a:ea typeface="ＭＳ Ｐゴシック"/>
              </a:rPr>
              <a:pPr>
                <a:defRPr/>
              </a:pPr>
              <a:t>‹#›</a:t>
            </a:fld>
            <a:endParaRPr lang="en-US">
              <a:solidFill>
                <a:srgbClr val="FFFFFF"/>
              </a:solidFill>
              <a:latin typeface="Verdana"/>
              <a:ea typeface="ＭＳ Ｐゴシック"/>
            </a:endParaRPr>
          </a:p>
        </p:txBody>
      </p:sp>
    </p:spTree>
    <p:extLst>
      <p:ext uri="{BB962C8B-B14F-4D97-AF65-F5344CB8AC3E}">
        <p14:creationId xmlns:p14="http://schemas.microsoft.com/office/powerpoint/2010/main" val="39964862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latin typeface="Verdana"/>
              <a:ea typeface="ＭＳ Ｐゴシック"/>
            </a:endParaRPr>
          </a:p>
        </p:txBody>
      </p:sp>
      <p:sp>
        <p:nvSpPr>
          <p:cNvPr id="6" name="Rectangle 42"/>
          <p:cNvSpPr>
            <a:spLocks noGrp="1" noChangeArrowheads="1"/>
          </p:cNvSpPr>
          <p:nvPr>
            <p:ph type="sldNum" sz="quarter" idx="12"/>
          </p:nvPr>
        </p:nvSpPr>
        <p:spPr>
          <a:ln/>
        </p:spPr>
        <p:txBody>
          <a:bodyPr/>
          <a:lstStyle>
            <a:lvl1pPr>
              <a:defRPr/>
            </a:lvl1pPr>
          </a:lstStyle>
          <a:p>
            <a:pPr>
              <a:defRPr/>
            </a:pPr>
            <a:fld id="{267A97CE-C5A3-6949-8C3C-D848C7183ECE}" type="slidenum">
              <a:rPr lang="en-US">
                <a:solidFill>
                  <a:srgbClr val="FFFFFF"/>
                </a:solidFill>
                <a:latin typeface="Verdana"/>
                <a:ea typeface="ＭＳ Ｐゴシック"/>
              </a:rPr>
              <a:pPr>
                <a:defRPr/>
              </a:pPr>
              <a:t>‹#›</a:t>
            </a:fld>
            <a:endParaRPr lang="en-US">
              <a:solidFill>
                <a:srgbClr val="FFFFFF"/>
              </a:solidFill>
              <a:latin typeface="Verdana"/>
              <a:ea typeface="ＭＳ Ｐゴシック"/>
            </a:endParaRPr>
          </a:p>
        </p:txBody>
      </p:sp>
    </p:spTree>
    <p:extLst>
      <p:ext uri="{BB962C8B-B14F-4D97-AF65-F5344CB8AC3E}">
        <p14:creationId xmlns:p14="http://schemas.microsoft.com/office/powerpoint/2010/main" val="12182073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a:t>Click to edit Master title style</a:t>
            </a:r>
          </a:p>
        </p:txBody>
      </p:sp>
      <p:sp>
        <p:nvSpPr>
          <p:cNvPr id="3" name="Text Placeholder 2"/>
          <p:cNvSpPr>
            <a:spLocks noGrp="1"/>
          </p:cNvSpPr>
          <p:nvPr>
            <p:ph type="body" sz="half" idx="1"/>
          </p:nvPr>
        </p:nvSpPr>
        <p:spPr>
          <a:xfrm>
            <a:off x="1524000" y="1905000"/>
            <a:ext cx="3429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105400" y="1905000"/>
            <a:ext cx="3429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105400" y="4038600"/>
            <a:ext cx="3429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p:txBody>
          <a:bodyPr/>
          <a:lstStyle>
            <a:lvl1pPr>
              <a:defRPr/>
            </a:lvl1pPr>
          </a:lstStyle>
          <a:p>
            <a:pPr>
              <a:defRPr/>
            </a:pPr>
            <a:endParaRPr lang="en-US">
              <a:solidFill>
                <a:srgbClr val="F4E7ED"/>
              </a:solidFill>
            </a:endParaRPr>
          </a:p>
        </p:txBody>
      </p:sp>
      <p:sp>
        <p:nvSpPr>
          <p:cNvPr id="7" name="Rectangle 5"/>
          <p:cNvSpPr>
            <a:spLocks noGrp="1" noChangeArrowheads="1"/>
          </p:cNvSpPr>
          <p:nvPr>
            <p:ph type="ftr" sz="quarter" idx="11"/>
          </p:nvPr>
        </p:nvSpPr>
        <p:spPr/>
        <p:txBody>
          <a:bodyPr/>
          <a:lstStyle>
            <a:lvl1pPr>
              <a:defRPr/>
            </a:lvl1pPr>
          </a:lstStyle>
          <a:p>
            <a:pPr>
              <a:defRPr/>
            </a:pPr>
            <a:endParaRPr lang="en-US">
              <a:solidFill>
                <a:srgbClr val="F4E7ED"/>
              </a:solidFill>
              <a:latin typeface="Constantia"/>
            </a:endParaRPr>
          </a:p>
        </p:txBody>
      </p:sp>
      <p:sp>
        <p:nvSpPr>
          <p:cNvPr id="8" name="Rectangle 6"/>
          <p:cNvSpPr>
            <a:spLocks noGrp="1" noChangeArrowheads="1"/>
          </p:cNvSpPr>
          <p:nvPr>
            <p:ph type="sldNum" sz="quarter" idx="12"/>
          </p:nvPr>
        </p:nvSpPr>
        <p:spPr/>
        <p:txBody>
          <a:bodyPr/>
          <a:lstStyle>
            <a:lvl1pPr>
              <a:defRPr/>
            </a:lvl1pPr>
          </a:lstStyle>
          <a:p>
            <a:pPr>
              <a:defRPr/>
            </a:pPr>
            <a:fld id="{93087347-842C-224D-88C7-C44104FE1AAF}" type="slidenum">
              <a:rPr lang="en-US">
                <a:solidFill>
                  <a:srgbClr val="F4E7ED"/>
                </a:solidFill>
              </a:rPr>
              <a:pPr>
                <a:defRPr/>
              </a:pPr>
              <a:t>‹#›</a:t>
            </a:fld>
            <a:endParaRPr lang="en-US">
              <a:solidFill>
                <a:srgbClr val="F4E7ED"/>
              </a:solidFill>
            </a:endParaRPr>
          </a:p>
        </p:txBody>
      </p:sp>
    </p:spTree>
    <p:extLst>
      <p:ext uri="{BB962C8B-B14F-4D97-AF65-F5344CB8AC3E}">
        <p14:creationId xmlns:p14="http://schemas.microsoft.com/office/powerpoint/2010/main" val="37066992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a:t>Click to edit Master title style</a:t>
            </a:r>
          </a:p>
        </p:txBody>
      </p:sp>
      <p:sp>
        <p:nvSpPr>
          <p:cNvPr id="3" name="Text Placeholder 2"/>
          <p:cNvSpPr>
            <a:spLocks noGrp="1"/>
          </p:cNvSpPr>
          <p:nvPr>
            <p:ph type="body" sz="half" idx="1"/>
          </p:nvPr>
        </p:nvSpPr>
        <p:spPr>
          <a:xfrm>
            <a:off x="1524000" y="1905000"/>
            <a:ext cx="3429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905000"/>
            <a:ext cx="3429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F4E7ED"/>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F4E7ED"/>
              </a:solidFill>
              <a:latin typeface="Constantia"/>
            </a:endParaRPr>
          </a:p>
        </p:txBody>
      </p:sp>
      <p:sp>
        <p:nvSpPr>
          <p:cNvPr id="7" name="Rectangle 6"/>
          <p:cNvSpPr>
            <a:spLocks noGrp="1" noChangeArrowheads="1"/>
          </p:cNvSpPr>
          <p:nvPr>
            <p:ph type="sldNum" sz="quarter" idx="12"/>
          </p:nvPr>
        </p:nvSpPr>
        <p:spPr/>
        <p:txBody>
          <a:bodyPr/>
          <a:lstStyle>
            <a:lvl1pPr>
              <a:defRPr/>
            </a:lvl1pPr>
          </a:lstStyle>
          <a:p>
            <a:pPr>
              <a:defRPr/>
            </a:pPr>
            <a:fld id="{DF71E71B-1B10-7045-9B89-0C78CDDF5930}" type="slidenum">
              <a:rPr lang="en-US">
                <a:solidFill>
                  <a:srgbClr val="F4E7ED"/>
                </a:solidFill>
              </a:rPr>
              <a:pPr>
                <a:defRPr/>
              </a:pPr>
              <a:t>‹#›</a:t>
            </a:fld>
            <a:endParaRPr lang="en-US">
              <a:solidFill>
                <a:srgbClr val="F4E7ED"/>
              </a:solidFill>
            </a:endParaRPr>
          </a:p>
        </p:txBody>
      </p:sp>
    </p:spTree>
    <p:extLst>
      <p:ext uri="{BB962C8B-B14F-4D97-AF65-F5344CB8AC3E}">
        <p14:creationId xmlns:p14="http://schemas.microsoft.com/office/powerpoint/2010/main" val="19779530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a:t>Click to edit Master title style</a:t>
            </a:r>
          </a:p>
        </p:txBody>
      </p:sp>
      <p:sp>
        <p:nvSpPr>
          <p:cNvPr id="3" name="Content Placeholder 2"/>
          <p:cNvSpPr>
            <a:spLocks noGrp="1"/>
          </p:cNvSpPr>
          <p:nvPr>
            <p:ph sz="half" idx="1"/>
          </p:nvPr>
        </p:nvSpPr>
        <p:spPr>
          <a:xfrm>
            <a:off x="1524000" y="1905000"/>
            <a:ext cx="3429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105400" y="1905000"/>
            <a:ext cx="3429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105400" y="4038600"/>
            <a:ext cx="3429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p:txBody>
          <a:bodyPr/>
          <a:lstStyle>
            <a:lvl1pPr>
              <a:defRPr/>
            </a:lvl1pPr>
          </a:lstStyle>
          <a:p>
            <a:pPr>
              <a:defRPr/>
            </a:pPr>
            <a:endParaRPr lang="en-US">
              <a:solidFill>
                <a:srgbClr val="F4E7ED"/>
              </a:solidFill>
            </a:endParaRPr>
          </a:p>
        </p:txBody>
      </p:sp>
      <p:sp>
        <p:nvSpPr>
          <p:cNvPr id="7" name="Rectangle 5"/>
          <p:cNvSpPr>
            <a:spLocks noGrp="1" noChangeArrowheads="1"/>
          </p:cNvSpPr>
          <p:nvPr>
            <p:ph type="ftr" sz="quarter" idx="11"/>
          </p:nvPr>
        </p:nvSpPr>
        <p:spPr/>
        <p:txBody>
          <a:bodyPr/>
          <a:lstStyle>
            <a:lvl1pPr>
              <a:defRPr/>
            </a:lvl1pPr>
          </a:lstStyle>
          <a:p>
            <a:pPr>
              <a:defRPr/>
            </a:pPr>
            <a:endParaRPr lang="en-US">
              <a:solidFill>
                <a:srgbClr val="F4E7ED"/>
              </a:solidFill>
              <a:latin typeface="Constantia"/>
            </a:endParaRPr>
          </a:p>
        </p:txBody>
      </p:sp>
      <p:sp>
        <p:nvSpPr>
          <p:cNvPr id="8" name="Rectangle 6"/>
          <p:cNvSpPr>
            <a:spLocks noGrp="1" noChangeArrowheads="1"/>
          </p:cNvSpPr>
          <p:nvPr>
            <p:ph type="sldNum" sz="quarter" idx="12"/>
          </p:nvPr>
        </p:nvSpPr>
        <p:spPr/>
        <p:txBody>
          <a:bodyPr/>
          <a:lstStyle>
            <a:lvl1pPr>
              <a:defRPr/>
            </a:lvl1pPr>
          </a:lstStyle>
          <a:p>
            <a:pPr>
              <a:defRPr/>
            </a:pPr>
            <a:fld id="{3F261033-1D28-B248-B428-DFAC969B0B4D}" type="slidenum">
              <a:rPr lang="en-US">
                <a:solidFill>
                  <a:srgbClr val="F4E7ED"/>
                </a:solidFill>
              </a:rPr>
              <a:pPr>
                <a:defRPr/>
              </a:pPr>
              <a:t>‹#›</a:t>
            </a:fld>
            <a:endParaRPr lang="en-US">
              <a:solidFill>
                <a:srgbClr val="F4E7ED"/>
              </a:solidFill>
            </a:endParaRPr>
          </a:p>
        </p:txBody>
      </p:sp>
    </p:spTree>
    <p:extLst>
      <p:ext uri="{BB962C8B-B14F-4D97-AF65-F5344CB8AC3E}">
        <p14:creationId xmlns:p14="http://schemas.microsoft.com/office/powerpoint/2010/main" val="133688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4073983A-D3E6-444F-8FCB-3D729978141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76693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2"/>
          <p:cNvSpPr>
            <a:spLocks noGrp="1" noChangeArrowheads="1"/>
          </p:cNvSpPr>
          <p:nvPr>
            <p:ph type="sldNum" sz="quarter" idx="12"/>
          </p:nvPr>
        </p:nvSpPr>
        <p:spPr>
          <a:ln/>
        </p:spPr>
        <p:txBody>
          <a:bodyPr/>
          <a:lstStyle>
            <a:lvl1pPr>
              <a:defRPr/>
            </a:lvl1pPr>
          </a:lstStyle>
          <a:p>
            <a:pPr>
              <a:defRPr/>
            </a:pPr>
            <a:fld id="{4D11F01D-65DF-1244-8A05-07E3FEE1392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86393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2"/>
          <p:cNvSpPr>
            <a:spLocks noGrp="1" noChangeArrowheads="1"/>
          </p:cNvSpPr>
          <p:nvPr>
            <p:ph type="sldNum" sz="quarter" idx="12"/>
          </p:nvPr>
        </p:nvSpPr>
        <p:spPr>
          <a:ln/>
        </p:spPr>
        <p:txBody>
          <a:bodyPr/>
          <a:lstStyle>
            <a:lvl1pPr>
              <a:defRPr/>
            </a:lvl1pPr>
          </a:lstStyle>
          <a:p>
            <a:pPr>
              <a:defRPr/>
            </a:pPr>
            <a:fld id="{97E55B16-89DE-2147-8458-8DA14D620F2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23620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2"/>
          <p:cNvSpPr>
            <a:spLocks noGrp="1" noChangeArrowheads="1"/>
          </p:cNvSpPr>
          <p:nvPr>
            <p:ph type="sldNum" sz="quarter" idx="12"/>
          </p:nvPr>
        </p:nvSpPr>
        <p:spPr>
          <a:ln/>
        </p:spPr>
        <p:txBody>
          <a:bodyPr/>
          <a:lstStyle>
            <a:lvl1pPr>
              <a:defRPr/>
            </a:lvl1pPr>
          </a:lstStyle>
          <a:p>
            <a:pPr>
              <a:defRPr/>
            </a:pPr>
            <a:fld id="{433B16BF-4851-4243-97A4-08242B227FE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22765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2"/>
          <p:cNvSpPr>
            <a:spLocks noGrp="1" noChangeArrowheads="1"/>
          </p:cNvSpPr>
          <p:nvPr>
            <p:ph type="sldNum" sz="quarter" idx="12"/>
          </p:nvPr>
        </p:nvSpPr>
        <p:spPr>
          <a:ln/>
        </p:spPr>
        <p:txBody>
          <a:bodyPr/>
          <a:lstStyle>
            <a:lvl1pPr>
              <a:defRPr/>
            </a:lvl1pPr>
          </a:lstStyle>
          <a:p>
            <a:pPr>
              <a:defRPr/>
            </a:pPr>
            <a:fld id="{849BF74F-056B-0241-8D1B-2F65DDD9ECC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3405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2"/>
          <p:cNvSpPr>
            <a:spLocks noGrp="1" noChangeArrowheads="1"/>
          </p:cNvSpPr>
          <p:nvPr>
            <p:ph type="sldNum" sz="quarter" idx="12"/>
          </p:nvPr>
        </p:nvSpPr>
        <p:spPr>
          <a:ln/>
        </p:spPr>
        <p:txBody>
          <a:bodyPr/>
          <a:lstStyle>
            <a:lvl1pPr>
              <a:defRPr/>
            </a:lvl1pPr>
          </a:lstStyle>
          <a:p>
            <a:pPr>
              <a:defRPr/>
            </a:pPr>
            <a:fld id="{55C1A9D3-5C63-1C4E-9542-6E62AEE0113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58125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2"/>
          <p:cNvSpPr>
            <a:spLocks noGrp="1" noChangeArrowheads="1"/>
          </p:cNvSpPr>
          <p:nvPr>
            <p:ph type="sldNum" sz="quarter" idx="12"/>
          </p:nvPr>
        </p:nvSpPr>
        <p:spPr>
          <a:ln/>
        </p:spPr>
        <p:txBody>
          <a:bodyPr/>
          <a:lstStyle>
            <a:lvl1pPr>
              <a:defRPr/>
            </a:lvl1pPr>
          </a:lstStyle>
          <a:p>
            <a:pPr>
              <a:defRPr/>
            </a:pPr>
            <a:fld id="{7EB4BF9C-271E-CF47-8109-56189FC139F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75823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31747"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48"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49"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nvGrpSpPr>
            <p:cNvPr id="1035" name="Group 6"/>
            <p:cNvGrpSpPr>
              <a:grpSpLocks/>
            </p:cNvGrpSpPr>
            <p:nvPr/>
          </p:nvGrpSpPr>
          <p:grpSpPr bwMode="auto">
            <a:xfrm>
              <a:off x="288" y="0"/>
              <a:ext cx="5098" cy="4316"/>
              <a:chOff x="288" y="0"/>
              <a:chExt cx="5098" cy="4316"/>
            </a:xfrm>
          </p:grpSpPr>
          <p:sp>
            <p:nvSpPr>
              <p:cNvPr id="31751"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52"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53"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54"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55"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56"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57"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58"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59"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60"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61"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62"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63"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sp>
          <p:nvSpPr>
            <p:cNvPr id="31764"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65"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66"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1039" name="Freeform 23"/>
            <p:cNvSpPr>
              <a:spLocks/>
            </p:cNvSpPr>
            <p:nvPr/>
          </p:nvSpPr>
          <p:spPr bwMode="hidden">
            <a:xfrm>
              <a:off x="5041" y="0"/>
              <a:ext cx="719" cy="845"/>
            </a:xfrm>
            <a:custGeom>
              <a:avLst/>
              <a:gdLst>
                <a:gd name="T0" fmla="*/ 733 w 717"/>
                <a:gd name="T1" fmla="*/ 845 h 845"/>
                <a:gd name="T2" fmla="*/ 733 w 717"/>
                <a:gd name="T3" fmla="*/ 821 h 845"/>
                <a:gd name="T4" fmla="*/ 590 w 717"/>
                <a:gd name="T5" fmla="*/ 605 h 845"/>
                <a:gd name="T6" fmla="*/ 414 w 717"/>
                <a:gd name="T7" fmla="*/ 396 h 845"/>
                <a:gd name="T8" fmla="*/ 229 w 717"/>
                <a:gd name="T9" fmla="*/ 192 h 845"/>
                <a:gd name="T10" fmla="*/ 17 w 717"/>
                <a:gd name="T11" fmla="*/ 0 h 845"/>
                <a:gd name="T12" fmla="*/ 0 w 717"/>
                <a:gd name="T13" fmla="*/ 0 h 845"/>
                <a:gd name="T14" fmla="*/ 217 w 717"/>
                <a:gd name="T15" fmla="*/ 198 h 845"/>
                <a:gd name="T16" fmla="*/ 408 w 717"/>
                <a:gd name="T17" fmla="*/ 408 h 845"/>
                <a:gd name="T18" fmla="*/ 584 w 717"/>
                <a:gd name="T19" fmla="*/ 623 h 845"/>
                <a:gd name="T20" fmla="*/ 733 w 717"/>
                <a:gd name="T21" fmla="*/ 845 h 845"/>
                <a:gd name="T22" fmla="*/ 73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en-US">
                <a:solidFill>
                  <a:srgbClr val="FFFFFF"/>
                </a:solidFill>
                <a:latin typeface="Verdana" charset="0"/>
                <a:ea typeface="ＭＳ Ｐゴシック" charset="0"/>
                <a:cs typeface="ＭＳ Ｐゴシック" charset="0"/>
              </a:endParaRPr>
            </a:p>
          </p:txBody>
        </p:sp>
        <p:sp>
          <p:nvSpPr>
            <p:cNvPr id="1040" name="Freeform 24"/>
            <p:cNvSpPr>
              <a:spLocks/>
            </p:cNvSpPr>
            <p:nvPr/>
          </p:nvSpPr>
          <p:spPr bwMode="hidden">
            <a:xfrm>
              <a:off x="5352" y="0"/>
              <a:ext cx="408" cy="414"/>
            </a:xfrm>
            <a:custGeom>
              <a:avLst/>
              <a:gdLst>
                <a:gd name="T0" fmla="*/ 415 w 407"/>
                <a:gd name="T1" fmla="*/ 414 h 414"/>
                <a:gd name="T2" fmla="*/ 415 w 407"/>
                <a:gd name="T3" fmla="*/ 396 h 414"/>
                <a:gd name="T4" fmla="*/ 230 w 407"/>
                <a:gd name="T5" fmla="*/ 192 h 414"/>
                <a:gd name="T6" fmla="*/ 12 w 407"/>
                <a:gd name="T7" fmla="*/ 0 h 414"/>
                <a:gd name="T8" fmla="*/ 0 w 407"/>
                <a:gd name="T9" fmla="*/ 0 h 414"/>
                <a:gd name="T10" fmla="*/ 108 w 407"/>
                <a:gd name="T11" fmla="*/ 102 h 414"/>
                <a:gd name="T12" fmla="*/ 224 w 407"/>
                <a:gd name="T13" fmla="*/ 204 h 414"/>
                <a:gd name="T14" fmla="*/ 415 w 407"/>
                <a:gd name="T15" fmla="*/ 414 h 414"/>
                <a:gd name="T16" fmla="*/ 415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en-US">
                <a:solidFill>
                  <a:srgbClr val="FFFFFF"/>
                </a:solidFill>
                <a:latin typeface="Verdana" charset="0"/>
                <a:ea typeface="ＭＳ Ｐゴシック" charset="0"/>
                <a:cs typeface="ＭＳ Ｐゴシック" charset="0"/>
              </a:endParaRPr>
            </a:p>
          </p:txBody>
        </p:sp>
        <p:sp>
          <p:nvSpPr>
            <p:cNvPr id="31769"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1042" name="Freeform 26"/>
            <p:cNvSpPr>
              <a:spLocks/>
            </p:cNvSpPr>
            <p:nvPr/>
          </p:nvSpPr>
          <p:spPr bwMode="hidden">
            <a:xfrm>
              <a:off x="6" y="0"/>
              <a:ext cx="588" cy="599"/>
            </a:xfrm>
            <a:custGeom>
              <a:avLst/>
              <a:gdLst>
                <a:gd name="T0" fmla="*/ 602 w 586"/>
                <a:gd name="T1" fmla="*/ 0 h 599"/>
                <a:gd name="T2" fmla="*/ 584 w 586"/>
                <a:gd name="T3" fmla="*/ 0 h 599"/>
                <a:gd name="T4" fmla="*/ 415 w 586"/>
                <a:gd name="T5" fmla="*/ 132 h 599"/>
                <a:gd name="T6" fmla="*/ 265 w 586"/>
                <a:gd name="T7" fmla="*/ 270 h 599"/>
                <a:gd name="T8" fmla="*/ 120 w 586"/>
                <a:gd name="T9" fmla="*/ 420 h 599"/>
                <a:gd name="T10" fmla="*/ 0 w 586"/>
                <a:gd name="T11" fmla="*/ 575 h 599"/>
                <a:gd name="T12" fmla="*/ 0 w 586"/>
                <a:gd name="T13" fmla="*/ 599 h 599"/>
                <a:gd name="T14" fmla="*/ 120 w 586"/>
                <a:gd name="T15" fmla="*/ 432 h 599"/>
                <a:gd name="T16" fmla="*/ 265 w 586"/>
                <a:gd name="T17" fmla="*/ 282 h 599"/>
                <a:gd name="T18" fmla="*/ 421 w 586"/>
                <a:gd name="T19" fmla="*/ 138 h 599"/>
                <a:gd name="T20" fmla="*/ 602 w 586"/>
                <a:gd name="T21" fmla="*/ 0 h 599"/>
                <a:gd name="T22" fmla="*/ 60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en-US">
                <a:solidFill>
                  <a:srgbClr val="FFFFFF"/>
                </a:solidFill>
                <a:latin typeface="Verdana" charset="0"/>
                <a:ea typeface="ＭＳ Ｐゴシック" charset="0"/>
                <a:cs typeface="ＭＳ Ｐゴシック" charset="0"/>
              </a:endParaRPr>
            </a:p>
          </p:txBody>
        </p:sp>
        <p:sp>
          <p:nvSpPr>
            <p:cNvPr id="1043" name="Freeform 27"/>
            <p:cNvSpPr>
              <a:spLocks/>
            </p:cNvSpPr>
            <p:nvPr/>
          </p:nvSpPr>
          <p:spPr bwMode="hidden">
            <a:xfrm>
              <a:off x="6" y="0"/>
              <a:ext cx="270" cy="252"/>
            </a:xfrm>
            <a:custGeom>
              <a:avLst/>
              <a:gdLst>
                <a:gd name="T0" fmla="*/ 277 w 269"/>
                <a:gd name="T1" fmla="*/ 0 h 252"/>
                <a:gd name="T2" fmla="*/ 259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7 w 269"/>
                <a:gd name="T15" fmla="*/ 0 h 252"/>
                <a:gd name="T16" fmla="*/ 277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en-US">
                <a:solidFill>
                  <a:srgbClr val="FFFFFF"/>
                </a:solidFill>
                <a:latin typeface="Verdana" charset="0"/>
                <a:ea typeface="ＭＳ Ｐゴシック" charset="0"/>
                <a:cs typeface="ＭＳ Ｐゴシック" charset="0"/>
              </a:endParaRPr>
            </a:p>
          </p:txBody>
        </p:sp>
        <p:sp>
          <p:nvSpPr>
            <p:cNvPr id="31772"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73"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74"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nvGrpSpPr>
            <p:cNvPr id="1047" name="Group 31"/>
            <p:cNvGrpSpPr>
              <a:grpSpLocks/>
            </p:cNvGrpSpPr>
            <p:nvPr/>
          </p:nvGrpSpPr>
          <p:grpSpPr bwMode="auto">
            <a:xfrm>
              <a:off x="1" y="392"/>
              <a:ext cx="5758" cy="1571"/>
              <a:chOff x="1" y="392"/>
              <a:chExt cx="5758" cy="1571"/>
            </a:xfrm>
          </p:grpSpPr>
          <p:sp>
            <p:nvSpPr>
              <p:cNvPr id="317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sp>
          <p:nvSpPr>
            <p:cNvPr id="3178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8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sp>
        <p:nvSpPr>
          <p:cNvPr id="31783"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31784"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cs typeface="+mn-cs"/>
              </a:defRPr>
            </a:lvl1pPr>
          </a:lstStyle>
          <a:p>
            <a:pPr defTabSz="914400" fontAlgn="base">
              <a:spcBef>
                <a:spcPct val="0"/>
              </a:spcBef>
              <a:spcAft>
                <a:spcPct val="0"/>
              </a:spcAft>
              <a:defRPr/>
            </a:pPr>
            <a:endParaRPr lang="en-US">
              <a:solidFill>
                <a:srgbClr val="FFFFFF"/>
              </a:solidFill>
              <a:latin typeface="Verdana" charset="0"/>
              <a:ea typeface="ＭＳ Ｐゴシック" charset="0"/>
            </a:endParaRPr>
          </a:p>
        </p:txBody>
      </p:sp>
      <p:sp>
        <p:nvSpPr>
          <p:cNvPr id="31785"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cs typeface="+mn-cs"/>
              </a:defRPr>
            </a:lvl1pPr>
          </a:lstStyle>
          <a:p>
            <a:pPr defTabSz="914400" fontAlgn="base">
              <a:spcBef>
                <a:spcPct val="0"/>
              </a:spcBef>
              <a:spcAft>
                <a:spcPct val="0"/>
              </a:spcAft>
              <a:defRPr/>
            </a:pPr>
            <a:endParaRPr lang="en-US">
              <a:solidFill>
                <a:srgbClr val="FFFFFF"/>
              </a:solidFill>
              <a:latin typeface="Verdana" charset="0"/>
              <a:ea typeface="ＭＳ Ｐゴシック" charset="0"/>
            </a:endParaRPr>
          </a:p>
        </p:txBody>
      </p:sp>
      <p:sp>
        <p:nvSpPr>
          <p:cNvPr id="31786"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cs typeface="+mn-cs"/>
              </a:defRPr>
            </a:lvl1pPr>
          </a:lstStyle>
          <a:p>
            <a:pPr defTabSz="914400" fontAlgn="base">
              <a:spcBef>
                <a:spcPct val="0"/>
              </a:spcBef>
              <a:spcAft>
                <a:spcPct val="0"/>
              </a:spcAft>
              <a:defRPr/>
            </a:pPr>
            <a:fld id="{984E3FC9-1610-4648-9E02-E973B071A901}" type="slidenum">
              <a:rPr lang="en-US">
                <a:solidFill>
                  <a:srgbClr val="FFFFFF"/>
                </a:solidFill>
                <a:latin typeface="Verdana" charset="0"/>
                <a:ea typeface="ＭＳ Ｐゴシック" charset="0"/>
              </a:rPr>
              <a:pPr defTabSz="914400" fontAlgn="base">
                <a:spcBef>
                  <a:spcPct val="0"/>
                </a:spcBef>
                <a:spcAft>
                  <a:spcPct val="0"/>
                </a:spcAft>
                <a:defRPr/>
              </a:pPr>
              <a:t>‹#›</a:t>
            </a:fld>
            <a:endParaRPr lang="en-US">
              <a:solidFill>
                <a:srgbClr val="FFFFFF"/>
              </a:solidFill>
              <a:latin typeface="Verdana" charset="0"/>
              <a:ea typeface="ＭＳ Ｐゴシック" charset="0"/>
            </a:endParaRPr>
          </a:p>
        </p:txBody>
      </p:sp>
      <p:sp>
        <p:nvSpPr>
          <p:cNvPr id="3178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3631666"/>
      </p:ext>
    </p:extLst>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ＭＳ Ｐゴシック" charset="0"/>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9pPr>
    </p:titleStyle>
    <p:bodyStyle>
      <a:lvl1pPr marL="342900" indent="-342900" algn="l" rtl="0" eaLnBrk="0" fontAlgn="base" hangingPunct="0">
        <a:spcBef>
          <a:spcPct val="20000"/>
        </a:spcBef>
        <a:spcAft>
          <a:spcPct val="0"/>
        </a:spcAft>
        <a:buClr>
          <a:schemeClr val="hlink"/>
        </a:buClr>
        <a:buSzPct val="60000"/>
        <a:buFont typeface="Wingdings" charset="0"/>
        <a:buChar char="n"/>
        <a:defRPr sz="3200">
          <a:solidFill>
            <a:schemeClr val="tx1"/>
          </a:solidFill>
          <a:effectLst>
            <a:outerShdw blurRad="38100" dist="38100" dir="2700000" algn="tl">
              <a:srgbClr val="000000"/>
            </a:outerShdw>
          </a:effectLst>
          <a:latin typeface="+mn-lt"/>
          <a:ea typeface="+mn-ea"/>
          <a:cs typeface="ＭＳ Ｐゴシック" charset="0"/>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accent2"/>
        </a:buClr>
        <a:buSzPct val="60000"/>
        <a:buFont typeface="Wingdings" charset="0"/>
        <a:buChar char="n"/>
        <a:defRPr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folHlink"/>
        </a:buClr>
        <a:buSzPct val="60000"/>
        <a:buFont typeface="Wingdings" charset="0"/>
        <a:buChar char="n"/>
        <a:defRPr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folHlink"/>
        </a:buClr>
        <a:buSzPct val="60000"/>
        <a:buFont typeface="Wingdings" charset="0"/>
        <a:buChar char="n"/>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folHlink"/>
        </a:buClr>
        <a:buSzPct val="60000"/>
        <a:buFont typeface="Wingdings" charset="0"/>
        <a:buChar char="n"/>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folHlink"/>
        </a:buClr>
        <a:buSzPct val="60000"/>
        <a:buFont typeface="Wingdings" charset="0"/>
        <a:buChar char="n"/>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folHlink"/>
        </a:buClr>
        <a:buSzPct val="60000"/>
        <a:buFont typeface="Wingdings" charset="0"/>
        <a:buChar char="n"/>
        <a:defRPr sz="2000">
          <a:solidFill>
            <a:schemeClr val="tx1"/>
          </a:solidFill>
          <a:effectLst>
            <a:outerShdw blurRad="38100" dist="38100" dir="2700000" algn="tl">
              <a:srgbClr val="000000"/>
            </a:outerShdw>
          </a:effectLst>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31747"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48"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49"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nvGrpSpPr>
            <p:cNvPr id="1035" name="Group 6"/>
            <p:cNvGrpSpPr>
              <a:grpSpLocks/>
            </p:cNvGrpSpPr>
            <p:nvPr/>
          </p:nvGrpSpPr>
          <p:grpSpPr bwMode="auto">
            <a:xfrm>
              <a:off x="288" y="0"/>
              <a:ext cx="5098" cy="4316"/>
              <a:chOff x="288" y="0"/>
              <a:chExt cx="5098" cy="4316"/>
            </a:xfrm>
          </p:grpSpPr>
          <p:sp>
            <p:nvSpPr>
              <p:cNvPr id="31751"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52"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53"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54"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55"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56"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57"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58"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59"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60"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61"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62"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63"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sp>
          <p:nvSpPr>
            <p:cNvPr id="31764"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65"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66"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1039" name="Freeform 23"/>
            <p:cNvSpPr>
              <a:spLocks/>
            </p:cNvSpPr>
            <p:nvPr/>
          </p:nvSpPr>
          <p:spPr bwMode="hidden">
            <a:xfrm>
              <a:off x="5041" y="0"/>
              <a:ext cx="719" cy="845"/>
            </a:xfrm>
            <a:custGeom>
              <a:avLst/>
              <a:gdLst>
                <a:gd name="T0" fmla="*/ 733 w 717"/>
                <a:gd name="T1" fmla="*/ 845 h 845"/>
                <a:gd name="T2" fmla="*/ 733 w 717"/>
                <a:gd name="T3" fmla="*/ 821 h 845"/>
                <a:gd name="T4" fmla="*/ 590 w 717"/>
                <a:gd name="T5" fmla="*/ 605 h 845"/>
                <a:gd name="T6" fmla="*/ 414 w 717"/>
                <a:gd name="T7" fmla="*/ 396 h 845"/>
                <a:gd name="T8" fmla="*/ 229 w 717"/>
                <a:gd name="T9" fmla="*/ 192 h 845"/>
                <a:gd name="T10" fmla="*/ 17 w 717"/>
                <a:gd name="T11" fmla="*/ 0 h 845"/>
                <a:gd name="T12" fmla="*/ 0 w 717"/>
                <a:gd name="T13" fmla="*/ 0 h 845"/>
                <a:gd name="T14" fmla="*/ 217 w 717"/>
                <a:gd name="T15" fmla="*/ 198 h 845"/>
                <a:gd name="T16" fmla="*/ 408 w 717"/>
                <a:gd name="T17" fmla="*/ 408 h 845"/>
                <a:gd name="T18" fmla="*/ 584 w 717"/>
                <a:gd name="T19" fmla="*/ 623 h 845"/>
                <a:gd name="T20" fmla="*/ 733 w 717"/>
                <a:gd name="T21" fmla="*/ 845 h 845"/>
                <a:gd name="T22" fmla="*/ 73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en-US">
                <a:solidFill>
                  <a:srgbClr val="FFFFFF"/>
                </a:solidFill>
                <a:latin typeface="Verdana" charset="0"/>
                <a:ea typeface="ＭＳ Ｐゴシック" charset="0"/>
                <a:cs typeface="ＭＳ Ｐゴシック" charset="0"/>
              </a:endParaRPr>
            </a:p>
          </p:txBody>
        </p:sp>
        <p:sp>
          <p:nvSpPr>
            <p:cNvPr id="1040" name="Freeform 24"/>
            <p:cNvSpPr>
              <a:spLocks/>
            </p:cNvSpPr>
            <p:nvPr/>
          </p:nvSpPr>
          <p:spPr bwMode="hidden">
            <a:xfrm>
              <a:off x="5352" y="0"/>
              <a:ext cx="408" cy="414"/>
            </a:xfrm>
            <a:custGeom>
              <a:avLst/>
              <a:gdLst>
                <a:gd name="T0" fmla="*/ 415 w 407"/>
                <a:gd name="T1" fmla="*/ 414 h 414"/>
                <a:gd name="T2" fmla="*/ 415 w 407"/>
                <a:gd name="T3" fmla="*/ 396 h 414"/>
                <a:gd name="T4" fmla="*/ 230 w 407"/>
                <a:gd name="T5" fmla="*/ 192 h 414"/>
                <a:gd name="T6" fmla="*/ 12 w 407"/>
                <a:gd name="T7" fmla="*/ 0 h 414"/>
                <a:gd name="T8" fmla="*/ 0 w 407"/>
                <a:gd name="T9" fmla="*/ 0 h 414"/>
                <a:gd name="T10" fmla="*/ 108 w 407"/>
                <a:gd name="T11" fmla="*/ 102 h 414"/>
                <a:gd name="T12" fmla="*/ 224 w 407"/>
                <a:gd name="T13" fmla="*/ 204 h 414"/>
                <a:gd name="T14" fmla="*/ 415 w 407"/>
                <a:gd name="T15" fmla="*/ 414 h 414"/>
                <a:gd name="T16" fmla="*/ 415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en-US">
                <a:solidFill>
                  <a:srgbClr val="FFFFFF"/>
                </a:solidFill>
                <a:latin typeface="Verdana" charset="0"/>
                <a:ea typeface="ＭＳ Ｐゴシック" charset="0"/>
                <a:cs typeface="ＭＳ Ｐゴシック" charset="0"/>
              </a:endParaRPr>
            </a:p>
          </p:txBody>
        </p:sp>
        <p:sp>
          <p:nvSpPr>
            <p:cNvPr id="31769"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1042" name="Freeform 26"/>
            <p:cNvSpPr>
              <a:spLocks/>
            </p:cNvSpPr>
            <p:nvPr/>
          </p:nvSpPr>
          <p:spPr bwMode="hidden">
            <a:xfrm>
              <a:off x="6" y="0"/>
              <a:ext cx="588" cy="599"/>
            </a:xfrm>
            <a:custGeom>
              <a:avLst/>
              <a:gdLst>
                <a:gd name="T0" fmla="*/ 602 w 586"/>
                <a:gd name="T1" fmla="*/ 0 h 599"/>
                <a:gd name="T2" fmla="*/ 584 w 586"/>
                <a:gd name="T3" fmla="*/ 0 h 599"/>
                <a:gd name="T4" fmla="*/ 415 w 586"/>
                <a:gd name="T5" fmla="*/ 132 h 599"/>
                <a:gd name="T6" fmla="*/ 265 w 586"/>
                <a:gd name="T7" fmla="*/ 270 h 599"/>
                <a:gd name="T8" fmla="*/ 120 w 586"/>
                <a:gd name="T9" fmla="*/ 420 h 599"/>
                <a:gd name="T10" fmla="*/ 0 w 586"/>
                <a:gd name="T11" fmla="*/ 575 h 599"/>
                <a:gd name="T12" fmla="*/ 0 w 586"/>
                <a:gd name="T13" fmla="*/ 599 h 599"/>
                <a:gd name="T14" fmla="*/ 120 w 586"/>
                <a:gd name="T15" fmla="*/ 432 h 599"/>
                <a:gd name="T16" fmla="*/ 265 w 586"/>
                <a:gd name="T17" fmla="*/ 282 h 599"/>
                <a:gd name="T18" fmla="*/ 421 w 586"/>
                <a:gd name="T19" fmla="*/ 138 h 599"/>
                <a:gd name="T20" fmla="*/ 602 w 586"/>
                <a:gd name="T21" fmla="*/ 0 h 599"/>
                <a:gd name="T22" fmla="*/ 60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en-US">
                <a:solidFill>
                  <a:srgbClr val="FFFFFF"/>
                </a:solidFill>
                <a:latin typeface="Verdana" charset="0"/>
                <a:ea typeface="ＭＳ Ｐゴシック" charset="0"/>
                <a:cs typeface="ＭＳ Ｐゴシック" charset="0"/>
              </a:endParaRPr>
            </a:p>
          </p:txBody>
        </p:sp>
        <p:sp>
          <p:nvSpPr>
            <p:cNvPr id="1043" name="Freeform 27"/>
            <p:cNvSpPr>
              <a:spLocks/>
            </p:cNvSpPr>
            <p:nvPr/>
          </p:nvSpPr>
          <p:spPr bwMode="hidden">
            <a:xfrm>
              <a:off x="6" y="0"/>
              <a:ext cx="270" cy="252"/>
            </a:xfrm>
            <a:custGeom>
              <a:avLst/>
              <a:gdLst>
                <a:gd name="T0" fmla="*/ 277 w 269"/>
                <a:gd name="T1" fmla="*/ 0 h 252"/>
                <a:gd name="T2" fmla="*/ 259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7 w 269"/>
                <a:gd name="T15" fmla="*/ 0 h 252"/>
                <a:gd name="T16" fmla="*/ 277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en-US">
                <a:solidFill>
                  <a:srgbClr val="FFFFFF"/>
                </a:solidFill>
                <a:latin typeface="Verdana" charset="0"/>
                <a:ea typeface="ＭＳ Ｐゴシック" charset="0"/>
                <a:cs typeface="ＭＳ Ｐゴシック" charset="0"/>
              </a:endParaRPr>
            </a:p>
          </p:txBody>
        </p:sp>
        <p:sp>
          <p:nvSpPr>
            <p:cNvPr id="31772"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73"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74"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nvGrpSpPr>
            <p:cNvPr id="1047" name="Group 31"/>
            <p:cNvGrpSpPr>
              <a:grpSpLocks/>
            </p:cNvGrpSpPr>
            <p:nvPr/>
          </p:nvGrpSpPr>
          <p:grpSpPr bwMode="auto">
            <a:xfrm>
              <a:off x="1" y="392"/>
              <a:ext cx="5758" cy="1571"/>
              <a:chOff x="1" y="392"/>
              <a:chExt cx="5758" cy="1571"/>
            </a:xfrm>
          </p:grpSpPr>
          <p:sp>
            <p:nvSpPr>
              <p:cNvPr id="317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sp>
          <p:nvSpPr>
            <p:cNvPr id="3178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3178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grpSp>
      <p:sp>
        <p:nvSpPr>
          <p:cNvPr id="31783"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31784"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cs typeface="+mn-cs"/>
              </a:defRPr>
            </a:lvl1pPr>
          </a:lstStyle>
          <a:p>
            <a:pPr defTabSz="914400" fontAlgn="base">
              <a:spcBef>
                <a:spcPct val="0"/>
              </a:spcBef>
              <a:spcAft>
                <a:spcPct val="0"/>
              </a:spcAft>
              <a:defRPr/>
            </a:pPr>
            <a:endParaRPr lang="en-US">
              <a:solidFill>
                <a:srgbClr val="FFFFFF"/>
              </a:solidFill>
              <a:latin typeface="Verdana" charset="0"/>
              <a:ea typeface="ＭＳ Ｐゴシック" charset="0"/>
            </a:endParaRPr>
          </a:p>
        </p:txBody>
      </p:sp>
      <p:sp>
        <p:nvSpPr>
          <p:cNvPr id="31785"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cs typeface="+mn-cs"/>
              </a:defRPr>
            </a:lvl1pPr>
          </a:lstStyle>
          <a:p>
            <a:pPr defTabSz="914400" fontAlgn="base">
              <a:spcBef>
                <a:spcPct val="0"/>
              </a:spcBef>
              <a:spcAft>
                <a:spcPct val="0"/>
              </a:spcAft>
              <a:defRPr/>
            </a:pPr>
            <a:endParaRPr lang="en-US">
              <a:solidFill>
                <a:srgbClr val="FFFFFF"/>
              </a:solidFill>
              <a:latin typeface="Verdana" charset="0"/>
              <a:ea typeface="ＭＳ Ｐゴシック" charset="0"/>
            </a:endParaRPr>
          </a:p>
        </p:txBody>
      </p:sp>
      <p:sp>
        <p:nvSpPr>
          <p:cNvPr id="31786"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cs typeface="+mn-cs"/>
              </a:defRPr>
            </a:lvl1pPr>
          </a:lstStyle>
          <a:p>
            <a:pPr defTabSz="914400" fontAlgn="base">
              <a:spcBef>
                <a:spcPct val="0"/>
              </a:spcBef>
              <a:spcAft>
                <a:spcPct val="0"/>
              </a:spcAft>
              <a:defRPr/>
            </a:pPr>
            <a:fld id="{984E3FC9-1610-4648-9E02-E973B071A901}" type="slidenum">
              <a:rPr lang="en-US">
                <a:solidFill>
                  <a:srgbClr val="FFFFFF"/>
                </a:solidFill>
                <a:latin typeface="Verdana" charset="0"/>
                <a:ea typeface="ＭＳ Ｐゴシック" charset="0"/>
              </a:rPr>
              <a:pPr defTabSz="914400" fontAlgn="base">
                <a:spcBef>
                  <a:spcPct val="0"/>
                </a:spcBef>
                <a:spcAft>
                  <a:spcPct val="0"/>
                </a:spcAft>
                <a:defRPr/>
              </a:pPr>
              <a:t>‹#›</a:t>
            </a:fld>
            <a:endParaRPr lang="en-US">
              <a:solidFill>
                <a:srgbClr val="FFFFFF"/>
              </a:solidFill>
              <a:latin typeface="Verdana" charset="0"/>
              <a:ea typeface="ＭＳ Ｐゴシック" charset="0"/>
            </a:endParaRPr>
          </a:p>
        </p:txBody>
      </p:sp>
      <p:sp>
        <p:nvSpPr>
          <p:cNvPr id="3178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7295849"/>
      </p:ext>
    </p:extLst>
  </p:cSld>
  <p:clrMap bg1="dk2" tx1="lt1" bg2="dk1"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ＭＳ Ｐゴシック" charset="0"/>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9pPr>
    </p:titleStyle>
    <p:bodyStyle>
      <a:lvl1pPr marL="342900" indent="-342900" algn="l" rtl="0" eaLnBrk="0" fontAlgn="base" hangingPunct="0">
        <a:spcBef>
          <a:spcPct val="20000"/>
        </a:spcBef>
        <a:spcAft>
          <a:spcPct val="0"/>
        </a:spcAft>
        <a:buClr>
          <a:schemeClr val="hlink"/>
        </a:buClr>
        <a:buSzPct val="60000"/>
        <a:buFont typeface="Wingdings" charset="0"/>
        <a:buChar char="n"/>
        <a:defRPr sz="3200">
          <a:solidFill>
            <a:schemeClr val="tx1"/>
          </a:solidFill>
          <a:effectLst>
            <a:outerShdw blurRad="38100" dist="38100" dir="2700000" algn="tl">
              <a:srgbClr val="000000"/>
            </a:outerShdw>
          </a:effectLst>
          <a:latin typeface="+mn-lt"/>
          <a:ea typeface="+mn-ea"/>
          <a:cs typeface="ＭＳ Ｐゴシック" charset="0"/>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accent2"/>
        </a:buClr>
        <a:buSzPct val="60000"/>
        <a:buFont typeface="Wingdings" charset="0"/>
        <a:buChar char="n"/>
        <a:defRPr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folHlink"/>
        </a:buClr>
        <a:buSzPct val="60000"/>
        <a:buFont typeface="Wingdings" charset="0"/>
        <a:buChar char="n"/>
        <a:defRPr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folHlink"/>
        </a:buClr>
        <a:buSzPct val="60000"/>
        <a:buFont typeface="Wingdings" charset="0"/>
        <a:buChar char="n"/>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folHlink"/>
        </a:buClr>
        <a:buSzPct val="60000"/>
        <a:buFont typeface="Wingdings" charset="0"/>
        <a:buChar char="n"/>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folHlink"/>
        </a:buClr>
        <a:buSzPct val="60000"/>
        <a:buFont typeface="Wingdings" charset="0"/>
        <a:buChar char="n"/>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folHlink"/>
        </a:buClr>
        <a:buSzPct val="60000"/>
        <a:buFont typeface="Wingdings" charset="0"/>
        <a:buChar char="n"/>
        <a:defRPr sz="2000">
          <a:solidFill>
            <a:schemeClr val="tx1"/>
          </a:solidFill>
          <a:effectLst>
            <a:outerShdw blurRad="38100" dist="38100" dir="2700000" algn="tl">
              <a:srgbClr val="000000"/>
            </a:outerShdw>
          </a:effectLst>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slideLayout" Target="../slideLayouts/slideLayout7.xml"/><Relationship Id="rId7" Type="http://schemas.openxmlformats.org/officeDocument/2006/relationships/oleObject" Target="../embeddings/oleObject1.bin"/><Relationship Id="rId2" Type="http://schemas.openxmlformats.org/officeDocument/2006/relationships/tags" Target="../tags/tag4.xml"/><Relationship Id="rId1" Type="http://schemas.openxmlformats.org/officeDocument/2006/relationships/vmlDrawing" Target="../drawings/vmlDrawing1.vml"/><Relationship Id="rId6" Type="http://schemas.openxmlformats.org/officeDocument/2006/relationships/audio" Target="../media/audio2.bin"/><Relationship Id="rId5" Type="http://schemas.openxmlformats.org/officeDocument/2006/relationships/audio" Target="../media/audio1.bin"/><Relationship Id="rId4" Type="http://schemas.openxmlformats.org/officeDocument/2006/relationships/notesSlide" Target="../notesSlides/notesSlide9.xml"/><Relationship Id="rId9" Type="http://schemas.openxmlformats.org/officeDocument/2006/relationships/slide" Target="slide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3.xml.rels><?xml version="1.0" encoding="UTF-8" standalone="yes"?>
<Relationships xmlns="http://schemas.openxmlformats.org/package/2006/relationships"><Relationship Id="rId3" Type="http://schemas.openxmlformats.org/officeDocument/2006/relationships/audio" Target="../media/audio4.bin"/><Relationship Id="rId2" Type="http://schemas.openxmlformats.org/officeDocument/2006/relationships/audio" Target="../media/audio3.bin"/><Relationship Id="rId1" Type="http://schemas.openxmlformats.org/officeDocument/2006/relationships/slideLayout" Target="../slideLayouts/slideLayout7.xml"/><Relationship Id="rId5" Type="http://schemas.openxmlformats.org/officeDocument/2006/relationships/audio" Target="../media/audio6.bin"/><Relationship Id="rId4" Type="http://schemas.openxmlformats.org/officeDocument/2006/relationships/audio" Target="../media/audio5.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jpeg"/><Relationship Id="rId4" Type="http://schemas.openxmlformats.org/officeDocument/2006/relationships/image" Target="../media/image7.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audio" Target="../media/audio7.bin"/><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3.xml"/><Relationship Id="rId4" Type="http://schemas.openxmlformats.org/officeDocument/2006/relationships/hyperlink" Target="%3cdiv%20style=%22position:%20relative;%20width:%20300px;%20height:%20228px;%22%3e%3ca%20href=%22http:/phet.colorado.edu/sims/ideal-gas/gas-properties_en.jnlp%22%20style=%22text-decoration:%20none;%22%3e%3cimg%20src=%22http:/phet.colorado.edu/sims/ideal-gas/gas-properties-screenshot.png%22%20alt=%22Gas%20Properties%22%20style=%22border:%20none;%22%20width=%22300%22%20height=%22228%22/%3e%3cdiv%20style=%22position:%20absolute;%20width:%20200px;%20height:%2080px;%20left:%2050px;%20top:%2074px;%20background-color:#FFF; opacity: 0.6; filter: alpha(opacity = 60);&quot;>&lt;/div>&lt;table style=&quot;position: absolute; width: 200px; height: 80px; left: 50px; top: 74px;&quot;>&lt;tr>&lt;td style=&quot;text-align: center; color: "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901700"/>
            <a:ext cx="8710613" cy="1885950"/>
          </a:xfrm>
        </p:spPr>
        <p:txBody>
          <a:bodyPr/>
          <a:lstStyle/>
          <a:p>
            <a:pPr marL="514350" indent="-514350" algn="l">
              <a:buFontTx/>
              <a:buAutoNum type="arabicPeriod"/>
              <a:defRPr/>
            </a:pPr>
            <a:r>
              <a:rPr lang="en-US" sz="2800">
                <a:latin typeface="Arial" charset="0"/>
                <a:ea typeface="ＭＳ Ｐゴシック" charset="0"/>
              </a:rPr>
              <a:t>The three samples of identical gas molecules below all have the same internal pressure.  Rank the samples from the lowest to the highest temperature. and add arrows of appropriate size to illustrate the average kinetic energy of the molecules in the samples</a:t>
            </a:r>
          </a:p>
        </p:txBody>
      </p:sp>
      <p:pic>
        <p:nvPicPr>
          <p:cNvPr id="4" name="Content Placeholder 3" descr="Screen Shot 2014-02-18 at 2.11.28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4905" t="29714" r="17035" b="23010"/>
          <a:stretch/>
        </p:blipFill>
        <p:spPr>
          <a:xfrm>
            <a:off x="285750" y="3281363"/>
            <a:ext cx="8378825" cy="2028825"/>
          </a:xfrm>
        </p:spPr>
      </p:pic>
      <p:sp>
        <p:nvSpPr>
          <p:cNvPr id="5" name="TextBox 4"/>
          <p:cNvSpPr txBox="1">
            <a:spLocks noChangeArrowheads="1"/>
          </p:cNvSpPr>
          <p:nvPr/>
        </p:nvSpPr>
        <p:spPr bwMode="auto">
          <a:xfrm>
            <a:off x="528638" y="5549900"/>
            <a:ext cx="7621587" cy="12017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defTabSz="914400" eaLnBrk="0" fontAlgn="base" hangingPunct="0">
              <a:spcBef>
                <a:spcPct val="0"/>
              </a:spcBef>
              <a:spcAft>
                <a:spcPct val="0"/>
              </a:spcAft>
              <a:buFont typeface="Arial" charset="0"/>
              <a:buAutoNum type="arabicPeriod" startAt="2"/>
            </a:pPr>
            <a:r>
              <a:rPr lang="en-US">
                <a:solidFill>
                  <a:srgbClr val="FFFFCC"/>
                </a:solidFill>
              </a:rPr>
              <a:t>Draw a sample of gas that is colder than all three samples.  Explain why you are sure it is colder.  </a:t>
            </a:r>
          </a:p>
        </p:txBody>
      </p:sp>
    </p:spTree>
    <p:extLst>
      <p:ext uri="{BB962C8B-B14F-4D97-AF65-F5344CB8AC3E}">
        <p14:creationId xmlns:p14="http://schemas.microsoft.com/office/powerpoint/2010/main" val="24874627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0DBC79E-746C-9B4F-96CD-AA7E42952353}" type="slidenum">
              <a:rPr lang="en-US" sz="1000">
                <a:solidFill>
                  <a:prstClr val="white"/>
                </a:solidFill>
              </a:rPr>
              <a:pPr eaLnBrk="1" hangingPunct="1"/>
              <a:t>10</a:t>
            </a:fld>
            <a:endParaRPr lang="en-US" sz="1000">
              <a:solidFill>
                <a:prstClr val="white"/>
              </a:solidFill>
            </a:endParaRPr>
          </a:p>
        </p:txBody>
      </p:sp>
      <p:sp>
        <p:nvSpPr>
          <p:cNvPr id="15363" name="Rectangle 1026"/>
          <p:cNvSpPr>
            <a:spLocks noGrp="1" noChangeArrowheads="1"/>
          </p:cNvSpPr>
          <p:nvPr>
            <p:ph type="title"/>
          </p:nvPr>
        </p:nvSpPr>
        <p:spPr/>
        <p:txBody>
          <a:bodyPr>
            <a:normAutofit fontScale="90000"/>
          </a:bodyPr>
          <a:lstStyle/>
          <a:p>
            <a:pPr eaLnBrk="1" hangingPunct="1">
              <a:defRPr/>
            </a:pPr>
            <a:r>
              <a:rPr b="1">
                <a:latin typeface="Times New Roman" charset="0"/>
                <a:cs typeface="+mj-cs"/>
              </a:rPr>
              <a:t>Calculations Using Charles</a:t>
            </a:r>
            <a:r>
              <a:rPr lang="ja-JP" altLang="en-US" b="1">
                <a:latin typeface="Times New Roman" charset="0"/>
                <a:cs typeface="+mj-cs"/>
              </a:rPr>
              <a:t>’</a:t>
            </a:r>
            <a:r>
              <a:rPr b="1">
                <a:latin typeface="Times New Roman" charset="0"/>
                <a:cs typeface="+mj-cs"/>
              </a:rPr>
              <a:t>s Law (continued)</a:t>
            </a:r>
          </a:p>
        </p:txBody>
      </p:sp>
      <p:sp>
        <p:nvSpPr>
          <p:cNvPr id="32771" name="Rectangle 1027"/>
          <p:cNvSpPr>
            <a:spLocks noGrp="1" noChangeArrowheads="1"/>
          </p:cNvSpPr>
          <p:nvPr>
            <p:ph type="body" idx="1"/>
          </p:nvPr>
        </p:nvSpPr>
        <p:spPr/>
        <p:txBody>
          <a:bodyPr/>
          <a:lstStyle/>
          <a:p>
            <a:pPr eaLnBrk="1" hangingPunct="1"/>
            <a:endParaRPr lang="en-US">
              <a:latin typeface="Arial" charset="0"/>
            </a:endParaRPr>
          </a:p>
          <a:p>
            <a:pPr eaLnBrk="1" hangingPunct="1"/>
            <a:endParaRPr lang="en-US">
              <a:latin typeface="Arial" charset="0"/>
            </a:endParaRPr>
          </a:p>
          <a:p>
            <a:pPr eaLnBrk="1" hangingPunct="1"/>
            <a:endParaRPr lang="en-US">
              <a:latin typeface="Arial" charset="0"/>
            </a:endParaRPr>
          </a:p>
          <a:p>
            <a:pPr eaLnBrk="1" hangingPunct="1"/>
            <a:endParaRPr lang="en-US">
              <a:latin typeface="Arial" charset="0"/>
            </a:endParaRPr>
          </a:p>
          <a:p>
            <a:pPr eaLnBrk="1" hangingPunct="1"/>
            <a:endParaRPr lang="en-US">
              <a:latin typeface="Arial" charset="0"/>
            </a:endParaRPr>
          </a:p>
          <a:p>
            <a:pPr eaLnBrk="1" hangingPunct="1">
              <a:buFont typeface="Wingdings" charset="0"/>
              <a:buNone/>
            </a:pPr>
            <a:endParaRPr lang="en-US" sz="2000" b="1">
              <a:latin typeface="Arial" charset="0"/>
            </a:endParaRPr>
          </a:p>
          <a:p>
            <a:pPr eaLnBrk="1" hangingPunct="1"/>
            <a:endParaRPr lang="en-US" sz="2000">
              <a:latin typeface="Arial" charset="0"/>
            </a:endParaRPr>
          </a:p>
        </p:txBody>
      </p:sp>
      <p:sp>
        <p:nvSpPr>
          <p:cNvPr id="32772" name="Rectangle 1028"/>
          <p:cNvSpPr>
            <a:spLocks noChangeArrowheads="1"/>
          </p:cNvSpPr>
          <p:nvPr/>
        </p:nvSpPr>
        <p:spPr bwMode="auto">
          <a:xfrm>
            <a:off x="685800" y="1636713"/>
            <a:ext cx="7620000" cy="45354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eaLnBrk="1" hangingPunct="1">
              <a:spcBef>
                <a:spcPct val="50000"/>
              </a:spcBef>
              <a:buClr>
                <a:srgbClr val="D490C5"/>
              </a:buClr>
              <a:buSzPct val="60000"/>
              <a:buFont typeface="Wingdings" charset="0"/>
              <a:buNone/>
            </a:pPr>
            <a:r>
              <a:rPr lang="en-US" sz="2400" b="1" dirty="0">
                <a:solidFill>
                  <a:srgbClr val="FFDE66"/>
                </a:solidFill>
              </a:rPr>
              <a:t>   STEP 2</a:t>
            </a:r>
            <a:r>
              <a:rPr lang="en-US" sz="2400" dirty="0">
                <a:solidFill>
                  <a:srgbClr val="FFDE66"/>
                </a:solidFill>
              </a:rPr>
              <a:t>  </a:t>
            </a:r>
            <a:r>
              <a:rPr lang="en-US" sz="2400" dirty="0">
                <a:solidFill>
                  <a:prstClr val="white"/>
                </a:solidFill>
              </a:rPr>
              <a:t>Solve Charles</a:t>
            </a:r>
            <a:r>
              <a:rPr lang="ja-JP" altLang="en-US" sz="2400" dirty="0">
                <a:solidFill>
                  <a:prstClr val="white"/>
                </a:solidFill>
              </a:rPr>
              <a:t>’</a:t>
            </a:r>
            <a:r>
              <a:rPr lang="en-US" altLang="ja-JP" sz="2400" dirty="0">
                <a:solidFill>
                  <a:prstClr val="white"/>
                </a:solidFill>
              </a:rPr>
              <a:t>s law for </a:t>
            </a:r>
            <a:r>
              <a:rPr lang="en-US" altLang="ja-JP" sz="2400" i="1" dirty="0">
                <a:solidFill>
                  <a:prstClr val="white"/>
                </a:solidFill>
              </a:rPr>
              <a:t>V</a:t>
            </a:r>
            <a:r>
              <a:rPr lang="en-US" altLang="ja-JP" sz="2400" baseline="-25000" dirty="0">
                <a:solidFill>
                  <a:prstClr val="white"/>
                </a:solidFill>
              </a:rPr>
              <a:t>2</a:t>
            </a:r>
            <a:r>
              <a:rPr lang="en-US" altLang="ja-JP" sz="2400" dirty="0">
                <a:solidFill>
                  <a:prstClr val="white"/>
                </a:solidFill>
              </a:rPr>
              <a:t>:</a:t>
            </a:r>
          </a:p>
          <a:p>
            <a:pPr eaLnBrk="1" hangingPunct="1">
              <a:spcBef>
                <a:spcPct val="5000"/>
              </a:spcBef>
              <a:buClr>
                <a:srgbClr val="D490C5"/>
              </a:buClr>
              <a:buSzPct val="60000"/>
              <a:buFont typeface="Wingdings" charset="0"/>
              <a:buNone/>
            </a:pPr>
            <a:r>
              <a:rPr lang="en-US" sz="2400" dirty="0">
                <a:solidFill>
                  <a:prstClr val="white"/>
                </a:solidFill>
              </a:rPr>
              <a:t>    	</a:t>
            </a:r>
            <a:r>
              <a:rPr lang="en-US" sz="2400" i="1" u="sng" dirty="0">
                <a:solidFill>
                  <a:prstClr val="white"/>
                </a:solidFill>
              </a:rPr>
              <a:t>V</a:t>
            </a:r>
            <a:r>
              <a:rPr lang="en-US" sz="2400" baseline="-25000" dirty="0">
                <a:solidFill>
                  <a:prstClr val="white"/>
                </a:solidFill>
              </a:rPr>
              <a:t>1</a:t>
            </a:r>
            <a:r>
              <a:rPr lang="en-US" sz="2400" dirty="0">
                <a:solidFill>
                  <a:prstClr val="white"/>
                </a:solidFill>
              </a:rPr>
              <a:t>   	=  </a:t>
            </a:r>
            <a:r>
              <a:rPr lang="en-US" sz="2400" i="1" u="sng" dirty="0">
                <a:solidFill>
                  <a:prstClr val="white"/>
                </a:solidFill>
              </a:rPr>
              <a:t>V</a:t>
            </a:r>
            <a:r>
              <a:rPr lang="en-US" sz="2400" baseline="-25000" dirty="0">
                <a:solidFill>
                  <a:prstClr val="white"/>
                </a:solidFill>
              </a:rPr>
              <a:t>2</a:t>
            </a:r>
          </a:p>
          <a:p>
            <a:pPr eaLnBrk="1" hangingPunct="1">
              <a:spcBef>
                <a:spcPct val="5000"/>
              </a:spcBef>
              <a:buClr>
                <a:srgbClr val="D490C5"/>
              </a:buClr>
              <a:buSzPct val="60000"/>
              <a:buFont typeface="Wingdings" charset="0"/>
              <a:buNone/>
            </a:pPr>
            <a:r>
              <a:rPr lang="en-US" sz="2400" baseline="-25000" dirty="0">
                <a:solidFill>
                  <a:prstClr val="white"/>
                </a:solidFill>
              </a:rPr>
              <a:t>     	 </a:t>
            </a:r>
            <a:r>
              <a:rPr lang="en-US" sz="2400" i="1" dirty="0">
                <a:solidFill>
                  <a:prstClr val="white"/>
                </a:solidFill>
              </a:rPr>
              <a:t>T</a:t>
            </a:r>
            <a:r>
              <a:rPr lang="en-US" sz="2400" baseline="-25000" dirty="0">
                <a:solidFill>
                  <a:prstClr val="white"/>
                </a:solidFill>
              </a:rPr>
              <a:t>1</a:t>
            </a:r>
            <a:r>
              <a:rPr lang="en-US" sz="2400" dirty="0">
                <a:solidFill>
                  <a:prstClr val="white"/>
                </a:solidFill>
              </a:rPr>
              <a:t>           </a:t>
            </a:r>
            <a:r>
              <a:rPr lang="en-US" sz="2400" i="1" dirty="0">
                <a:solidFill>
                  <a:prstClr val="white"/>
                </a:solidFill>
              </a:rPr>
              <a:t>T</a:t>
            </a:r>
            <a:r>
              <a:rPr lang="en-US" sz="2400" baseline="-25000" dirty="0">
                <a:solidFill>
                  <a:prstClr val="white"/>
                </a:solidFill>
              </a:rPr>
              <a:t>2</a:t>
            </a:r>
          </a:p>
          <a:p>
            <a:pPr eaLnBrk="1" hangingPunct="1">
              <a:spcBef>
                <a:spcPct val="5000"/>
              </a:spcBef>
              <a:buClr>
                <a:srgbClr val="D490C5"/>
              </a:buClr>
              <a:buSzPct val="60000"/>
              <a:buFont typeface="Wingdings" charset="0"/>
              <a:buNone/>
            </a:pPr>
            <a:endParaRPr lang="en-US" sz="2400" baseline="-25000" dirty="0">
              <a:solidFill>
                <a:prstClr val="white"/>
              </a:solidFill>
            </a:endParaRPr>
          </a:p>
          <a:p>
            <a:pPr eaLnBrk="1" hangingPunct="1">
              <a:spcBef>
                <a:spcPct val="5000"/>
              </a:spcBef>
              <a:buClr>
                <a:srgbClr val="D490C5"/>
              </a:buClr>
              <a:buSzPct val="60000"/>
              <a:buFont typeface="Wingdings" charset="0"/>
              <a:buNone/>
            </a:pPr>
            <a:r>
              <a:rPr lang="en-US" sz="2400" dirty="0">
                <a:solidFill>
                  <a:prstClr val="white"/>
                </a:solidFill>
              </a:rPr>
              <a:t>    	</a:t>
            </a:r>
            <a:r>
              <a:rPr lang="en-US" sz="2400" i="1" dirty="0">
                <a:solidFill>
                  <a:prstClr val="white"/>
                </a:solidFill>
              </a:rPr>
              <a:t>V</a:t>
            </a:r>
            <a:r>
              <a:rPr lang="en-US" sz="2400" baseline="-25000" dirty="0">
                <a:solidFill>
                  <a:prstClr val="white"/>
                </a:solidFill>
              </a:rPr>
              <a:t>2</a:t>
            </a:r>
            <a:r>
              <a:rPr lang="en-US" sz="2400" dirty="0">
                <a:solidFill>
                  <a:prstClr val="white"/>
                </a:solidFill>
              </a:rPr>
              <a:t>  	= </a:t>
            </a:r>
            <a:r>
              <a:rPr lang="en-US" sz="2400" u="sng" dirty="0">
                <a:solidFill>
                  <a:prstClr val="white"/>
                </a:solidFill>
              </a:rPr>
              <a:t> </a:t>
            </a:r>
            <a:r>
              <a:rPr lang="en-US" sz="2400" i="1" u="sng" dirty="0">
                <a:solidFill>
                  <a:prstClr val="white"/>
                </a:solidFill>
              </a:rPr>
              <a:t>V</a:t>
            </a:r>
            <a:r>
              <a:rPr lang="en-US" sz="2400" u="sng" baseline="-25000" dirty="0">
                <a:solidFill>
                  <a:prstClr val="white"/>
                </a:solidFill>
              </a:rPr>
              <a:t>1</a:t>
            </a:r>
            <a:r>
              <a:rPr lang="en-US" u="sng" dirty="0">
                <a:solidFill>
                  <a:prstClr val="white"/>
                </a:solidFill>
              </a:rPr>
              <a:t> </a:t>
            </a:r>
            <a:r>
              <a:rPr lang="en-US" sz="2400" u="sng" dirty="0">
                <a:solidFill>
                  <a:prstClr val="white"/>
                </a:solidFill>
              </a:rPr>
              <a:t> </a:t>
            </a:r>
            <a:r>
              <a:rPr lang="en-US" sz="2400" i="1" u="sng" dirty="0">
                <a:solidFill>
                  <a:prstClr val="white"/>
                </a:solidFill>
              </a:rPr>
              <a:t>T</a:t>
            </a:r>
            <a:r>
              <a:rPr lang="en-US" sz="2400" baseline="-25000" dirty="0">
                <a:solidFill>
                  <a:prstClr val="white"/>
                </a:solidFill>
              </a:rPr>
              <a:t>2</a:t>
            </a:r>
            <a:endParaRPr lang="en-US" sz="2400" dirty="0">
              <a:solidFill>
                <a:prstClr val="white"/>
              </a:solidFill>
            </a:endParaRPr>
          </a:p>
          <a:p>
            <a:pPr eaLnBrk="1" hangingPunct="1">
              <a:spcBef>
                <a:spcPct val="5000"/>
              </a:spcBef>
              <a:buClr>
                <a:srgbClr val="D490C5"/>
              </a:buClr>
              <a:buSzPct val="60000"/>
              <a:buFont typeface="Wingdings" charset="0"/>
              <a:buNone/>
            </a:pPr>
            <a:r>
              <a:rPr lang="en-US" sz="2400" dirty="0">
                <a:solidFill>
                  <a:prstClr val="white"/>
                </a:solidFill>
              </a:rPr>
              <a:t>	                </a:t>
            </a:r>
            <a:r>
              <a:rPr lang="en-US" sz="2400" i="1" dirty="0">
                <a:solidFill>
                  <a:prstClr val="white"/>
                </a:solidFill>
              </a:rPr>
              <a:t>T</a:t>
            </a:r>
            <a:r>
              <a:rPr lang="en-US" sz="2400" baseline="-25000" dirty="0">
                <a:solidFill>
                  <a:prstClr val="white"/>
                </a:solidFill>
              </a:rPr>
              <a:t>1</a:t>
            </a:r>
          </a:p>
          <a:p>
            <a:pPr eaLnBrk="1" hangingPunct="1"/>
            <a:r>
              <a:rPr lang="en-US" i="1" dirty="0">
                <a:solidFill>
                  <a:prstClr val="white"/>
                </a:solidFill>
              </a:rPr>
              <a:t>			</a:t>
            </a:r>
            <a:r>
              <a:rPr lang="en-US" sz="2000" i="1" dirty="0">
                <a:solidFill>
                  <a:prstClr val="white"/>
                </a:solidFill>
              </a:rPr>
              <a:t>Temperature factor</a:t>
            </a:r>
          </a:p>
          <a:p>
            <a:pPr eaLnBrk="1" hangingPunct="1"/>
            <a:r>
              <a:rPr lang="en-US" sz="2000" i="1" dirty="0">
                <a:solidFill>
                  <a:prstClr val="white"/>
                </a:solidFill>
              </a:rPr>
              <a:t>	                           decreases T</a:t>
            </a:r>
          </a:p>
          <a:p>
            <a:pPr eaLnBrk="1" hangingPunct="1">
              <a:spcBef>
                <a:spcPct val="5000"/>
              </a:spcBef>
              <a:buClr>
                <a:srgbClr val="D490C5"/>
              </a:buClr>
              <a:buSzPct val="60000"/>
              <a:buFont typeface="Wingdings" charset="0"/>
              <a:buNone/>
            </a:pPr>
            <a:endParaRPr lang="en-US" sz="2000" i="1" dirty="0">
              <a:solidFill>
                <a:prstClr val="white"/>
              </a:solidFill>
            </a:endParaRPr>
          </a:p>
          <a:p>
            <a:pPr eaLnBrk="1" hangingPunct="1">
              <a:lnSpc>
                <a:spcPct val="110000"/>
              </a:lnSpc>
              <a:buClr>
                <a:srgbClr val="D490C5"/>
              </a:buClr>
              <a:buSzPct val="60000"/>
              <a:buFont typeface="Wingdings" charset="0"/>
              <a:buNone/>
            </a:pPr>
            <a:r>
              <a:rPr lang="en-US" sz="2400" b="1" dirty="0">
                <a:solidFill>
                  <a:schemeClr val="tx2">
                    <a:lumMod val="90000"/>
                  </a:schemeClr>
                </a:solidFill>
              </a:rPr>
              <a:t>    STEP 3</a:t>
            </a:r>
            <a:r>
              <a:rPr lang="en-US" sz="2400" dirty="0">
                <a:solidFill>
                  <a:schemeClr val="tx2">
                    <a:lumMod val="90000"/>
                  </a:schemeClr>
                </a:solidFill>
              </a:rPr>
              <a:t>  </a:t>
            </a:r>
            <a:r>
              <a:rPr lang="en-US" sz="2400" dirty="0">
                <a:solidFill>
                  <a:prstClr val="white"/>
                </a:solidFill>
              </a:rPr>
              <a:t>Set up calculation with data:</a:t>
            </a:r>
          </a:p>
          <a:p>
            <a:pPr eaLnBrk="1" hangingPunct="1">
              <a:lnSpc>
                <a:spcPct val="110000"/>
              </a:lnSpc>
              <a:buClr>
                <a:srgbClr val="D490C5"/>
              </a:buClr>
              <a:buSzPct val="60000"/>
              <a:buFont typeface="Wingdings" charset="0"/>
              <a:buNone/>
            </a:pPr>
            <a:r>
              <a:rPr lang="en-US" sz="2400" dirty="0">
                <a:solidFill>
                  <a:srgbClr val="008000"/>
                </a:solidFill>
              </a:rPr>
              <a:t>    	</a:t>
            </a:r>
            <a:r>
              <a:rPr lang="en-US" sz="2400" i="1" dirty="0">
                <a:solidFill>
                  <a:prstClr val="white"/>
                </a:solidFill>
              </a:rPr>
              <a:t>V</a:t>
            </a:r>
            <a:r>
              <a:rPr lang="en-US" sz="2400" baseline="-25000" dirty="0">
                <a:solidFill>
                  <a:prstClr val="white"/>
                </a:solidFill>
              </a:rPr>
              <a:t>2</a:t>
            </a:r>
            <a:r>
              <a:rPr lang="en-US" sz="2400" dirty="0">
                <a:solidFill>
                  <a:prstClr val="white"/>
                </a:solidFill>
              </a:rPr>
              <a:t>   =   </a:t>
            </a:r>
            <a:r>
              <a:rPr lang="en-US" sz="2400" u="sng" dirty="0">
                <a:solidFill>
                  <a:prstClr val="white"/>
                </a:solidFill>
              </a:rPr>
              <a:t>785 mL( 273 K )</a:t>
            </a:r>
            <a:r>
              <a:rPr lang="en-US" sz="2400" dirty="0">
                <a:solidFill>
                  <a:prstClr val="white"/>
                </a:solidFill>
              </a:rPr>
              <a:t>  = 729 mL</a:t>
            </a:r>
          </a:p>
          <a:p>
            <a:pPr eaLnBrk="1" hangingPunct="1">
              <a:buClr>
                <a:srgbClr val="D490C5"/>
              </a:buClr>
              <a:buSzPct val="60000"/>
              <a:buFont typeface="Wingdings" charset="0"/>
              <a:buNone/>
            </a:pPr>
            <a:r>
              <a:rPr lang="en-US" sz="2400" dirty="0">
                <a:solidFill>
                  <a:prstClr val="white"/>
                </a:solidFill>
              </a:rPr>
              <a:t>						294 K</a:t>
            </a:r>
          </a:p>
        </p:txBody>
      </p:sp>
      <p:sp>
        <p:nvSpPr>
          <p:cNvPr id="32773" name="Line 15"/>
          <p:cNvSpPr>
            <a:spLocks noChangeShapeType="1"/>
          </p:cNvSpPr>
          <p:nvPr/>
        </p:nvSpPr>
        <p:spPr bwMode="auto">
          <a:xfrm flipH="1">
            <a:off x="4495800" y="5304019"/>
            <a:ext cx="381000" cy="152400"/>
          </a:xfrm>
          <a:prstGeom prst="line">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txBody>
          <a:bodyPr wrap="none"/>
          <a:lstStyle/>
          <a:p>
            <a:pPr eaLnBrk="1" hangingPunct="1"/>
            <a:endParaRPr lang="en-US">
              <a:solidFill>
                <a:prstClr val="white"/>
              </a:solidFill>
            </a:endParaRPr>
          </a:p>
        </p:txBody>
      </p:sp>
      <p:sp>
        <p:nvSpPr>
          <p:cNvPr id="32774" name="Line 15"/>
          <p:cNvSpPr>
            <a:spLocks noChangeShapeType="1"/>
          </p:cNvSpPr>
          <p:nvPr/>
        </p:nvSpPr>
        <p:spPr bwMode="auto">
          <a:xfrm flipH="1">
            <a:off x="4114800" y="5641272"/>
            <a:ext cx="381000" cy="152400"/>
          </a:xfrm>
          <a:prstGeom prst="line">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txBody>
          <a:bodyPr wrap="none"/>
          <a:lstStyle/>
          <a:p>
            <a:pPr eaLnBrk="1" hangingPunct="1"/>
            <a:endParaRPr lang="en-US">
              <a:solidFill>
                <a:prstClr val="white"/>
              </a:solidFill>
            </a:endParaRPr>
          </a:p>
        </p:txBody>
      </p:sp>
    </p:spTree>
    <p:extLst>
      <p:ext uri="{BB962C8B-B14F-4D97-AF65-F5344CB8AC3E}">
        <p14:creationId xmlns:p14="http://schemas.microsoft.com/office/powerpoint/2010/main" val="1084746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3C121A9-16F9-E444-B18A-46277D72F97E}" type="slidenum">
              <a:rPr lang="en-US" sz="1000">
                <a:solidFill>
                  <a:prstClr val="white"/>
                </a:solidFill>
              </a:rPr>
              <a:pPr eaLnBrk="1" hangingPunct="1"/>
              <a:t>11</a:t>
            </a:fld>
            <a:endParaRPr lang="en-US" sz="1000">
              <a:solidFill>
                <a:prstClr val="white"/>
              </a:solidFill>
            </a:endParaRPr>
          </a:p>
        </p:txBody>
      </p:sp>
      <p:sp>
        <p:nvSpPr>
          <p:cNvPr id="34818" name="Rectangle 3"/>
          <p:cNvSpPr>
            <a:spLocks noGrp="1" noChangeArrowheads="1"/>
          </p:cNvSpPr>
          <p:nvPr>
            <p:ph type="body" idx="1"/>
          </p:nvPr>
        </p:nvSpPr>
        <p:spPr>
          <a:xfrm>
            <a:off x="990600" y="1676400"/>
            <a:ext cx="7696200" cy="4343400"/>
          </a:xfrm>
        </p:spPr>
        <p:txBody>
          <a:bodyPr/>
          <a:lstStyle/>
          <a:p>
            <a:pPr marL="0" indent="0" eaLnBrk="1" hangingPunct="1">
              <a:buFont typeface="Wingdings" charset="0"/>
              <a:buNone/>
              <a:tabLst>
                <a:tab pos="398463" algn="l"/>
              </a:tabLst>
            </a:pPr>
            <a:r>
              <a:rPr lang="en-US" dirty="0">
                <a:latin typeface="Arial" charset="0"/>
              </a:rPr>
              <a:t>A sample of oxygen gas has a volume of 420 mL at a temperature of 18 °C. At what temperature (in °C) will the volume of the oxygen be 640 mL (</a:t>
            </a:r>
            <a:r>
              <a:rPr lang="en-US" i="1" dirty="0">
                <a:latin typeface="Arial" charset="0"/>
              </a:rPr>
              <a:t>P</a:t>
            </a:r>
            <a:r>
              <a:rPr lang="en-US" dirty="0">
                <a:latin typeface="Arial" charset="0"/>
              </a:rPr>
              <a:t> and </a:t>
            </a:r>
            <a:r>
              <a:rPr lang="en-US" i="1" dirty="0">
                <a:latin typeface="Arial" charset="0"/>
              </a:rPr>
              <a:t>n</a:t>
            </a:r>
            <a:r>
              <a:rPr lang="en-US" dirty="0">
                <a:latin typeface="Arial" charset="0"/>
              </a:rPr>
              <a:t> constant)?</a:t>
            </a:r>
          </a:p>
          <a:p>
            <a:pPr marL="0" indent="0" eaLnBrk="1" hangingPunct="1">
              <a:buFont typeface="Wingdings" charset="0"/>
              <a:buNone/>
              <a:tabLst>
                <a:tab pos="398463" algn="l"/>
              </a:tabLst>
            </a:pPr>
            <a:r>
              <a:rPr lang="en-US" dirty="0">
                <a:latin typeface="Arial" charset="0"/>
              </a:rPr>
              <a:t>1)  443 °C	</a:t>
            </a:r>
          </a:p>
          <a:p>
            <a:pPr marL="0" indent="0" eaLnBrk="1" hangingPunct="1">
              <a:buFont typeface="Wingdings" charset="0"/>
              <a:buNone/>
              <a:tabLst>
                <a:tab pos="398463" algn="l"/>
              </a:tabLst>
            </a:pPr>
            <a:r>
              <a:rPr lang="en-US" dirty="0">
                <a:latin typeface="Arial" charset="0"/>
              </a:rPr>
              <a:t>2) 170 °C       </a:t>
            </a:r>
          </a:p>
          <a:p>
            <a:pPr marL="0" indent="0" eaLnBrk="1" hangingPunct="1">
              <a:buFont typeface="Wingdings" charset="0"/>
              <a:buNone/>
              <a:tabLst>
                <a:tab pos="398463" algn="l"/>
              </a:tabLst>
            </a:pPr>
            <a:r>
              <a:rPr lang="en-US" dirty="0">
                <a:latin typeface="Arial" charset="0"/>
              </a:rPr>
              <a:t>3)  –82 °C</a:t>
            </a:r>
          </a:p>
        </p:txBody>
      </p:sp>
      <p:sp>
        <p:nvSpPr>
          <p:cNvPr id="16388" name="Rectangle 5"/>
          <p:cNvSpPr>
            <a:spLocks noGrp="1" noChangeArrowheads="1"/>
          </p:cNvSpPr>
          <p:nvPr>
            <p:ph type="title"/>
          </p:nvPr>
        </p:nvSpPr>
        <p:spPr/>
        <p:txBody>
          <a:bodyPr/>
          <a:lstStyle/>
          <a:p>
            <a:pPr eaLnBrk="1" hangingPunct="1">
              <a:defRPr/>
            </a:pPr>
            <a:r>
              <a:rPr b="1">
                <a:latin typeface="Times New Roman" charset="0"/>
                <a:cs typeface="+mj-cs"/>
              </a:rPr>
              <a:t>Learning Check</a:t>
            </a:r>
          </a:p>
        </p:txBody>
      </p:sp>
    </p:spTree>
    <p:extLst>
      <p:ext uri="{BB962C8B-B14F-4D97-AF65-F5344CB8AC3E}">
        <p14:creationId xmlns:p14="http://schemas.microsoft.com/office/powerpoint/2010/main" val="606106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5"/>
          <p:cNvSpPr>
            <a:spLocks noGrp="1"/>
          </p:cNvSpPr>
          <p:nvPr>
            <p:ph type="title"/>
          </p:nvPr>
        </p:nvSpPr>
        <p:spPr>
          <a:xfrm>
            <a:off x="1143000" y="-381000"/>
            <a:ext cx="7010400" cy="1527175"/>
          </a:xfrm>
        </p:spPr>
        <p:txBody>
          <a:bodyPr/>
          <a:lstStyle/>
          <a:p>
            <a:pPr eaLnBrk="1" hangingPunct="1">
              <a:defRPr/>
            </a:pPr>
            <a:r>
              <a:rPr>
                <a:latin typeface="Arial" charset="0"/>
              </a:rPr>
              <a:t>Practice problem</a:t>
            </a:r>
          </a:p>
        </p:txBody>
      </p:sp>
      <p:sp>
        <p:nvSpPr>
          <p:cNvPr id="24579" name="Text Placeholder 7"/>
          <p:cNvSpPr>
            <a:spLocks noGrp="1"/>
          </p:cNvSpPr>
          <p:nvPr>
            <p:ph type="body" sz="half" idx="1"/>
          </p:nvPr>
        </p:nvSpPr>
        <p:spPr>
          <a:xfrm>
            <a:off x="241852" y="891381"/>
            <a:ext cx="8153400" cy="4953000"/>
          </a:xfrm>
        </p:spPr>
        <p:txBody>
          <a:bodyPr/>
          <a:lstStyle/>
          <a:p>
            <a:pPr marL="0" indent="0" eaLnBrk="1" hangingPunct="1">
              <a:buFont typeface="Wingdings 2" charset="0"/>
              <a:buNone/>
              <a:defRPr/>
            </a:pPr>
            <a:r>
              <a:rPr lang="en-US" dirty="0">
                <a:latin typeface="Arial" charset="0"/>
              </a:rPr>
              <a:t>The volume of a balloon is 2.45 L when at a temperature of 273 K.  What happens to the volume when the temperature is raised to 325K?</a:t>
            </a:r>
          </a:p>
          <a:p>
            <a:pPr marL="0" indent="0" eaLnBrk="1" hangingPunct="1">
              <a:buFont typeface="Wingdings 2" charset="0"/>
              <a:buNone/>
              <a:defRPr/>
            </a:pPr>
            <a:endParaRPr lang="en-US" b="1" dirty="0">
              <a:solidFill>
                <a:srgbClr val="008000"/>
              </a:solidFill>
              <a:latin typeface="Arial" charset="0"/>
            </a:endParaRPr>
          </a:p>
          <a:p>
            <a:pPr marL="0" indent="0" eaLnBrk="1" hangingPunct="1">
              <a:buFont typeface="Wingdings 2" charset="0"/>
              <a:buNone/>
              <a:defRPr/>
            </a:pPr>
            <a:r>
              <a:rPr lang="en-US" b="1" dirty="0">
                <a:solidFill>
                  <a:schemeClr val="tx2">
                    <a:lumMod val="90000"/>
                  </a:schemeClr>
                </a:solidFill>
                <a:latin typeface="Arial" charset="0"/>
              </a:rPr>
              <a:t>Given:</a:t>
            </a:r>
          </a:p>
          <a:p>
            <a:pPr marL="0" indent="0" eaLnBrk="1" hangingPunct="1">
              <a:buFont typeface="Wingdings 2" charset="0"/>
              <a:buNone/>
              <a:defRPr/>
            </a:pPr>
            <a:r>
              <a:rPr lang="en-US" dirty="0">
                <a:latin typeface="Arial" charset="0"/>
              </a:rPr>
              <a:t>V</a:t>
            </a:r>
            <a:r>
              <a:rPr lang="en-US" baseline="-25000" dirty="0">
                <a:latin typeface="Arial" charset="0"/>
              </a:rPr>
              <a:t>1</a:t>
            </a:r>
            <a:r>
              <a:rPr lang="en-US" dirty="0">
                <a:latin typeface="Arial" charset="0"/>
              </a:rPr>
              <a:t>= 2.45L</a:t>
            </a:r>
          </a:p>
          <a:p>
            <a:pPr marL="0" indent="0" eaLnBrk="1" hangingPunct="1">
              <a:buFont typeface="Wingdings 2" charset="0"/>
              <a:buNone/>
              <a:defRPr/>
            </a:pPr>
            <a:r>
              <a:rPr lang="en-US" dirty="0">
                <a:latin typeface="Arial" charset="0"/>
              </a:rPr>
              <a:t>T</a:t>
            </a:r>
            <a:r>
              <a:rPr lang="en-US" baseline="-25000" dirty="0">
                <a:latin typeface="Arial" charset="0"/>
              </a:rPr>
              <a:t>1</a:t>
            </a:r>
            <a:r>
              <a:rPr lang="en-US" dirty="0">
                <a:latin typeface="Arial" charset="0"/>
              </a:rPr>
              <a:t>= 273 K</a:t>
            </a:r>
            <a:endParaRPr lang="en-US" baseline="-25000" dirty="0">
              <a:latin typeface="Arial" charset="0"/>
            </a:endParaRPr>
          </a:p>
          <a:p>
            <a:pPr marL="0" indent="0" eaLnBrk="1" hangingPunct="1">
              <a:buFont typeface="Wingdings 2" charset="0"/>
              <a:buNone/>
              <a:defRPr/>
            </a:pPr>
            <a:r>
              <a:rPr lang="en-US" dirty="0">
                <a:latin typeface="Arial" charset="0"/>
              </a:rPr>
              <a:t>V</a:t>
            </a:r>
            <a:r>
              <a:rPr lang="en-US" baseline="-25000" dirty="0">
                <a:latin typeface="Arial" charset="0"/>
              </a:rPr>
              <a:t>2</a:t>
            </a:r>
            <a:r>
              <a:rPr lang="en-US" dirty="0">
                <a:latin typeface="Arial" charset="0"/>
              </a:rPr>
              <a:t>= ?</a:t>
            </a:r>
            <a:endParaRPr lang="en-US" baseline="-25000" dirty="0">
              <a:latin typeface="Arial" charset="0"/>
            </a:endParaRPr>
          </a:p>
          <a:p>
            <a:pPr marL="0" indent="0" eaLnBrk="1" hangingPunct="1">
              <a:buFont typeface="Wingdings 2" charset="0"/>
              <a:buNone/>
              <a:defRPr/>
            </a:pPr>
            <a:r>
              <a:rPr lang="en-US" dirty="0">
                <a:latin typeface="Arial" charset="0"/>
              </a:rPr>
              <a:t>T</a:t>
            </a:r>
            <a:r>
              <a:rPr lang="en-US" baseline="-25000" dirty="0">
                <a:latin typeface="Arial" charset="0"/>
              </a:rPr>
              <a:t>2 </a:t>
            </a:r>
            <a:r>
              <a:rPr lang="en-US" dirty="0">
                <a:latin typeface="Arial" charset="0"/>
              </a:rPr>
              <a:t>= 325 K</a:t>
            </a:r>
          </a:p>
          <a:p>
            <a:pPr eaLnBrk="1" hangingPunct="1">
              <a:defRPr/>
            </a:pPr>
            <a:endParaRPr lang="en-US" dirty="0">
              <a:latin typeface="Arial" charset="0"/>
            </a:endParaRPr>
          </a:p>
        </p:txBody>
      </p:sp>
      <p:grpSp>
        <p:nvGrpSpPr>
          <p:cNvPr id="24581" name="Group 10"/>
          <p:cNvGrpSpPr>
            <a:grpSpLocks/>
          </p:cNvGrpSpPr>
          <p:nvPr/>
        </p:nvGrpSpPr>
        <p:grpSpPr bwMode="auto">
          <a:xfrm>
            <a:off x="2438400" y="2971800"/>
            <a:ext cx="2438400" cy="1311275"/>
            <a:chOff x="6172200" y="5181600"/>
            <a:chExt cx="2438400" cy="1311275"/>
          </a:xfrm>
        </p:grpSpPr>
        <p:sp>
          <p:nvSpPr>
            <p:cNvPr id="36869" name="Text Box 10"/>
            <p:cNvSpPr txBox="1">
              <a:spLocks noChangeArrowheads="1"/>
            </p:cNvSpPr>
            <p:nvPr/>
          </p:nvSpPr>
          <p:spPr bwMode="auto">
            <a:xfrm>
              <a:off x="6248400" y="5181600"/>
              <a:ext cx="2362200" cy="1311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3200" b="1" dirty="0">
                  <a:solidFill>
                    <a:prstClr val="white"/>
                  </a:solidFill>
                  <a:latin typeface="Albertus Extra Bold" charset="0"/>
                </a:rPr>
                <a:t>V</a:t>
              </a:r>
              <a:r>
                <a:rPr lang="en-US" sz="3200" b="1" baseline="-25000" dirty="0">
                  <a:solidFill>
                    <a:prstClr val="white"/>
                  </a:solidFill>
                  <a:latin typeface="Albertus Extra Bold" charset="0"/>
                </a:rPr>
                <a:t>1</a:t>
              </a:r>
              <a:r>
                <a:rPr lang="en-US" sz="3200" b="1" dirty="0">
                  <a:solidFill>
                    <a:prstClr val="white"/>
                  </a:solidFill>
                  <a:latin typeface="Albertus Extra Bold" charset="0"/>
                </a:rPr>
                <a:t>          V</a:t>
              </a:r>
              <a:r>
                <a:rPr lang="en-US" sz="3200" b="1" baseline="-25000" dirty="0">
                  <a:solidFill>
                    <a:prstClr val="white"/>
                  </a:solidFill>
                  <a:latin typeface="Albertus Extra Bold" charset="0"/>
                </a:rPr>
                <a:t>2</a:t>
              </a:r>
            </a:p>
            <a:p>
              <a:pPr eaLnBrk="1" hangingPunct="1">
                <a:spcBef>
                  <a:spcPct val="50000"/>
                </a:spcBef>
              </a:pPr>
              <a:r>
                <a:rPr lang="en-US" sz="3200" b="1" dirty="0">
                  <a:solidFill>
                    <a:prstClr val="white"/>
                  </a:solidFill>
                  <a:latin typeface="Albertus Extra Bold" charset="0"/>
                </a:rPr>
                <a:t>T</a:t>
              </a:r>
              <a:r>
                <a:rPr lang="en-US" sz="3200" b="1" baseline="-25000" dirty="0">
                  <a:solidFill>
                    <a:prstClr val="white"/>
                  </a:solidFill>
                  <a:latin typeface="Albertus Extra Bold" charset="0"/>
                </a:rPr>
                <a:t>1</a:t>
              </a:r>
              <a:r>
                <a:rPr lang="en-US" sz="3200" b="1" dirty="0">
                  <a:solidFill>
                    <a:prstClr val="white"/>
                  </a:solidFill>
                  <a:latin typeface="Albertus Extra Bold" charset="0"/>
                </a:rPr>
                <a:t>           T</a:t>
              </a:r>
              <a:r>
                <a:rPr lang="en-US" sz="3200" b="1" baseline="-25000" dirty="0">
                  <a:solidFill>
                    <a:prstClr val="white"/>
                  </a:solidFill>
                  <a:latin typeface="Albertus Extra Bold" charset="0"/>
                </a:rPr>
                <a:t>2</a:t>
              </a:r>
              <a:r>
                <a:rPr lang="en-US" sz="3200" b="1" dirty="0">
                  <a:solidFill>
                    <a:prstClr val="white"/>
                  </a:solidFill>
                  <a:latin typeface="Albertus Extra Bold" charset="0"/>
                </a:rPr>
                <a:t> </a:t>
              </a:r>
            </a:p>
          </p:txBody>
        </p:sp>
        <p:sp>
          <p:nvSpPr>
            <p:cNvPr id="36870" name="Line 25"/>
            <p:cNvSpPr>
              <a:spLocks noChangeShapeType="1"/>
            </p:cNvSpPr>
            <p:nvPr/>
          </p:nvSpPr>
          <p:spPr bwMode="auto">
            <a:xfrm>
              <a:off x="6172200" y="5867400"/>
              <a:ext cx="762000" cy="0"/>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pPr eaLnBrk="1" hangingPunct="1"/>
              <a:endParaRPr lang="en-US">
                <a:solidFill>
                  <a:prstClr val="white"/>
                </a:solidFill>
              </a:endParaRPr>
            </a:p>
          </p:txBody>
        </p:sp>
        <p:sp>
          <p:nvSpPr>
            <p:cNvPr id="36871" name="Line 26"/>
            <p:cNvSpPr>
              <a:spLocks noChangeShapeType="1"/>
            </p:cNvSpPr>
            <p:nvPr/>
          </p:nvSpPr>
          <p:spPr bwMode="auto">
            <a:xfrm>
              <a:off x="7467600" y="5867399"/>
              <a:ext cx="762000" cy="0"/>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pPr eaLnBrk="1" hangingPunct="1"/>
              <a:endParaRPr lang="en-US">
                <a:solidFill>
                  <a:prstClr val="white"/>
                </a:solidFill>
              </a:endParaRPr>
            </a:p>
          </p:txBody>
        </p:sp>
        <p:sp>
          <p:nvSpPr>
            <p:cNvPr id="36872" name="Text Box 27"/>
            <p:cNvSpPr txBox="1">
              <a:spLocks noChangeArrowheads="1"/>
            </p:cNvSpPr>
            <p:nvPr/>
          </p:nvSpPr>
          <p:spPr bwMode="auto">
            <a:xfrm>
              <a:off x="7010400" y="5562600"/>
              <a:ext cx="422275"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200" b="1">
                  <a:solidFill>
                    <a:prstClr val="white"/>
                  </a:solidFill>
                </a:rPr>
                <a:t>=</a:t>
              </a:r>
            </a:p>
          </p:txBody>
        </p:sp>
      </p:grpSp>
      <p:sp>
        <p:nvSpPr>
          <p:cNvPr id="2" name="TextBox 1"/>
          <p:cNvSpPr txBox="1">
            <a:spLocks noChangeArrowheads="1"/>
          </p:cNvSpPr>
          <p:nvPr/>
        </p:nvSpPr>
        <p:spPr bwMode="auto">
          <a:xfrm>
            <a:off x="2971800" y="5105400"/>
            <a:ext cx="5486400" cy="1477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600" dirty="0">
                <a:solidFill>
                  <a:schemeClr val="tx2">
                    <a:lumMod val="90000"/>
                  </a:schemeClr>
                </a:solidFill>
              </a:rPr>
              <a:t>V</a:t>
            </a:r>
            <a:r>
              <a:rPr lang="en-US" sz="3600" baseline="-25000" dirty="0">
                <a:solidFill>
                  <a:schemeClr val="tx2">
                    <a:lumMod val="90000"/>
                  </a:schemeClr>
                </a:solidFill>
              </a:rPr>
              <a:t>2 </a:t>
            </a:r>
            <a:r>
              <a:rPr lang="en-US" sz="3600" dirty="0">
                <a:solidFill>
                  <a:schemeClr val="tx2">
                    <a:lumMod val="90000"/>
                  </a:schemeClr>
                </a:solidFill>
              </a:rPr>
              <a:t>=  </a:t>
            </a:r>
            <a:r>
              <a:rPr lang="en-US" sz="3600" u="sng" dirty="0">
                <a:solidFill>
                  <a:schemeClr val="tx2">
                    <a:lumMod val="90000"/>
                  </a:schemeClr>
                </a:solidFill>
              </a:rPr>
              <a:t>2.45 L (325K) </a:t>
            </a:r>
            <a:r>
              <a:rPr lang="en-US" sz="3600" dirty="0">
                <a:solidFill>
                  <a:schemeClr val="tx2">
                    <a:lumMod val="90000"/>
                  </a:schemeClr>
                </a:solidFill>
              </a:rPr>
              <a:t> =                             	        273 K</a:t>
            </a:r>
          </a:p>
          <a:p>
            <a:pPr eaLnBrk="1" hangingPunct="1"/>
            <a:endParaRPr lang="en-US" sz="1800" dirty="0">
              <a:solidFill>
                <a:prstClr val="white"/>
              </a:solidFill>
            </a:endParaRPr>
          </a:p>
        </p:txBody>
      </p:sp>
      <p:grpSp>
        <p:nvGrpSpPr>
          <p:cNvPr id="10" name="Group 10"/>
          <p:cNvGrpSpPr>
            <a:grpSpLocks/>
          </p:cNvGrpSpPr>
          <p:nvPr/>
        </p:nvGrpSpPr>
        <p:grpSpPr bwMode="auto">
          <a:xfrm>
            <a:off x="5562600" y="2971800"/>
            <a:ext cx="2362200" cy="1311275"/>
            <a:chOff x="6248400" y="5181600"/>
            <a:chExt cx="2362200" cy="1311275"/>
          </a:xfrm>
        </p:grpSpPr>
        <p:sp>
          <p:nvSpPr>
            <p:cNvPr id="11" name="Text Box 10"/>
            <p:cNvSpPr txBox="1">
              <a:spLocks noChangeArrowheads="1"/>
            </p:cNvSpPr>
            <p:nvPr/>
          </p:nvSpPr>
          <p:spPr bwMode="auto">
            <a:xfrm>
              <a:off x="6248400" y="5181600"/>
              <a:ext cx="2362200" cy="1311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3200" b="1" dirty="0">
                  <a:solidFill>
                    <a:prstClr val="white"/>
                  </a:solidFill>
                  <a:latin typeface="Albertus Extra Bold" charset="0"/>
                </a:rPr>
                <a:t>V</a:t>
              </a:r>
              <a:r>
                <a:rPr lang="en-US" sz="3200" b="1" baseline="-25000" dirty="0">
                  <a:solidFill>
                    <a:prstClr val="white"/>
                  </a:solidFill>
                  <a:latin typeface="Albertus Extra Bold" charset="0"/>
                </a:rPr>
                <a:t>2</a:t>
              </a:r>
              <a:r>
                <a:rPr lang="en-US" sz="3200" b="1" dirty="0">
                  <a:solidFill>
                    <a:prstClr val="white"/>
                  </a:solidFill>
                  <a:latin typeface="Albertus Extra Bold" charset="0"/>
                </a:rPr>
                <a:t>        V</a:t>
              </a:r>
              <a:r>
                <a:rPr lang="en-US" sz="3200" b="1" baseline="-25000" dirty="0">
                  <a:solidFill>
                    <a:prstClr val="white"/>
                  </a:solidFill>
                  <a:latin typeface="Albertus Extra Bold" charset="0"/>
                </a:rPr>
                <a:t>2 </a:t>
              </a:r>
              <a:r>
                <a:rPr lang="en-US" sz="3200" b="1" dirty="0">
                  <a:solidFill>
                    <a:prstClr val="white"/>
                  </a:solidFill>
                  <a:latin typeface="Albertus Extra Bold" charset="0"/>
                </a:rPr>
                <a:t>T</a:t>
              </a:r>
              <a:r>
                <a:rPr lang="en-US" sz="3200" b="1" baseline="-25000" dirty="0">
                  <a:solidFill>
                    <a:prstClr val="white"/>
                  </a:solidFill>
                  <a:latin typeface="Albertus Extra Bold" charset="0"/>
                </a:rPr>
                <a:t>1</a:t>
              </a:r>
              <a:r>
                <a:rPr lang="en-US" sz="3200" b="1" dirty="0">
                  <a:solidFill>
                    <a:prstClr val="white"/>
                  </a:solidFill>
                  <a:latin typeface="Albertus Extra Bold" charset="0"/>
                </a:rPr>
                <a:t> </a:t>
              </a:r>
              <a:endParaRPr lang="en-US" sz="3200" b="1" baseline="-25000" dirty="0">
                <a:solidFill>
                  <a:prstClr val="white"/>
                </a:solidFill>
                <a:latin typeface="Albertus Extra Bold" charset="0"/>
              </a:endParaRPr>
            </a:p>
            <a:p>
              <a:pPr eaLnBrk="1" hangingPunct="1">
                <a:spcBef>
                  <a:spcPct val="50000"/>
                </a:spcBef>
              </a:pPr>
              <a:r>
                <a:rPr lang="en-US" sz="3200" b="1" dirty="0">
                  <a:solidFill>
                    <a:prstClr val="white"/>
                  </a:solidFill>
                  <a:latin typeface="Albertus Extra Bold" charset="0"/>
                </a:rPr>
                <a:t>	          T</a:t>
              </a:r>
              <a:r>
                <a:rPr lang="en-US" sz="3200" b="1" baseline="-25000" dirty="0">
                  <a:solidFill>
                    <a:prstClr val="white"/>
                  </a:solidFill>
                  <a:latin typeface="Albertus Extra Bold" charset="0"/>
                </a:rPr>
                <a:t>2</a:t>
              </a:r>
              <a:r>
                <a:rPr lang="en-US" sz="3200" b="1" dirty="0">
                  <a:solidFill>
                    <a:prstClr val="white"/>
                  </a:solidFill>
                  <a:latin typeface="Albertus Extra Bold" charset="0"/>
                </a:rPr>
                <a:t> </a:t>
              </a:r>
            </a:p>
          </p:txBody>
        </p:sp>
        <p:sp>
          <p:nvSpPr>
            <p:cNvPr id="13" name="Line 26"/>
            <p:cNvSpPr>
              <a:spLocks noChangeShapeType="1"/>
            </p:cNvSpPr>
            <p:nvPr/>
          </p:nvSpPr>
          <p:spPr bwMode="auto">
            <a:xfrm>
              <a:off x="7467600" y="5867399"/>
              <a:ext cx="762000" cy="0"/>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pPr eaLnBrk="1" hangingPunct="1"/>
              <a:endParaRPr lang="en-US">
                <a:solidFill>
                  <a:prstClr val="white"/>
                </a:solidFill>
              </a:endParaRPr>
            </a:p>
          </p:txBody>
        </p:sp>
        <p:sp>
          <p:nvSpPr>
            <p:cNvPr id="14" name="Text Box 27"/>
            <p:cNvSpPr txBox="1">
              <a:spLocks noChangeArrowheads="1"/>
            </p:cNvSpPr>
            <p:nvPr/>
          </p:nvSpPr>
          <p:spPr bwMode="auto">
            <a:xfrm>
              <a:off x="7010400" y="5562600"/>
              <a:ext cx="422275"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200" b="1">
                  <a:solidFill>
                    <a:prstClr val="white"/>
                  </a:solidFill>
                </a:rPr>
                <a:t>=</a:t>
              </a:r>
            </a:p>
          </p:txBody>
        </p:sp>
      </p:grpSp>
    </p:spTree>
    <p:extLst>
      <p:ext uri="{BB962C8B-B14F-4D97-AF65-F5344CB8AC3E}">
        <p14:creationId xmlns:p14="http://schemas.microsoft.com/office/powerpoint/2010/main" val="34419985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7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57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458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5"/>
          <p:cNvSpPr>
            <a:spLocks noGrp="1"/>
          </p:cNvSpPr>
          <p:nvPr>
            <p:ph type="title"/>
          </p:nvPr>
        </p:nvSpPr>
        <p:spPr/>
        <p:txBody>
          <a:bodyPr/>
          <a:lstStyle/>
          <a:p>
            <a:pPr eaLnBrk="1" hangingPunct="1">
              <a:defRPr/>
            </a:pPr>
            <a:r>
              <a:rPr dirty="0">
                <a:latin typeface="Arial" charset="0"/>
              </a:rPr>
              <a:t>Avogadro</a:t>
            </a:r>
            <a:r>
              <a:rPr lang="ja-JP" altLang="en-US">
                <a:latin typeface="Arial" charset="0"/>
              </a:rPr>
              <a:t>’</a:t>
            </a:r>
            <a:r>
              <a:rPr dirty="0">
                <a:latin typeface="Arial" charset="0"/>
              </a:rPr>
              <a:t>s Law:</a:t>
            </a:r>
          </a:p>
        </p:txBody>
      </p:sp>
      <p:grpSp>
        <p:nvGrpSpPr>
          <p:cNvPr id="37890" name="Group 21"/>
          <p:cNvGrpSpPr>
            <a:grpSpLocks/>
          </p:cNvGrpSpPr>
          <p:nvPr/>
        </p:nvGrpSpPr>
        <p:grpSpPr bwMode="auto">
          <a:xfrm>
            <a:off x="593034" y="4625009"/>
            <a:ext cx="2438400" cy="1311275"/>
            <a:chOff x="6172200" y="5181603"/>
            <a:chExt cx="2438400" cy="1311276"/>
          </a:xfrm>
        </p:grpSpPr>
        <p:sp>
          <p:nvSpPr>
            <p:cNvPr id="37892" name="Text Box 10"/>
            <p:cNvSpPr txBox="1">
              <a:spLocks noChangeArrowheads="1"/>
            </p:cNvSpPr>
            <p:nvPr/>
          </p:nvSpPr>
          <p:spPr bwMode="auto">
            <a:xfrm>
              <a:off x="6248400" y="5181603"/>
              <a:ext cx="2362200" cy="13112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3200" b="1" dirty="0">
                  <a:solidFill>
                    <a:prstClr val="white"/>
                  </a:solidFill>
                  <a:latin typeface="Albertus Extra Bold" charset="0"/>
                </a:rPr>
                <a:t>V</a:t>
              </a:r>
              <a:r>
                <a:rPr lang="en-US" sz="3200" b="1" baseline="-25000" dirty="0">
                  <a:solidFill>
                    <a:prstClr val="white"/>
                  </a:solidFill>
                  <a:latin typeface="Albertus Extra Bold" charset="0"/>
                </a:rPr>
                <a:t>1</a:t>
              </a:r>
              <a:r>
                <a:rPr lang="en-US" sz="3200" b="1" dirty="0">
                  <a:solidFill>
                    <a:prstClr val="white"/>
                  </a:solidFill>
                  <a:latin typeface="Albertus Extra Bold" charset="0"/>
                </a:rPr>
                <a:t>         V</a:t>
              </a:r>
              <a:r>
                <a:rPr lang="en-US" sz="3200" b="1" baseline="-25000" dirty="0">
                  <a:solidFill>
                    <a:prstClr val="white"/>
                  </a:solidFill>
                  <a:latin typeface="Albertus Extra Bold" charset="0"/>
                </a:rPr>
                <a:t>2</a:t>
              </a:r>
            </a:p>
            <a:p>
              <a:pPr eaLnBrk="1" hangingPunct="1">
                <a:spcBef>
                  <a:spcPct val="50000"/>
                </a:spcBef>
              </a:pPr>
              <a:r>
                <a:rPr lang="en-US" sz="3200" b="1" dirty="0">
                  <a:solidFill>
                    <a:prstClr val="white"/>
                  </a:solidFill>
                  <a:latin typeface="Albertus Extra Bold" charset="0"/>
                </a:rPr>
                <a:t>n</a:t>
              </a:r>
              <a:r>
                <a:rPr lang="en-US" sz="3200" b="1" baseline="-25000" dirty="0">
                  <a:solidFill>
                    <a:prstClr val="white"/>
                  </a:solidFill>
                  <a:latin typeface="Albertus Extra Bold" charset="0"/>
                </a:rPr>
                <a:t>1</a:t>
              </a:r>
              <a:r>
                <a:rPr lang="en-US" sz="3200" b="1" dirty="0">
                  <a:solidFill>
                    <a:prstClr val="white"/>
                  </a:solidFill>
                  <a:latin typeface="Albertus Extra Bold" charset="0"/>
                </a:rPr>
                <a:t>           n</a:t>
              </a:r>
              <a:r>
                <a:rPr lang="en-US" sz="3200" b="1" baseline="-25000" dirty="0">
                  <a:solidFill>
                    <a:prstClr val="white"/>
                  </a:solidFill>
                  <a:latin typeface="Albertus Extra Bold" charset="0"/>
                </a:rPr>
                <a:t>2</a:t>
              </a:r>
              <a:r>
                <a:rPr lang="en-US" sz="3200" b="1" dirty="0">
                  <a:solidFill>
                    <a:prstClr val="white"/>
                  </a:solidFill>
                  <a:latin typeface="Albertus Extra Bold" charset="0"/>
                </a:rPr>
                <a:t> </a:t>
              </a:r>
            </a:p>
          </p:txBody>
        </p:sp>
        <p:sp>
          <p:nvSpPr>
            <p:cNvPr id="37893" name="Line 25"/>
            <p:cNvSpPr>
              <a:spLocks noChangeShapeType="1"/>
            </p:cNvSpPr>
            <p:nvPr/>
          </p:nvSpPr>
          <p:spPr bwMode="auto">
            <a:xfrm>
              <a:off x="6172200" y="5867400"/>
              <a:ext cx="762000" cy="0"/>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pPr eaLnBrk="1" hangingPunct="1"/>
              <a:endParaRPr lang="en-US">
                <a:solidFill>
                  <a:prstClr val="white"/>
                </a:solidFill>
              </a:endParaRPr>
            </a:p>
          </p:txBody>
        </p:sp>
        <p:sp>
          <p:nvSpPr>
            <p:cNvPr id="37894" name="Line 26"/>
            <p:cNvSpPr>
              <a:spLocks noChangeShapeType="1"/>
            </p:cNvSpPr>
            <p:nvPr/>
          </p:nvSpPr>
          <p:spPr bwMode="auto">
            <a:xfrm>
              <a:off x="7467600" y="5867400"/>
              <a:ext cx="762000" cy="0"/>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pPr eaLnBrk="1" hangingPunct="1"/>
              <a:endParaRPr lang="en-US">
                <a:solidFill>
                  <a:prstClr val="white"/>
                </a:solidFill>
              </a:endParaRPr>
            </a:p>
          </p:txBody>
        </p:sp>
        <p:sp>
          <p:nvSpPr>
            <p:cNvPr id="37895" name="Text Box 27"/>
            <p:cNvSpPr txBox="1">
              <a:spLocks noChangeArrowheads="1"/>
            </p:cNvSpPr>
            <p:nvPr/>
          </p:nvSpPr>
          <p:spPr bwMode="auto">
            <a:xfrm>
              <a:off x="7010400" y="5562601"/>
              <a:ext cx="422275"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200" b="1">
                  <a:solidFill>
                    <a:prstClr val="white"/>
                  </a:solidFill>
                </a:rPr>
                <a:t>=</a:t>
              </a:r>
            </a:p>
          </p:txBody>
        </p:sp>
      </p:grpSp>
      <p:sp>
        <p:nvSpPr>
          <p:cNvPr id="2" name="TextBox 1">
            <a:extLst>
              <a:ext uri="{FF2B5EF4-FFF2-40B4-BE49-F238E27FC236}">
                <a16:creationId xmlns:a16="http://schemas.microsoft.com/office/drawing/2014/main" id="{79EBFB63-125E-0B42-AAF1-374F1C017926}"/>
              </a:ext>
            </a:extLst>
          </p:cNvPr>
          <p:cNvSpPr txBox="1"/>
          <p:nvPr/>
        </p:nvSpPr>
        <p:spPr>
          <a:xfrm>
            <a:off x="762000" y="1637007"/>
            <a:ext cx="8077200" cy="2246769"/>
          </a:xfrm>
          <a:prstGeom prst="rect">
            <a:avLst/>
          </a:prstGeom>
          <a:noFill/>
        </p:spPr>
        <p:txBody>
          <a:bodyPr wrap="square" rtlCol="0">
            <a:spAutoFit/>
          </a:bodyPr>
          <a:lstStyle/>
          <a:p>
            <a:r>
              <a:rPr lang="en-US" sz="2800" dirty="0"/>
              <a:t>States that the volume of a gas is directly related to the number of moles (n) of gas</a:t>
            </a:r>
          </a:p>
          <a:p>
            <a:endParaRPr lang="en-US" sz="2800" dirty="0"/>
          </a:p>
          <a:p>
            <a:r>
              <a:rPr lang="en-US" sz="2800" dirty="0"/>
              <a:t>Temperature and Pressure are held constant</a:t>
            </a:r>
          </a:p>
        </p:txBody>
      </p:sp>
    </p:spTree>
    <p:extLst>
      <p:ext uri="{BB962C8B-B14F-4D97-AF65-F5344CB8AC3E}">
        <p14:creationId xmlns:p14="http://schemas.microsoft.com/office/powerpoint/2010/main" val="332910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7"/>
          <p:cNvSpPr>
            <a:spLocks noGrp="1"/>
          </p:cNvSpPr>
          <p:nvPr>
            <p:ph type="title"/>
          </p:nvPr>
        </p:nvSpPr>
        <p:spPr/>
        <p:txBody>
          <a:bodyPr/>
          <a:lstStyle/>
          <a:p>
            <a:pPr eaLnBrk="1" hangingPunct="1">
              <a:defRPr/>
            </a:pPr>
            <a:r>
              <a:rPr>
                <a:latin typeface="Arial" charset="0"/>
              </a:rPr>
              <a:t>Practice problem</a:t>
            </a:r>
          </a:p>
        </p:txBody>
      </p:sp>
      <p:sp>
        <p:nvSpPr>
          <p:cNvPr id="38914" name="Rectangle 8"/>
          <p:cNvSpPr>
            <a:spLocks noChangeArrowheads="1"/>
          </p:cNvSpPr>
          <p:nvPr/>
        </p:nvSpPr>
        <p:spPr bwMode="auto">
          <a:xfrm>
            <a:off x="533399" y="1270377"/>
            <a:ext cx="8310797" cy="51398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2800" dirty="0"/>
              <a:t>59.5 L of a gas is known to contain 2.55 mol. If the amount of gas is increased to 7.83 </a:t>
            </a:r>
            <a:r>
              <a:rPr lang="en-US" sz="2800" dirty="0" err="1"/>
              <a:t>mol</a:t>
            </a:r>
            <a:r>
              <a:rPr lang="en-US" sz="2800" dirty="0"/>
              <a:t>, what new volume will result (at an unchanged temperature and pressure)? </a:t>
            </a:r>
          </a:p>
          <a:p>
            <a:endParaRPr lang="en-US" sz="3600" dirty="0">
              <a:solidFill>
                <a:prstClr val="white"/>
              </a:solidFill>
            </a:endParaRPr>
          </a:p>
          <a:p>
            <a:endParaRPr lang="en-US" sz="3600" dirty="0">
              <a:solidFill>
                <a:prstClr val="white"/>
              </a:solidFill>
            </a:endParaRPr>
          </a:p>
          <a:p>
            <a:r>
              <a:rPr lang="en-US" sz="3600" dirty="0">
                <a:solidFill>
                  <a:prstClr val="white"/>
                </a:solidFill>
              </a:rPr>
              <a:t>V</a:t>
            </a:r>
            <a:r>
              <a:rPr lang="en-US" sz="3600" baseline="-25000" dirty="0">
                <a:solidFill>
                  <a:prstClr val="white"/>
                </a:solidFill>
              </a:rPr>
              <a:t>1</a:t>
            </a:r>
            <a:r>
              <a:rPr lang="en-US" sz="3600" dirty="0">
                <a:solidFill>
                  <a:prstClr val="white"/>
                </a:solidFill>
              </a:rPr>
              <a:t>= 59.5 L</a:t>
            </a:r>
          </a:p>
          <a:p>
            <a:pPr eaLnBrk="1" hangingPunct="1"/>
            <a:r>
              <a:rPr lang="en-US" sz="3600" dirty="0">
                <a:solidFill>
                  <a:prstClr val="white"/>
                </a:solidFill>
              </a:rPr>
              <a:t>n</a:t>
            </a:r>
            <a:r>
              <a:rPr lang="en-US" sz="3600" baseline="-25000" dirty="0">
                <a:solidFill>
                  <a:prstClr val="white"/>
                </a:solidFill>
              </a:rPr>
              <a:t>1</a:t>
            </a:r>
            <a:r>
              <a:rPr lang="en-US" sz="3600" dirty="0">
                <a:solidFill>
                  <a:prstClr val="white"/>
                </a:solidFill>
              </a:rPr>
              <a:t>= </a:t>
            </a:r>
            <a:r>
              <a:rPr lang="en-US" sz="3600" dirty="0">
                <a:solidFill>
                  <a:srgbClr val="F4E7ED"/>
                </a:solidFill>
              </a:rPr>
              <a:t>2.55 </a:t>
            </a:r>
            <a:r>
              <a:rPr lang="en-US" sz="3600" dirty="0" err="1">
                <a:solidFill>
                  <a:srgbClr val="F4E7ED"/>
                </a:solidFill>
              </a:rPr>
              <a:t>mol</a:t>
            </a:r>
            <a:endParaRPr lang="en-US" sz="3600" baseline="-25000" dirty="0">
              <a:solidFill>
                <a:prstClr val="white"/>
              </a:solidFill>
            </a:endParaRPr>
          </a:p>
          <a:p>
            <a:pPr eaLnBrk="1" hangingPunct="1"/>
            <a:r>
              <a:rPr lang="en-US" sz="3600" dirty="0">
                <a:solidFill>
                  <a:prstClr val="white"/>
                </a:solidFill>
              </a:rPr>
              <a:t>V</a:t>
            </a:r>
            <a:r>
              <a:rPr lang="en-US" sz="3600" baseline="-25000" dirty="0">
                <a:solidFill>
                  <a:prstClr val="white"/>
                </a:solidFill>
              </a:rPr>
              <a:t>2</a:t>
            </a:r>
            <a:r>
              <a:rPr lang="en-US" sz="3600" dirty="0">
                <a:solidFill>
                  <a:prstClr val="white"/>
                </a:solidFill>
              </a:rPr>
              <a:t>= ???</a:t>
            </a:r>
            <a:endParaRPr lang="en-US" sz="3600" baseline="-25000" dirty="0">
              <a:solidFill>
                <a:prstClr val="white"/>
              </a:solidFill>
            </a:endParaRPr>
          </a:p>
          <a:p>
            <a:pPr eaLnBrk="1" hangingPunct="1"/>
            <a:r>
              <a:rPr lang="en-US" sz="3600" dirty="0">
                <a:solidFill>
                  <a:prstClr val="white"/>
                </a:solidFill>
              </a:rPr>
              <a:t>n</a:t>
            </a:r>
            <a:r>
              <a:rPr lang="en-US" sz="3600" baseline="-25000" dirty="0">
                <a:solidFill>
                  <a:prstClr val="white"/>
                </a:solidFill>
              </a:rPr>
              <a:t>2 </a:t>
            </a:r>
            <a:r>
              <a:rPr lang="en-US" sz="3600" dirty="0">
                <a:solidFill>
                  <a:prstClr val="white"/>
                </a:solidFill>
              </a:rPr>
              <a:t>= </a:t>
            </a:r>
            <a:r>
              <a:rPr lang="en-US" sz="3600" dirty="0">
                <a:solidFill>
                  <a:srgbClr val="F4E7ED"/>
                </a:solidFill>
              </a:rPr>
              <a:t>7.83 </a:t>
            </a:r>
            <a:r>
              <a:rPr lang="en-US" sz="3600" dirty="0" err="1">
                <a:solidFill>
                  <a:srgbClr val="F4E7ED"/>
                </a:solidFill>
              </a:rPr>
              <a:t>mol</a:t>
            </a:r>
            <a:r>
              <a:rPr lang="en-US" sz="3600" dirty="0">
                <a:solidFill>
                  <a:prstClr val="white"/>
                </a:solidFill>
              </a:rPr>
              <a:t> </a:t>
            </a:r>
          </a:p>
        </p:txBody>
      </p:sp>
      <p:grpSp>
        <p:nvGrpSpPr>
          <p:cNvPr id="38916" name="Group 12"/>
          <p:cNvGrpSpPr>
            <a:grpSpLocks/>
          </p:cNvGrpSpPr>
          <p:nvPr/>
        </p:nvGrpSpPr>
        <p:grpSpPr bwMode="auto">
          <a:xfrm>
            <a:off x="6248400" y="4686697"/>
            <a:ext cx="2438400" cy="1311275"/>
            <a:chOff x="6172200" y="5181603"/>
            <a:chExt cx="2438400" cy="1311276"/>
          </a:xfrm>
        </p:grpSpPr>
        <p:sp>
          <p:nvSpPr>
            <p:cNvPr id="38917" name="Text Box 10"/>
            <p:cNvSpPr txBox="1">
              <a:spLocks noChangeArrowheads="1"/>
            </p:cNvSpPr>
            <p:nvPr/>
          </p:nvSpPr>
          <p:spPr bwMode="auto">
            <a:xfrm>
              <a:off x="6248400" y="5181603"/>
              <a:ext cx="2362200" cy="13112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3200" b="1" dirty="0">
                  <a:solidFill>
                    <a:prstClr val="white"/>
                  </a:solidFill>
                  <a:latin typeface="Albertus Extra Bold" charset="0"/>
                </a:rPr>
                <a:t>V</a:t>
              </a:r>
              <a:r>
                <a:rPr lang="en-US" sz="3200" b="1" baseline="-25000" dirty="0">
                  <a:solidFill>
                    <a:prstClr val="white"/>
                  </a:solidFill>
                  <a:latin typeface="Albertus Extra Bold" charset="0"/>
                </a:rPr>
                <a:t>1</a:t>
              </a:r>
              <a:r>
                <a:rPr lang="en-US" sz="3200" b="1" dirty="0">
                  <a:solidFill>
                    <a:prstClr val="white"/>
                  </a:solidFill>
                  <a:latin typeface="Albertus Extra Bold" charset="0"/>
                </a:rPr>
                <a:t>          V</a:t>
              </a:r>
              <a:r>
                <a:rPr lang="en-US" sz="3200" b="1" baseline="-25000" dirty="0">
                  <a:solidFill>
                    <a:prstClr val="white"/>
                  </a:solidFill>
                  <a:latin typeface="Albertus Extra Bold" charset="0"/>
                </a:rPr>
                <a:t>2</a:t>
              </a:r>
            </a:p>
            <a:p>
              <a:pPr eaLnBrk="1" hangingPunct="1">
                <a:spcBef>
                  <a:spcPct val="50000"/>
                </a:spcBef>
              </a:pPr>
              <a:r>
                <a:rPr lang="en-US" sz="3200" b="1" dirty="0">
                  <a:solidFill>
                    <a:prstClr val="white"/>
                  </a:solidFill>
                  <a:latin typeface="Albertus Extra Bold" charset="0"/>
                </a:rPr>
                <a:t>n</a:t>
              </a:r>
              <a:r>
                <a:rPr lang="en-US" sz="3200" b="1" baseline="-25000" dirty="0">
                  <a:solidFill>
                    <a:prstClr val="white"/>
                  </a:solidFill>
                  <a:latin typeface="Albertus Extra Bold" charset="0"/>
                </a:rPr>
                <a:t>1</a:t>
              </a:r>
              <a:r>
                <a:rPr lang="en-US" sz="3200" b="1" dirty="0">
                  <a:solidFill>
                    <a:prstClr val="white"/>
                  </a:solidFill>
                  <a:latin typeface="Albertus Extra Bold" charset="0"/>
                </a:rPr>
                <a:t>           n</a:t>
              </a:r>
              <a:r>
                <a:rPr lang="en-US" sz="3200" b="1" baseline="-25000" dirty="0">
                  <a:solidFill>
                    <a:prstClr val="white"/>
                  </a:solidFill>
                  <a:latin typeface="Albertus Extra Bold" charset="0"/>
                </a:rPr>
                <a:t>2</a:t>
              </a:r>
              <a:r>
                <a:rPr lang="en-US" sz="3200" b="1" dirty="0">
                  <a:solidFill>
                    <a:prstClr val="white"/>
                  </a:solidFill>
                  <a:latin typeface="Albertus Extra Bold" charset="0"/>
                </a:rPr>
                <a:t> </a:t>
              </a:r>
            </a:p>
          </p:txBody>
        </p:sp>
        <p:sp>
          <p:nvSpPr>
            <p:cNvPr id="38918" name="Line 25"/>
            <p:cNvSpPr>
              <a:spLocks noChangeShapeType="1"/>
            </p:cNvSpPr>
            <p:nvPr/>
          </p:nvSpPr>
          <p:spPr bwMode="auto">
            <a:xfrm>
              <a:off x="6172200" y="5867400"/>
              <a:ext cx="762000" cy="0"/>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pPr eaLnBrk="1" hangingPunct="1"/>
              <a:endParaRPr lang="en-US">
                <a:solidFill>
                  <a:prstClr val="white"/>
                </a:solidFill>
              </a:endParaRPr>
            </a:p>
          </p:txBody>
        </p:sp>
        <p:sp>
          <p:nvSpPr>
            <p:cNvPr id="38919" name="Line 26"/>
            <p:cNvSpPr>
              <a:spLocks noChangeShapeType="1"/>
            </p:cNvSpPr>
            <p:nvPr/>
          </p:nvSpPr>
          <p:spPr bwMode="auto">
            <a:xfrm>
              <a:off x="7467600" y="5867400"/>
              <a:ext cx="762000" cy="0"/>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pPr eaLnBrk="1" hangingPunct="1"/>
              <a:endParaRPr lang="en-US">
                <a:solidFill>
                  <a:prstClr val="white"/>
                </a:solidFill>
              </a:endParaRPr>
            </a:p>
          </p:txBody>
        </p:sp>
        <p:sp>
          <p:nvSpPr>
            <p:cNvPr id="38920" name="Text Box 27"/>
            <p:cNvSpPr txBox="1">
              <a:spLocks noChangeArrowheads="1"/>
            </p:cNvSpPr>
            <p:nvPr/>
          </p:nvSpPr>
          <p:spPr bwMode="auto">
            <a:xfrm>
              <a:off x="7010400" y="5562601"/>
              <a:ext cx="422275"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200" b="1">
                  <a:solidFill>
                    <a:prstClr val="white"/>
                  </a:solidFill>
                </a:rPr>
                <a:t>=</a:t>
              </a:r>
            </a:p>
          </p:txBody>
        </p:sp>
      </p:grpSp>
    </p:spTree>
    <p:extLst>
      <p:ext uri="{BB962C8B-B14F-4D97-AF65-F5344CB8AC3E}">
        <p14:creationId xmlns:p14="http://schemas.microsoft.com/office/powerpoint/2010/main" val="3187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8914">
                                            <p:txEl>
                                              <p:pRg st="3" end="3"/>
                                            </p:txEl>
                                          </p:spTgt>
                                        </p:tgtEl>
                                        <p:attrNameLst>
                                          <p:attrName>style.visibility</p:attrName>
                                        </p:attrNameLst>
                                      </p:cBhvr>
                                      <p:to>
                                        <p:strVal val="visible"/>
                                      </p:to>
                                    </p:set>
                                    <p:animEffect transition="in" filter="blinds(horizontal)">
                                      <p:cBhvr>
                                        <p:cTn id="7" dur="500"/>
                                        <p:tgtEl>
                                          <p:spTgt spid="38914">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8914">
                                            <p:txEl>
                                              <p:pRg st="4" end="4"/>
                                            </p:txEl>
                                          </p:spTgt>
                                        </p:tgtEl>
                                        <p:attrNameLst>
                                          <p:attrName>style.visibility</p:attrName>
                                        </p:attrNameLst>
                                      </p:cBhvr>
                                      <p:to>
                                        <p:strVal val="visible"/>
                                      </p:to>
                                    </p:set>
                                    <p:animEffect transition="in" filter="blinds(horizontal)">
                                      <p:cBhvr>
                                        <p:cTn id="10" dur="500"/>
                                        <p:tgtEl>
                                          <p:spTgt spid="38914">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8914">
                                            <p:txEl>
                                              <p:pRg st="5" end="5"/>
                                            </p:txEl>
                                          </p:spTgt>
                                        </p:tgtEl>
                                        <p:attrNameLst>
                                          <p:attrName>style.visibility</p:attrName>
                                        </p:attrNameLst>
                                      </p:cBhvr>
                                      <p:to>
                                        <p:strVal val="visible"/>
                                      </p:to>
                                    </p:set>
                                    <p:animEffect transition="in" filter="blinds(horizontal)">
                                      <p:cBhvr>
                                        <p:cTn id="13" dur="500"/>
                                        <p:tgtEl>
                                          <p:spTgt spid="38914">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8914">
                                            <p:txEl>
                                              <p:pRg st="6" end="6"/>
                                            </p:txEl>
                                          </p:spTgt>
                                        </p:tgtEl>
                                        <p:attrNameLst>
                                          <p:attrName>style.visibility</p:attrName>
                                        </p:attrNameLst>
                                      </p:cBhvr>
                                      <p:to>
                                        <p:strVal val="visible"/>
                                      </p:to>
                                    </p:set>
                                    <p:animEffect transition="in" filter="blinds(horizontal)">
                                      <p:cBhvr>
                                        <p:cTn id="16" dur="500"/>
                                        <p:tgtEl>
                                          <p:spTgt spid="38914">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89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423863"/>
            <a:ext cx="7639050" cy="6032500"/>
          </a:xfrm>
        </p:spPr>
        <p:txBody>
          <a:bodyPr>
            <a:noAutofit/>
          </a:bodyPr>
          <a:lstStyle/>
          <a:p>
            <a:pPr>
              <a:defRPr/>
            </a:pPr>
            <a:r>
              <a:rPr lang="en-US" sz="2800" b="1" dirty="0"/>
              <a:t>Think about the four laws that we have learned:</a:t>
            </a:r>
          </a:p>
          <a:p>
            <a:pPr lvl="1">
              <a:defRPr/>
            </a:pPr>
            <a:r>
              <a:rPr lang="en-US" b="1" dirty="0"/>
              <a:t>Boyle’s</a:t>
            </a:r>
          </a:p>
          <a:p>
            <a:pPr lvl="1">
              <a:defRPr/>
            </a:pPr>
            <a:r>
              <a:rPr lang="en-US" b="1" dirty="0"/>
              <a:t>Charles’</a:t>
            </a:r>
          </a:p>
          <a:p>
            <a:pPr lvl="1">
              <a:defRPr/>
            </a:pPr>
            <a:r>
              <a:rPr lang="en-US" b="1" dirty="0"/>
              <a:t>Gay-Lussac’s</a:t>
            </a:r>
          </a:p>
          <a:p>
            <a:pPr lvl="1">
              <a:defRPr/>
            </a:pPr>
            <a:r>
              <a:rPr lang="en-US" b="1" dirty="0"/>
              <a:t>Avogadro’s</a:t>
            </a:r>
          </a:p>
          <a:p>
            <a:pPr>
              <a:defRPr/>
            </a:pPr>
            <a:r>
              <a:rPr lang="en-US" sz="2800" b="1" dirty="0"/>
              <a:t>Try to write an algebraic equation that best combines all f the relationships you have identified among, P,V,T, and n.</a:t>
            </a:r>
          </a:p>
        </p:txBody>
      </p:sp>
    </p:spTree>
    <p:extLst>
      <p:ext uri="{BB962C8B-B14F-4D97-AF65-F5344CB8AC3E}">
        <p14:creationId xmlns:p14="http://schemas.microsoft.com/office/powerpoint/2010/main" val="3131897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defRPr/>
            </a:pPr>
            <a:r>
              <a:rPr lang="en-US" dirty="0"/>
              <a:t>Putting the pieces together</a:t>
            </a:r>
          </a:p>
        </p:txBody>
      </p:sp>
      <p:sp>
        <p:nvSpPr>
          <p:cNvPr id="66563" name="Rectangle 3"/>
          <p:cNvSpPr>
            <a:spLocks noGrp="1" noChangeArrowheads="1"/>
          </p:cNvSpPr>
          <p:nvPr>
            <p:ph type="body" idx="1"/>
          </p:nvPr>
        </p:nvSpPr>
        <p:spPr/>
        <p:txBody>
          <a:bodyPr/>
          <a:lstStyle/>
          <a:p>
            <a:pPr>
              <a:defRPr/>
            </a:pPr>
            <a:r>
              <a:rPr lang="en-US" dirty="0"/>
              <a:t>The </a:t>
            </a:r>
            <a:r>
              <a:rPr lang="en-US" dirty="0">
                <a:solidFill>
                  <a:schemeClr val="tx2"/>
                </a:solidFill>
              </a:rPr>
              <a:t>Combined Gas Law</a:t>
            </a:r>
            <a:r>
              <a:rPr lang="en-US" dirty="0"/>
              <a:t> Deals with the situation where only the number of molecules stays constant. </a:t>
            </a:r>
          </a:p>
          <a:p>
            <a:pPr>
              <a:defRPr/>
            </a:pPr>
            <a:endParaRPr lang="en-US" dirty="0"/>
          </a:p>
          <a:p>
            <a:pPr>
              <a:defRPr/>
            </a:pPr>
            <a:r>
              <a:rPr lang="en-US" dirty="0"/>
              <a:t> </a:t>
            </a:r>
            <a:r>
              <a:rPr lang="en-US" b="1" dirty="0"/>
              <a:t>P</a:t>
            </a:r>
            <a:r>
              <a:rPr lang="en-US" b="1" baseline="-25000" dirty="0"/>
              <a:t>1 </a:t>
            </a:r>
            <a:r>
              <a:rPr lang="en-US" b="1" dirty="0"/>
              <a:t>x V</a:t>
            </a:r>
            <a:r>
              <a:rPr lang="en-US" b="1" baseline="-25000" dirty="0"/>
              <a:t>1 </a:t>
            </a:r>
            <a:r>
              <a:rPr lang="en-US" b="1" dirty="0"/>
              <a:t>=  P</a:t>
            </a:r>
            <a:r>
              <a:rPr lang="en-US" b="1" baseline="-25000" dirty="0"/>
              <a:t>2 </a:t>
            </a:r>
            <a:r>
              <a:rPr lang="en-US" b="1" dirty="0"/>
              <a:t>x V</a:t>
            </a:r>
            <a:r>
              <a:rPr lang="en-US" b="1" baseline="-25000" dirty="0"/>
              <a:t>2</a:t>
            </a:r>
            <a:r>
              <a:rPr lang="en-US" b="1" dirty="0"/>
              <a:t> </a:t>
            </a:r>
            <a:br>
              <a:rPr lang="en-US" b="1" baseline="-25000" dirty="0"/>
            </a:br>
            <a:r>
              <a:rPr lang="en-US" b="1" baseline="-25000" dirty="0"/>
              <a:t>	 </a:t>
            </a:r>
            <a:r>
              <a:rPr lang="en-US" b="1" dirty="0"/>
              <a:t>T</a:t>
            </a:r>
            <a:r>
              <a:rPr lang="en-US" b="1" baseline="-25000" dirty="0"/>
              <a:t>1			      </a:t>
            </a:r>
            <a:r>
              <a:rPr lang="en-US" b="1" dirty="0"/>
              <a:t>T</a:t>
            </a:r>
            <a:r>
              <a:rPr lang="en-US" b="1" baseline="-25000" dirty="0"/>
              <a:t>2</a:t>
            </a:r>
          </a:p>
          <a:p>
            <a:pPr>
              <a:defRPr/>
            </a:pPr>
            <a:endParaRPr lang="en-US" b="1" baseline="-25000" dirty="0"/>
          </a:p>
          <a:p>
            <a:pPr>
              <a:defRPr/>
            </a:pPr>
            <a:r>
              <a:rPr lang="en-US" dirty="0"/>
              <a:t>Lets us figure out one thing when two of the others change.</a:t>
            </a:r>
          </a:p>
        </p:txBody>
      </p:sp>
      <p:sp>
        <p:nvSpPr>
          <p:cNvPr id="66564" name="Line 4"/>
          <p:cNvSpPr>
            <a:spLocks noChangeShapeType="1"/>
          </p:cNvSpPr>
          <p:nvPr/>
        </p:nvSpPr>
        <p:spPr bwMode="auto">
          <a:xfrm>
            <a:off x="990600" y="4343400"/>
            <a:ext cx="1371600" cy="0"/>
          </a:xfrm>
          <a:prstGeom prst="line">
            <a:avLst/>
          </a:prstGeom>
          <a:noFill/>
          <a:ln w="22225">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
        <p:nvSpPr>
          <p:cNvPr id="66565" name="Line 5"/>
          <p:cNvSpPr>
            <a:spLocks noChangeShapeType="1"/>
          </p:cNvSpPr>
          <p:nvPr/>
        </p:nvSpPr>
        <p:spPr bwMode="auto">
          <a:xfrm>
            <a:off x="3352800" y="4343400"/>
            <a:ext cx="1371600" cy="0"/>
          </a:xfrm>
          <a:prstGeom prst="line">
            <a:avLst/>
          </a:prstGeom>
          <a:noFill/>
          <a:ln w="22225">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36427640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wipe(down)">
                                      <p:cBhvr>
                                        <p:cTn id="7" dur="500"/>
                                        <p:tgtEl>
                                          <p:spTgt spid="66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6563">
                                            <p:txEl>
                                              <p:pRg st="2" end="2"/>
                                            </p:txEl>
                                          </p:spTgt>
                                        </p:tgtEl>
                                        <p:attrNameLst>
                                          <p:attrName>style.visibility</p:attrName>
                                        </p:attrNameLst>
                                      </p:cBhvr>
                                      <p:to>
                                        <p:strVal val="visible"/>
                                      </p:to>
                                    </p:set>
                                    <p:animEffect transition="in" filter="wipe(down)">
                                      <p:cBhvr>
                                        <p:cTn id="12" dur="500"/>
                                        <p:tgtEl>
                                          <p:spTgt spid="66563">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66564"/>
                                        </p:tgtEl>
                                        <p:attrNameLst>
                                          <p:attrName>style.visibility</p:attrName>
                                        </p:attrNameLst>
                                      </p:cBhvr>
                                      <p:to>
                                        <p:strVal val="visible"/>
                                      </p:to>
                                    </p:set>
                                    <p:animEffect transition="in" filter="wipe(down)">
                                      <p:cBhvr>
                                        <p:cTn id="15" dur="500"/>
                                        <p:tgtEl>
                                          <p:spTgt spid="66564"/>
                                        </p:tgtEl>
                                      </p:cBhvr>
                                    </p:animEffect>
                                  </p:childTnLst>
                                </p:cTn>
                              </p:par>
                              <p:par>
                                <p:cTn id="16" presetID="22" presetClass="entr" presetSubtype="4" fill="hold" nodeType="withEffect">
                                  <p:stCondLst>
                                    <p:cond delay="0"/>
                                  </p:stCondLst>
                                  <p:childTnLst>
                                    <p:set>
                                      <p:cBhvr>
                                        <p:cTn id="17" dur="1" fill="hold">
                                          <p:stCondLst>
                                            <p:cond delay="0"/>
                                          </p:stCondLst>
                                        </p:cTn>
                                        <p:tgtEl>
                                          <p:spTgt spid="66565"/>
                                        </p:tgtEl>
                                        <p:attrNameLst>
                                          <p:attrName>style.visibility</p:attrName>
                                        </p:attrNameLst>
                                      </p:cBhvr>
                                      <p:to>
                                        <p:strVal val="visible"/>
                                      </p:to>
                                    </p:set>
                                    <p:animEffect transition="in" filter="wipe(down)">
                                      <p:cBhvr>
                                        <p:cTn id="18" dur="500"/>
                                        <p:tgtEl>
                                          <p:spTgt spid="6656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animEffect transition="in" filter="wipe(down)">
                                      <p:cBhvr>
                                        <p:cTn id="23" dur="500"/>
                                        <p:tgtEl>
                                          <p:spTgt spid="66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600200" y="4038600"/>
            <a:ext cx="5791200" cy="2555875"/>
          </a:xfrm>
          <a:prstGeom prst="rect">
            <a:avLst/>
          </a:prstGeom>
          <a:noFill/>
          <a:ln>
            <a:noFill/>
          </a:ln>
          <a:effectLst>
            <a:outerShdw blurRad="63500" dist="38099" dir="2700000" algn="ctr" rotWithShape="0">
              <a:schemeClr val="tx2">
                <a:alpha val="74998"/>
              </a:schemeClr>
            </a:outerShdw>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0800">
                <a:solidFill>
                  <a:srgbClr val="009900"/>
                </a:solidFill>
                <a:miter lim="800000"/>
                <a:headEnd/>
                <a:tailEnd/>
              </a14:hiddenLine>
            </a:ext>
          </a:extLst>
        </p:spPr>
        <p:txBody>
          <a:bodyPr lIns="92075" tIns="46038" rIns="92075" bIns="46038">
            <a:spAutoFit/>
          </a:bodyPr>
          <a:lstStyle/>
          <a:p>
            <a:pPr algn="ctr" defTabSz="914400" eaLnBrk="0" fontAlgn="base" hangingPunct="0">
              <a:spcBef>
                <a:spcPct val="0"/>
              </a:spcBef>
              <a:spcAft>
                <a:spcPct val="0"/>
              </a:spcAft>
              <a:defRPr/>
            </a:pPr>
            <a:r>
              <a:rPr lang="en-US" sz="8000" b="1" u="sng" dirty="0">
                <a:solidFill>
                  <a:srgbClr val="1ACE9F"/>
                </a:solidFill>
                <a:latin typeface="CartoonDemiBold" charset="0"/>
                <a:ea typeface="ＭＳ Ｐゴシック" charset="0"/>
                <a:cs typeface="ＭＳ Ｐゴシック" charset="0"/>
              </a:rPr>
              <a:t>P</a:t>
            </a:r>
            <a:r>
              <a:rPr lang="en-US" sz="8000" b="1" u="sng" baseline="-25000" dirty="0">
                <a:solidFill>
                  <a:srgbClr val="1ACE9F"/>
                </a:solidFill>
                <a:latin typeface="CartoonDemiBold" charset="0"/>
                <a:ea typeface="ＭＳ Ｐゴシック" charset="0"/>
                <a:cs typeface="ＭＳ Ｐゴシック" charset="0"/>
              </a:rPr>
              <a:t>1</a:t>
            </a:r>
            <a:r>
              <a:rPr lang="en-US" sz="8000" b="1" u="sng" dirty="0">
                <a:solidFill>
                  <a:srgbClr val="1ACE9F"/>
                </a:solidFill>
                <a:latin typeface="CartoonDemiBold" charset="0"/>
                <a:ea typeface="ＭＳ Ｐゴシック" charset="0"/>
                <a:cs typeface="ＭＳ Ｐゴシック" charset="0"/>
              </a:rPr>
              <a:t>V</a:t>
            </a:r>
            <a:r>
              <a:rPr lang="en-US" sz="8000" b="1" u="sng" baseline="-25000" dirty="0">
                <a:solidFill>
                  <a:srgbClr val="1ACE9F"/>
                </a:solidFill>
                <a:latin typeface="CartoonDemiBold" charset="0"/>
                <a:ea typeface="ＭＳ Ｐゴシック" charset="0"/>
                <a:cs typeface="ＭＳ Ｐゴシック" charset="0"/>
              </a:rPr>
              <a:t>1</a:t>
            </a:r>
            <a:r>
              <a:rPr lang="en-US" sz="8000" b="1" dirty="0">
                <a:solidFill>
                  <a:srgbClr val="1ACE9F"/>
                </a:solidFill>
                <a:latin typeface="CartoonDemiBold" charset="0"/>
                <a:ea typeface="ＭＳ Ｐゴシック" charset="0"/>
                <a:cs typeface="ＭＳ Ｐゴシック" charset="0"/>
              </a:rPr>
              <a:t> </a:t>
            </a:r>
            <a:r>
              <a:rPr lang="en-US" sz="6000" b="1" dirty="0">
                <a:solidFill>
                  <a:srgbClr val="1ACE9F"/>
                </a:solidFill>
                <a:latin typeface="CartoonDemiBold" charset="0"/>
                <a:ea typeface="ＭＳ Ｐゴシック" charset="0"/>
                <a:cs typeface="ＭＳ Ｐゴシック" charset="0"/>
              </a:rPr>
              <a:t>=</a:t>
            </a:r>
            <a:r>
              <a:rPr lang="en-US" sz="8000" b="1" dirty="0">
                <a:solidFill>
                  <a:srgbClr val="1ACE9F"/>
                </a:solidFill>
                <a:latin typeface="CartoonDemiBold" charset="0"/>
                <a:ea typeface="ＭＳ Ｐゴシック" charset="0"/>
                <a:cs typeface="ＭＳ Ｐゴシック" charset="0"/>
              </a:rPr>
              <a:t> </a:t>
            </a:r>
            <a:r>
              <a:rPr lang="en-US" sz="8000" b="1" u="sng" dirty="0">
                <a:solidFill>
                  <a:srgbClr val="1ACE9F"/>
                </a:solidFill>
                <a:latin typeface="CartoonDemiBold" charset="0"/>
                <a:ea typeface="ＭＳ Ｐゴシック" charset="0"/>
                <a:cs typeface="ＭＳ Ｐゴシック" charset="0"/>
              </a:rPr>
              <a:t>P</a:t>
            </a:r>
            <a:r>
              <a:rPr lang="en-US" sz="8000" b="1" u="sng" baseline="-25000" dirty="0">
                <a:solidFill>
                  <a:srgbClr val="1ACE9F"/>
                </a:solidFill>
                <a:latin typeface="CartoonDemiBold" charset="0"/>
                <a:ea typeface="ＭＳ Ｐゴシック" charset="0"/>
                <a:cs typeface="ＭＳ Ｐゴシック" charset="0"/>
              </a:rPr>
              <a:t>2</a:t>
            </a:r>
            <a:r>
              <a:rPr lang="en-US" sz="8000" b="1" u="sng" dirty="0">
                <a:solidFill>
                  <a:srgbClr val="1ACE9F"/>
                </a:solidFill>
                <a:latin typeface="CartoonDemiBold" charset="0"/>
                <a:ea typeface="ＭＳ Ｐゴシック" charset="0"/>
                <a:cs typeface="ＭＳ Ｐゴシック" charset="0"/>
              </a:rPr>
              <a:t>V</a:t>
            </a:r>
            <a:r>
              <a:rPr lang="en-US" sz="8000" b="1" u="sng" baseline="-25000" dirty="0">
                <a:solidFill>
                  <a:srgbClr val="1ACE9F"/>
                </a:solidFill>
                <a:latin typeface="CartoonDemiBold" charset="0"/>
                <a:ea typeface="ＭＳ Ｐゴシック" charset="0"/>
                <a:cs typeface="ＭＳ Ｐゴシック" charset="0"/>
              </a:rPr>
              <a:t>2</a:t>
            </a:r>
          </a:p>
          <a:p>
            <a:pPr algn="ctr" defTabSz="914400" eaLnBrk="0" fontAlgn="base" hangingPunct="0">
              <a:spcBef>
                <a:spcPct val="0"/>
              </a:spcBef>
              <a:spcAft>
                <a:spcPct val="0"/>
              </a:spcAft>
              <a:defRPr/>
            </a:pPr>
            <a:r>
              <a:rPr lang="en-US" sz="8000" b="1" dirty="0">
                <a:solidFill>
                  <a:srgbClr val="1ACE9F"/>
                </a:solidFill>
                <a:latin typeface="CartoonDemiBold" charset="0"/>
                <a:ea typeface="ＭＳ Ｐゴシック" charset="0"/>
                <a:cs typeface="ＭＳ Ｐゴシック" charset="0"/>
              </a:rPr>
              <a:t>T</a:t>
            </a:r>
            <a:r>
              <a:rPr lang="en-US" sz="8000" b="1" baseline="-25000" dirty="0">
                <a:solidFill>
                  <a:srgbClr val="1ACE9F"/>
                </a:solidFill>
                <a:latin typeface="CartoonDemiBold" charset="0"/>
                <a:ea typeface="ＭＳ Ｐゴシック" charset="0"/>
                <a:cs typeface="ＭＳ Ｐゴシック" charset="0"/>
              </a:rPr>
              <a:t>1</a:t>
            </a:r>
            <a:r>
              <a:rPr lang="en-US" sz="8000" b="1" dirty="0">
                <a:solidFill>
                  <a:srgbClr val="1ACE9F"/>
                </a:solidFill>
                <a:latin typeface="CartoonDemiBold" charset="0"/>
                <a:ea typeface="ＭＳ Ｐゴシック" charset="0"/>
                <a:cs typeface="ＭＳ Ｐゴシック" charset="0"/>
              </a:rPr>
              <a:t>       T</a:t>
            </a:r>
            <a:r>
              <a:rPr lang="en-US" sz="8000" b="1" baseline="-25000" dirty="0">
                <a:solidFill>
                  <a:srgbClr val="1ACE9F"/>
                </a:solidFill>
                <a:latin typeface="CartoonDemiBold" charset="0"/>
                <a:ea typeface="ＭＳ Ｐゴシック" charset="0"/>
                <a:cs typeface="ＭＳ Ｐゴシック" charset="0"/>
              </a:rPr>
              <a:t>2</a:t>
            </a:r>
            <a:endParaRPr lang="en-US" sz="8000" b="1" u="sng" dirty="0">
              <a:solidFill>
                <a:srgbClr val="1ACE9F"/>
              </a:solidFill>
              <a:latin typeface="CartoonDemiBold" charset="0"/>
              <a:ea typeface="ＭＳ Ｐゴシック" charset="0"/>
              <a:cs typeface="ＭＳ Ｐゴシック" charset="0"/>
            </a:endParaRPr>
          </a:p>
        </p:txBody>
      </p:sp>
      <p:sp>
        <p:nvSpPr>
          <p:cNvPr id="3075" name="Rectangle 3"/>
          <p:cNvSpPr>
            <a:spLocks noChangeArrowheads="1"/>
          </p:cNvSpPr>
          <p:nvPr/>
        </p:nvSpPr>
        <p:spPr bwMode="auto">
          <a:xfrm>
            <a:off x="304800" y="1066800"/>
            <a:ext cx="8991600" cy="2743200"/>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p>
            <a:pPr marL="458788" indent="-458788" defTabSz="914400" eaLnBrk="0" fontAlgn="base" hangingPunct="0">
              <a:lnSpc>
                <a:spcPct val="90000"/>
              </a:lnSpc>
              <a:spcBef>
                <a:spcPct val="0"/>
              </a:spcBef>
              <a:spcAft>
                <a:spcPct val="0"/>
              </a:spcAft>
              <a:buSzPct val="75000"/>
              <a:buFont typeface="Wingdings" charset="0"/>
              <a:buChar char="Ø"/>
              <a:defRPr/>
            </a:pPr>
            <a:r>
              <a:rPr kumimoji="1" lang="en-US" sz="4600" dirty="0">
                <a:solidFill>
                  <a:srgbClr val="00CCFF"/>
                </a:solidFill>
                <a:latin typeface="CartoonDemiBold" charset="0"/>
                <a:ea typeface="ＭＳ Ｐゴシック" charset="0"/>
                <a:cs typeface="ＭＳ Ｐゴシック" charset="0"/>
              </a:rPr>
              <a:t>Combined Gas Law</a:t>
            </a:r>
          </a:p>
          <a:p>
            <a:pPr lvl="2" defTabSz="914400" eaLnBrk="0" fontAlgn="base" hangingPunct="0">
              <a:lnSpc>
                <a:spcPct val="90000"/>
              </a:lnSpc>
              <a:spcBef>
                <a:spcPct val="0"/>
              </a:spcBef>
              <a:spcAft>
                <a:spcPct val="0"/>
              </a:spcAft>
              <a:buSzPct val="75000"/>
              <a:defRPr/>
            </a:pPr>
            <a:r>
              <a:rPr kumimoji="1" lang="en-US" sz="4600" dirty="0">
                <a:solidFill>
                  <a:srgbClr val="FFFFFF"/>
                </a:solidFill>
                <a:latin typeface="CartoonDemiBold" charset="0"/>
                <a:ea typeface="ＭＳ Ｐゴシック" charset="0"/>
                <a:cs typeface="ＭＳ Ｐゴシック" charset="0"/>
              </a:rPr>
              <a:t>Which is a direct relationship?</a:t>
            </a:r>
          </a:p>
          <a:p>
            <a:pPr lvl="2" defTabSz="914400" eaLnBrk="0" fontAlgn="base" hangingPunct="0">
              <a:lnSpc>
                <a:spcPct val="90000"/>
              </a:lnSpc>
              <a:spcBef>
                <a:spcPct val="0"/>
              </a:spcBef>
              <a:spcAft>
                <a:spcPct val="0"/>
              </a:spcAft>
              <a:buSzPct val="75000"/>
              <a:defRPr/>
            </a:pPr>
            <a:r>
              <a:rPr kumimoji="1" lang="en-US" sz="4600" dirty="0">
                <a:solidFill>
                  <a:srgbClr val="FFFFFF"/>
                </a:solidFill>
                <a:latin typeface="CartoonDemiBold" charset="0"/>
                <a:ea typeface="ＭＳ Ｐゴシック" charset="0"/>
                <a:cs typeface="ＭＳ Ｐゴシック" charset="0"/>
              </a:rPr>
              <a:t>Which is inverse?</a:t>
            </a:r>
          </a:p>
        </p:txBody>
      </p:sp>
      <p:sp>
        <p:nvSpPr>
          <p:cNvPr id="3076" name="Rectangle 4"/>
          <p:cNvSpPr>
            <a:spLocks noChangeArrowheads="1"/>
          </p:cNvSpPr>
          <p:nvPr/>
        </p:nvSpPr>
        <p:spPr bwMode="auto">
          <a:xfrm>
            <a:off x="914400" y="228600"/>
            <a:ext cx="7772400" cy="685800"/>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lstStyle/>
          <a:p>
            <a:pPr algn="ctr" defTabSz="914400" eaLnBrk="0" fontAlgn="base" hangingPunct="0">
              <a:spcBef>
                <a:spcPct val="0"/>
              </a:spcBef>
              <a:spcAft>
                <a:spcPct val="0"/>
              </a:spcAft>
              <a:defRPr/>
            </a:pPr>
            <a:r>
              <a:rPr kumimoji="1" lang="en-US" sz="6600">
                <a:solidFill>
                  <a:srgbClr val="BA8F7A"/>
                </a:solidFill>
                <a:latin typeface="Beesknees ITC" charset="0"/>
                <a:ea typeface="ＭＳ Ｐゴシック" charset="0"/>
                <a:cs typeface="ＭＳ Ｐゴシック" charset="0"/>
              </a:rPr>
              <a:t>A little review</a:t>
            </a:r>
          </a:p>
        </p:txBody>
      </p:sp>
    </p:spTree>
    <p:extLst>
      <p:ext uri="{BB962C8B-B14F-4D97-AF65-F5344CB8AC3E}">
        <p14:creationId xmlns:p14="http://schemas.microsoft.com/office/powerpoint/2010/main" val="3848867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Content Placeholder 1"/>
          <p:cNvSpPr>
            <a:spLocks noGrp="1"/>
          </p:cNvSpPr>
          <p:nvPr>
            <p:ph idx="1"/>
          </p:nvPr>
        </p:nvSpPr>
        <p:spPr>
          <a:xfrm>
            <a:off x="381000" y="914400"/>
            <a:ext cx="8229600" cy="4572000"/>
          </a:xfrm>
        </p:spPr>
        <p:txBody>
          <a:bodyPr/>
          <a:lstStyle/>
          <a:p>
            <a:r>
              <a:rPr lang="en-US" sz="3200" b="1">
                <a:latin typeface="Constantia" charset="0"/>
              </a:rPr>
              <a:t>A gas at STP occupies 28 cm</a:t>
            </a:r>
            <a:r>
              <a:rPr lang="en-US" sz="3200" b="1" baseline="30000">
                <a:latin typeface="Constantia" charset="0"/>
              </a:rPr>
              <a:t>3</a:t>
            </a:r>
            <a:r>
              <a:rPr lang="en-US" sz="3200" b="1">
                <a:latin typeface="Constantia" charset="0"/>
              </a:rPr>
              <a:t> of space.  If the pressure changes to 3.8 atm and the temperature increases to 203</a:t>
            </a:r>
            <a:r>
              <a:rPr lang="en-US" sz="3200" b="1" baseline="30000">
                <a:latin typeface="Constantia" charset="0"/>
              </a:rPr>
              <a:t>o</a:t>
            </a:r>
            <a:r>
              <a:rPr lang="en-US" sz="3200" b="1">
                <a:latin typeface="Constantia" charset="0"/>
              </a:rPr>
              <a:t>C, find the new volume in mL.  </a:t>
            </a:r>
          </a:p>
        </p:txBody>
      </p:sp>
      <p:sp>
        <p:nvSpPr>
          <p:cNvPr id="46082" name="TextBox 3"/>
          <p:cNvSpPr txBox="1">
            <a:spLocks noChangeArrowheads="1"/>
          </p:cNvSpPr>
          <p:nvPr/>
        </p:nvSpPr>
        <p:spPr bwMode="auto">
          <a:xfrm>
            <a:off x="609600" y="381000"/>
            <a:ext cx="2039938"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fontAlgn="base" hangingPunct="1">
              <a:spcBef>
                <a:spcPct val="0"/>
              </a:spcBef>
              <a:spcAft>
                <a:spcPct val="0"/>
              </a:spcAft>
            </a:pPr>
            <a:r>
              <a:rPr lang="en-US" sz="3200">
                <a:solidFill>
                  <a:srgbClr val="FFFF00"/>
                </a:solidFill>
                <a:latin typeface="Constantia" charset="0"/>
              </a:rPr>
              <a:t>Combined</a:t>
            </a:r>
          </a:p>
        </p:txBody>
      </p:sp>
    </p:spTree>
    <p:custDataLst>
      <p:tags r:id="rId1"/>
    </p:custDataLst>
    <p:extLst>
      <p:ext uri="{BB962C8B-B14F-4D97-AF65-F5344CB8AC3E}">
        <p14:creationId xmlns:p14="http://schemas.microsoft.com/office/powerpoint/2010/main" val="737346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2"/>
          <p:cNvSpPr>
            <a:spLocks noGrp="1"/>
          </p:cNvSpPr>
          <p:nvPr>
            <p:ph idx="1"/>
          </p:nvPr>
        </p:nvSpPr>
        <p:spPr>
          <a:xfrm>
            <a:off x="76200" y="152400"/>
            <a:ext cx="8686800" cy="5334000"/>
          </a:xfrm>
        </p:spPr>
        <p:txBody>
          <a:bodyPr/>
          <a:lstStyle/>
          <a:p>
            <a:pPr eaLnBrk="1" hangingPunct="1">
              <a:spcBef>
                <a:spcPct val="0"/>
              </a:spcBef>
              <a:buFont typeface="Wingdings 2" charset="0"/>
              <a:buNone/>
            </a:pPr>
            <a:r>
              <a:rPr lang="en-US" sz="4800" b="1" u="sng">
                <a:solidFill>
                  <a:srgbClr val="00FFFF"/>
                </a:solidFill>
                <a:latin typeface="Constantia" charset="0"/>
              </a:rPr>
              <a:t>P1V1  </a:t>
            </a:r>
            <a:r>
              <a:rPr lang="en-US" sz="4800" b="1">
                <a:solidFill>
                  <a:srgbClr val="00FFFF"/>
                </a:solidFill>
                <a:latin typeface="Constantia" charset="0"/>
              </a:rPr>
              <a:t> = </a:t>
            </a:r>
            <a:r>
              <a:rPr lang="en-US" sz="4800" b="1" u="sng">
                <a:solidFill>
                  <a:srgbClr val="00FFFF"/>
                </a:solidFill>
                <a:latin typeface="Constantia" charset="0"/>
              </a:rPr>
              <a:t> P2V2</a:t>
            </a:r>
            <a:r>
              <a:rPr lang="en-US" sz="4800" b="1">
                <a:solidFill>
                  <a:srgbClr val="00FFFF"/>
                </a:solidFill>
                <a:latin typeface="Constantia" charset="0"/>
              </a:rPr>
              <a:t>     V2 = </a:t>
            </a:r>
            <a:r>
              <a:rPr lang="en-US" sz="4800" b="1" u="sng">
                <a:solidFill>
                  <a:srgbClr val="00FFFF"/>
                </a:solidFill>
                <a:latin typeface="Constantia" charset="0"/>
              </a:rPr>
              <a:t> P1V1n2T2 </a:t>
            </a:r>
            <a:endParaRPr lang="en-US" sz="4800" b="1">
              <a:solidFill>
                <a:srgbClr val="00FFFF"/>
              </a:solidFill>
              <a:latin typeface="Constantia" charset="0"/>
            </a:endParaRPr>
          </a:p>
          <a:p>
            <a:pPr eaLnBrk="1" hangingPunct="1">
              <a:spcBef>
                <a:spcPct val="0"/>
              </a:spcBef>
              <a:buFont typeface="Wingdings 2" charset="0"/>
              <a:buNone/>
            </a:pPr>
            <a:r>
              <a:rPr lang="en-US" sz="4800" b="1">
                <a:solidFill>
                  <a:srgbClr val="00FFFF"/>
                </a:solidFill>
                <a:latin typeface="Constantia" charset="0"/>
              </a:rPr>
              <a:t> n1T1       n2T2		    n1T1P2 </a:t>
            </a:r>
            <a:r>
              <a:rPr lang="en-US" sz="500" b="1" u="sng">
                <a:solidFill>
                  <a:srgbClr val="00FFFF"/>
                </a:solidFill>
                <a:latin typeface="Constantia" charset="0"/>
              </a:rPr>
              <a:t>.</a:t>
            </a:r>
          </a:p>
          <a:p>
            <a:pPr eaLnBrk="1" hangingPunct="1">
              <a:spcBef>
                <a:spcPct val="0"/>
              </a:spcBef>
              <a:buFont typeface="Wingdings 2" charset="0"/>
              <a:buNone/>
            </a:pPr>
            <a:r>
              <a:rPr lang="en-US" sz="500" b="1">
                <a:solidFill>
                  <a:srgbClr val="00FFFF"/>
                </a:solidFill>
                <a:latin typeface="Constantia" charset="0"/>
              </a:rPr>
              <a:t>								</a:t>
            </a:r>
            <a:endParaRPr lang="en-US" sz="2800" b="1">
              <a:solidFill>
                <a:srgbClr val="00FFFF"/>
              </a:solidFill>
              <a:latin typeface="Constantia" charset="0"/>
            </a:endParaRPr>
          </a:p>
          <a:p>
            <a:pPr eaLnBrk="1" hangingPunct="1">
              <a:spcBef>
                <a:spcPct val="0"/>
              </a:spcBef>
              <a:buFont typeface="Wingdings 2" charset="0"/>
              <a:buNone/>
            </a:pPr>
            <a:r>
              <a:rPr lang="en-US" sz="6600" b="1">
                <a:latin typeface="Constantia" charset="0"/>
              </a:rPr>
              <a:t>V2 = </a:t>
            </a:r>
            <a:r>
              <a:rPr lang="en-US" sz="6600" b="1" u="sng">
                <a:latin typeface="Constantia" charset="0"/>
              </a:rPr>
              <a:t> </a:t>
            </a:r>
            <a:r>
              <a:rPr lang="en-US" sz="4000" b="1" u="sng">
                <a:latin typeface="Arial" charset="0"/>
                <a:cs typeface="Arial" charset="0"/>
              </a:rPr>
              <a:t>(1atm)(0.028L)(n</a:t>
            </a:r>
            <a:r>
              <a:rPr lang="en-US" sz="4000" b="1" u="sng" baseline="-25000">
                <a:latin typeface="Arial" charset="0"/>
                <a:cs typeface="Arial" charset="0"/>
              </a:rPr>
              <a:t>2</a:t>
            </a:r>
            <a:r>
              <a:rPr lang="en-US" sz="4000" b="1" u="sng">
                <a:latin typeface="Arial" charset="0"/>
                <a:cs typeface="Arial" charset="0"/>
              </a:rPr>
              <a:t>)(476K) </a:t>
            </a:r>
            <a:r>
              <a:rPr lang="en-US" sz="400" b="1" u="sng">
                <a:latin typeface="Arial" charset="0"/>
                <a:cs typeface="Arial" charset="0"/>
              </a:rPr>
              <a:t>.</a:t>
            </a:r>
            <a:endParaRPr lang="en-US" sz="800" b="1" u="sng">
              <a:latin typeface="Arial" charset="0"/>
              <a:cs typeface="Arial" charset="0"/>
            </a:endParaRPr>
          </a:p>
          <a:p>
            <a:pPr eaLnBrk="1" hangingPunct="1">
              <a:spcBef>
                <a:spcPct val="0"/>
              </a:spcBef>
              <a:buFont typeface="Wingdings 2" charset="0"/>
              <a:buNone/>
            </a:pPr>
            <a:r>
              <a:rPr lang="en-US" sz="800" b="1">
                <a:latin typeface="Arial" charset="0"/>
                <a:cs typeface="Arial" charset="0"/>
              </a:rPr>
              <a:t>			                </a:t>
            </a:r>
            <a:r>
              <a:rPr lang="en-US" sz="6600" b="1">
                <a:latin typeface="Arial" charset="0"/>
                <a:cs typeface="Arial" charset="0"/>
              </a:rPr>
              <a:t> </a:t>
            </a:r>
            <a:r>
              <a:rPr lang="en-US" sz="4000" b="1">
                <a:latin typeface="Arial" charset="0"/>
                <a:cs typeface="Arial" charset="0"/>
              </a:rPr>
              <a:t>(n</a:t>
            </a:r>
            <a:r>
              <a:rPr lang="en-US" sz="4000" b="1" baseline="-25000">
                <a:latin typeface="Arial" charset="0"/>
                <a:cs typeface="Arial" charset="0"/>
              </a:rPr>
              <a:t>1</a:t>
            </a:r>
            <a:r>
              <a:rPr lang="en-US" sz="4000" b="1">
                <a:latin typeface="Arial" charset="0"/>
                <a:cs typeface="Arial" charset="0"/>
              </a:rPr>
              <a:t>)(273K)(3.8atm)</a:t>
            </a:r>
          </a:p>
          <a:p>
            <a:pPr eaLnBrk="1" hangingPunct="1">
              <a:spcBef>
                <a:spcPct val="0"/>
              </a:spcBef>
              <a:buFont typeface="Wingdings 2" charset="0"/>
              <a:buNone/>
            </a:pPr>
            <a:r>
              <a:rPr lang="en-US" sz="4800" b="1">
                <a:solidFill>
                  <a:srgbClr val="FFFF00"/>
                </a:solidFill>
                <a:latin typeface="Constantia" charset="0"/>
              </a:rPr>
              <a:t>V2 =  0.0128 </a:t>
            </a:r>
            <a:r>
              <a:rPr lang="en-US" sz="4800" b="1">
                <a:solidFill>
                  <a:srgbClr val="FFFF00"/>
                </a:solidFill>
                <a:latin typeface="Arial" charset="0"/>
                <a:cs typeface="Arial" charset="0"/>
              </a:rPr>
              <a:t>L = 13 mL</a:t>
            </a:r>
          </a:p>
        </p:txBody>
      </p:sp>
      <p:sp>
        <p:nvSpPr>
          <p:cNvPr id="47106" name="TextBox 3"/>
          <p:cNvSpPr txBox="1">
            <a:spLocks noChangeArrowheads="1"/>
          </p:cNvSpPr>
          <p:nvPr/>
        </p:nvSpPr>
        <p:spPr bwMode="auto">
          <a:xfrm>
            <a:off x="6324600" y="5638800"/>
            <a:ext cx="2039938"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fontAlgn="base" hangingPunct="1">
              <a:spcBef>
                <a:spcPct val="0"/>
              </a:spcBef>
              <a:spcAft>
                <a:spcPct val="0"/>
              </a:spcAft>
            </a:pPr>
            <a:r>
              <a:rPr lang="en-US" sz="3200">
                <a:solidFill>
                  <a:srgbClr val="FFFF00"/>
                </a:solidFill>
                <a:latin typeface="Constantia" charset="0"/>
              </a:rPr>
              <a:t>Combined</a:t>
            </a:r>
          </a:p>
        </p:txBody>
      </p:sp>
    </p:spTree>
    <p:custDataLst>
      <p:tags r:id="rId1"/>
    </p:custDataLst>
    <p:extLst>
      <p:ext uri="{BB962C8B-B14F-4D97-AF65-F5344CB8AC3E}">
        <p14:creationId xmlns:p14="http://schemas.microsoft.com/office/powerpoint/2010/main" val="2953810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STP</a:t>
            </a:r>
          </a:p>
        </p:txBody>
      </p:sp>
      <p:sp>
        <p:nvSpPr>
          <p:cNvPr id="3" name="Content Placeholder 2"/>
          <p:cNvSpPr>
            <a:spLocks noGrp="1"/>
          </p:cNvSpPr>
          <p:nvPr>
            <p:ph idx="1"/>
          </p:nvPr>
        </p:nvSpPr>
        <p:spPr/>
        <p:txBody>
          <a:bodyPr/>
          <a:lstStyle/>
          <a:p>
            <a:r>
              <a:rPr lang="en-US" dirty="0"/>
              <a:t>Standard Temperature and Pressure </a:t>
            </a:r>
          </a:p>
          <a:p>
            <a:pPr marL="0" indent="0">
              <a:buNone/>
            </a:pPr>
            <a:endParaRPr lang="en-US" dirty="0"/>
          </a:p>
          <a:p>
            <a:pPr marL="0" indent="0">
              <a:buNone/>
            </a:pPr>
            <a:r>
              <a:rPr lang="en-US" dirty="0"/>
              <a:t>				1.00 </a:t>
            </a:r>
            <a:r>
              <a:rPr lang="en-US" dirty="0" err="1"/>
              <a:t>atm</a:t>
            </a:r>
            <a:r>
              <a:rPr lang="en-US" dirty="0"/>
              <a:t> and 0 </a:t>
            </a:r>
            <a:r>
              <a:rPr kumimoji="1" lang="en-US" dirty="0">
                <a:solidFill>
                  <a:schemeClr val="tx1"/>
                </a:solidFill>
              </a:rPr>
              <a:t>°C</a:t>
            </a:r>
            <a:endParaRPr lang="en-US" dirty="0"/>
          </a:p>
        </p:txBody>
      </p:sp>
    </p:spTree>
    <p:extLst>
      <p:ext uri="{BB962C8B-B14F-4D97-AF65-F5344CB8AC3E}">
        <p14:creationId xmlns:p14="http://schemas.microsoft.com/office/powerpoint/2010/main" val="383966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09600" y="17463"/>
            <a:ext cx="77724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defTabSz="914400" eaLnBrk="0" fontAlgn="base" hangingPunct="0">
              <a:spcBef>
                <a:spcPct val="0"/>
              </a:spcBef>
              <a:spcAft>
                <a:spcPct val="0"/>
              </a:spcAft>
              <a:defRPr/>
            </a:pPr>
            <a:r>
              <a:rPr lang="en-US" sz="4000" dirty="0">
                <a:solidFill>
                  <a:srgbClr val="FFFFCC"/>
                </a:solidFill>
                <a:latin typeface="Verdana" charset="0"/>
                <a:ea typeface="ＭＳ Ｐゴシック" charset="0"/>
                <a:cs typeface="ＭＳ Ｐゴシック" charset="0"/>
              </a:rPr>
              <a:t>The Combined Gas Law</a:t>
            </a:r>
          </a:p>
        </p:txBody>
      </p:sp>
      <p:sp>
        <p:nvSpPr>
          <p:cNvPr id="23555" name="Text Box 3"/>
          <p:cNvSpPr txBox="1">
            <a:spLocks noChangeArrowheads="1"/>
          </p:cNvSpPr>
          <p:nvPr/>
        </p:nvSpPr>
        <p:spPr bwMode="auto">
          <a:xfrm>
            <a:off x="381000" y="990600"/>
            <a:ext cx="8610600" cy="1200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defTabSz="914400" eaLnBrk="0" fontAlgn="base" hangingPunct="0">
              <a:spcBef>
                <a:spcPct val="0"/>
              </a:spcBef>
              <a:spcAft>
                <a:spcPct val="0"/>
              </a:spcAft>
              <a:defRPr/>
            </a:pPr>
            <a:r>
              <a:rPr lang="en-US" sz="2400" dirty="0">
                <a:solidFill>
                  <a:srgbClr val="FFFFFF"/>
                </a:solidFill>
                <a:latin typeface="Verdana" charset="0"/>
                <a:ea typeface="ＭＳ Ｐゴシック" charset="0"/>
                <a:cs typeface="ＭＳ Ｐゴシック" charset="0"/>
              </a:rPr>
              <a:t>When measured at STP, a quantity of gas has a volume of 500. L.  What volume will it occupy at 0 </a:t>
            </a:r>
            <a:r>
              <a:rPr lang="en-US" sz="2400" baseline="30000" dirty="0" err="1">
                <a:solidFill>
                  <a:srgbClr val="FFFFFF"/>
                </a:solidFill>
                <a:latin typeface="Verdana" charset="0"/>
                <a:ea typeface="ＭＳ Ｐゴシック" charset="0"/>
                <a:cs typeface="ＭＳ Ｐゴシック" charset="0"/>
              </a:rPr>
              <a:t>o</a:t>
            </a:r>
            <a:r>
              <a:rPr lang="en-US" sz="2400" dirty="0" err="1">
                <a:solidFill>
                  <a:srgbClr val="FFFFFF"/>
                </a:solidFill>
                <a:latin typeface="Verdana" charset="0"/>
                <a:ea typeface="ＭＳ Ｐゴシック" charset="0"/>
                <a:cs typeface="ＭＳ Ｐゴシック" charset="0"/>
              </a:rPr>
              <a:t>C</a:t>
            </a:r>
            <a:r>
              <a:rPr lang="en-US" sz="2400" dirty="0">
                <a:solidFill>
                  <a:srgbClr val="FFFFFF"/>
                </a:solidFill>
                <a:latin typeface="Verdana" charset="0"/>
                <a:ea typeface="ＭＳ Ｐゴシック" charset="0"/>
                <a:cs typeface="ＭＳ Ｐゴシック" charset="0"/>
              </a:rPr>
              <a:t> and 93.3 </a:t>
            </a:r>
            <a:r>
              <a:rPr lang="en-US" sz="2400" dirty="0" err="1">
                <a:solidFill>
                  <a:srgbClr val="FFFFFF"/>
                </a:solidFill>
                <a:latin typeface="Verdana" charset="0"/>
                <a:ea typeface="ＭＳ Ｐゴシック" charset="0"/>
                <a:cs typeface="ＭＳ Ｐゴシック" charset="0"/>
              </a:rPr>
              <a:t>kPa</a:t>
            </a:r>
            <a:r>
              <a:rPr lang="en-US" sz="2400" dirty="0">
                <a:solidFill>
                  <a:srgbClr val="FFFFFF"/>
                </a:solidFill>
                <a:latin typeface="Verdana" charset="0"/>
                <a:ea typeface="ＭＳ Ｐゴシック" charset="0"/>
                <a:cs typeface="ＭＳ Ｐゴシック" charset="0"/>
              </a:rPr>
              <a:t>?</a:t>
            </a:r>
          </a:p>
        </p:txBody>
      </p:sp>
      <p:sp>
        <p:nvSpPr>
          <p:cNvPr id="23556" name="Text Box 4"/>
          <p:cNvSpPr txBox="1">
            <a:spLocks noChangeArrowheads="1"/>
          </p:cNvSpPr>
          <p:nvPr/>
        </p:nvSpPr>
        <p:spPr bwMode="auto">
          <a:xfrm>
            <a:off x="304800" y="3962400"/>
            <a:ext cx="4378325" cy="2308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defTabSz="914400" eaLnBrk="0" fontAlgn="base" hangingPunct="0">
              <a:spcBef>
                <a:spcPct val="0"/>
              </a:spcBef>
              <a:spcAft>
                <a:spcPct val="0"/>
              </a:spcAft>
              <a:defRPr/>
            </a:pPr>
            <a:r>
              <a:rPr lang="en-US" sz="2400" dirty="0">
                <a:solidFill>
                  <a:srgbClr val="FFFFFF"/>
                </a:solidFill>
                <a:latin typeface="Verdana" charset="0"/>
                <a:ea typeface="ＭＳ Ｐゴシック" charset="0"/>
                <a:cs typeface="ＭＳ Ｐゴシック" charset="0"/>
              </a:rPr>
              <a:t>P</a:t>
            </a:r>
            <a:r>
              <a:rPr lang="en-US" sz="2400" baseline="-25000" dirty="0">
                <a:solidFill>
                  <a:srgbClr val="FFFFFF"/>
                </a:solidFill>
                <a:latin typeface="Verdana" charset="0"/>
                <a:ea typeface="ＭＳ Ｐゴシック" charset="0"/>
                <a:cs typeface="ＭＳ Ｐゴシック" charset="0"/>
              </a:rPr>
              <a:t>1</a:t>
            </a:r>
            <a:r>
              <a:rPr lang="en-US" sz="2400" dirty="0">
                <a:solidFill>
                  <a:srgbClr val="FFFFFF"/>
                </a:solidFill>
                <a:latin typeface="Verdana" charset="0"/>
                <a:ea typeface="ＭＳ Ｐゴシック" charset="0"/>
                <a:cs typeface="ＭＳ Ｐゴシック" charset="0"/>
              </a:rPr>
              <a:t> =  1.00 </a:t>
            </a:r>
            <a:r>
              <a:rPr lang="en-US" sz="2400" dirty="0" err="1">
                <a:solidFill>
                  <a:srgbClr val="FFFFFF"/>
                </a:solidFill>
                <a:latin typeface="Verdana" charset="0"/>
                <a:ea typeface="ＭＳ Ｐゴシック" charset="0"/>
                <a:cs typeface="ＭＳ Ｐゴシック" charset="0"/>
              </a:rPr>
              <a:t>atm</a:t>
            </a:r>
            <a:endParaRPr lang="en-US" sz="2400" dirty="0">
              <a:solidFill>
                <a:srgbClr val="FFFFFF"/>
              </a:solidFill>
              <a:latin typeface="Verdana" charset="0"/>
              <a:ea typeface="ＭＳ Ｐゴシック" charset="0"/>
              <a:cs typeface="ＭＳ Ｐゴシック" charset="0"/>
            </a:endParaRPr>
          </a:p>
          <a:p>
            <a:pPr defTabSz="914400" eaLnBrk="0" fontAlgn="base" hangingPunct="0">
              <a:spcBef>
                <a:spcPct val="0"/>
              </a:spcBef>
              <a:spcAft>
                <a:spcPct val="0"/>
              </a:spcAft>
              <a:defRPr/>
            </a:pPr>
            <a:r>
              <a:rPr lang="en-US" sz="2400" dirty="0">
                <a:solidFill>
                  <a:srgbClr val="FFFFFF"/>
                </a:solidFill>
                <a:latin typeface="Verdana" charset="0"/>
                <a:ea typeface="ＭＳ Ｐゴシック" charset="0"/>
                <a:cs typeface="ＭＳ Ｐゴシック" charset="0"/>
              </a:rPr>
              <a:t>T</a:t>
            </a:r>
            <a:r>
              <a:rPr lang="en-US" sz="2400" baseline="-25000" dirty="0">
                <a:solidFill>
                  <a:srgbClr val="FFFFFF"/>
                </a:solidFill>
                <a:latin typeface="Verdana" charset="0"/>
                <a:ea typeface="ＭＳ Ｐゴシック" charset="0"/>
                <a:cs typeface="ＭＳ Ｐゴシック" charset="0"/>
              </a:rPr>
              <a:t>1</a:t>
            </a:r>
            <a:r>
              <a:rPr lang="en-US" sz="2400" dirty="0">
                <a:solidFill>
                  <a:srgbClr val="FFFFFF"/>
                </a:solidFill>
                <a:latin typeface="Verdana" charset="0"/>
                <a:ea typeface="ＭＳ Ｐゴシック" charset="0"/>
                <a:cs typeface="ＭＳ Ｐゴシック" charset="0"/>
              </a:rPr>
              <a:t> =  273 K</a:t>
            </a:r>
          </a:p>
          <a:p>
            <a:pPr defTabSz="914400" eaLnBrk="0" fontAlgn="base" hangingPunct="0">
              <a:spcBef>
                <a:spcPct val="0"/>
              </a:spcBef>
              <a:spcAft>
                <a:spcPct val="0"/>
              </a:spcAft>
              <a:defRPr/>
            </a:pPr>
            <a:r>
              <a:rPr lang="en-US" sz="2400" dirty="0">
                <a:solidFill>
                  <a:srgbClr val="FFFFFF"/>
                </a:solidFill>
                <a:latin typeface="Verdana" charset="0"/>
                <a:ea typeface="ＭＳ Ｐゴシック" charset="0"/>
                <a:cs typeface="ＭＳ Ｐゴシック" charset="0"/>
              </a:rPr>
              <a:t>V</a:t>
            </a:r>
            <a:r>
              <a:rPr lang="en-US" sz="2400" baseline="-25000" dirty="0">
                <a:solidFill>
                  <a:srgbClr val="FFFFFF"/>
                </a:solidFill>
                <a:latin typeface="Verdana" charset="0"/>
                <a:ea typeface="ＭＳ Ｐゴシック" charset="0"/>
                <a:cs typeface="ＭＳ Ｐゴシック" charset="0"/>
              </a:rPr>
              <a:t>1</a:t>
            </a:r>
            <a:r>
              <a:rPr lang="en-US" sz="2400" dirty="0">
                <a:solidFill>
                  <a:srgbClr val="FFFFFF"/>
                </a:solidFill>
                <a:latin typeface="Verdana" charset="0"/>
                <a:ea typeface="ＭＳ Ｐゴシック" charset="0"/>
                <a:cs typeface="ＭＳ Ｐゴシック" charset="0"/>
              </a:rPr>
              <a:t> =  500 L</a:t>
            </a:r>
            <a:endParaRPr lang="en-US" sz="2400" baseline="30000" dirty="0">
              <a:solidFill>
                <a:srgbClr val="FFFFFF"/>
              </a:solidFill>
              <a:latin typeface="Verdana" charset="0"/>
              <a:ea typeface="ＭＳ Ｐゴシック" charset="0"/>
              <a:cs typeface="ＭＳ Ｐゴシック" charset="0"/>
            </a:endParaRPr>
          </a:p>
          <a:p>
            <a:pPr defTabSz="914400" eaLnBrk="0" fontAlgn="base" hangingPunct="0">
              <a:spcBef>
                <a:spcPct val="0"/>
              </a:spcBef>
              <a:spcAft>
                <a:spcPct val="0"/>
              </a:spcAft>
              <a:defRPr/>
            </a:pPr>
            <a:r>
              <a:rPr lang="en-US" sz="2400" dirty="0">
                <a:solidFill>
                  <a:srgbClr val="FFFFFF"/>
                </a:solidFill>
                <a:latin typeface="Verdana" charset="0"/>
                <a:ea typeface="ＭＳ Ｐゴシック" charset="0"/>
                <a:cs typeface="ＭＳ Ｐゴシック" charset="0"/>
              </a:rPr>
              <a:t>P</a:t>
            </a:r>
            <a:r>
              <a:rPr lang="en-US" sz="2400" baseline="-25000" dirty="0">
                <a:solidFill>
                  <a:srgbClr val="FFFFFF"/>
                </a:solidFill>
                <a:latin typeface="Verdana" charset="0"/>
                <a:ea typeface="ＭＳ Ｐゴシック" charset="0"/>
                <a:cs typeface="ＭＳ Ｐゴシック" charset="0"/>
              </a:rPr>
              <a:t>2</a:t>
            </a:r>
            <a:r>
              <a:rPr lang="en-US" sz="2400" dirty="0">
                <a:solidFill>
                  <a:srgbClr val="FFFFFF"/>
                </a:solidFill>
                <a:latin typeface="Verdana" charset="0"/>
                <a:ea typeface="ＭＳ Ｐゴシック" charset="0"/>
                <a:cs typeface="ＭＳ Ｐゴシック" charset="0"/>
              </a:rPr>
              <a:t> =  93.3 </a:t>
            </a:r>
            <a:r>
              <a:rPr lang="en-US" sz="2400" dirty="0" err="1">
                <a:solidFill>
                  <a:srgbClr val="FFFFFF"/>
                </a:solidFill>
                <a:latin typeface="Verdana" charset="0"/>
                <a:ea typeface="ＭＳ Ｐゴシック" charset="0"/>
                <a:cs typeface="ＭＳ Ｐゴシック" charset="0"/>
              </a:rPr>
              <a:t>kPa</a:t>
            </a:r>
            <a:r>
              <a:rPr lang="en-US" sz="2400" dirty="0">
                <a:solidFill>
                  <a:srgbClr val="FFFFFF"/>
                </a:solidFill>
                <a:latin typeface="Verdana" charset="0"/>
                <a:ea typeface="ＭＳ Ｐゴシック" charset="0"/>
                <a:cs typeface="ＭＳ Ｐゴシック" charset="0"/>
              </a:rPr>
              <a:t>= 0.921atm</a:t>
            </a:r>
          </a:p>
          <a:p>
            <a:pPr defTabSz="914400" eaLnBrk="0" fontAlgn="base" hangingPunct="0">
              <a:spcBef>
                <a:spcPct val="0"/>
              </a:spcBef>
              <a:spcAft>
                <a:spcPct val="0"/>
              </a:spcAft>
              <a:defRPr/>
            </a:pPr>
            <a:r>
              <a:rPr lang="en-US" sz="2400" dirty="0">
                <a:solidFill>
                  <a:srgbClr val="FFFFFF"/>
                </a:solidFill>
                <a:latin typeface="Verdana" charset="0"/>
                <a:ea typeface="ＭＳ Ｐゴシック" charset="0"/>
                <a:cs typeface="ＭＳ Ｐゴシック" charset="0"/>
              </a:rPr>
              <a:t>T</a:t>
            </a:r>
            <a:r>
              <a:rPr lang="en-US" sz="2400" baseline="-25000" dirty="0">
                <a:solidFill>
                  <a:srgbClr val="FFFFFF"/>
                </a:solidFill>
                <a:latin typeface="Verdana" charset="0"/>
                <a:ea typeface="ＭＳ Ｐゴシック" charset="0"/>
                <a:cs typeface="ＭＳ Ｐゴシック" charset="0"/>
              </a:rPr>
              <a:t>2</a:t>
            </a:r>
            <a:r>
              <a:rPr lang="en-US" sz="2400" dirty="0">
                <a:solidFill>
                  <a:srgbClr val="FFFFFF"/>
                </a:solidFill>
                <a:latin typeface="Verdana" charset="0"/>
                <a:ea typeface="ＭＳ Ｐゴシック" charset="0"/>
                <a:cs typeface="ＭＳ Ｐゴシック" charset="0"/>
              </a:rPr>
              <a:t> =  0 </a:t>
            </a:r>
            <a:r>
              <a:rPr lang="en-US" sz="2400" baseline="30000" dirty="0" err="1">
                <a:solidFill>
                  <a:srgbClr val="FFFFFF"/>
                </a:solidFill>
                <a:latin typeface="Verdana" charset="0"/>
                <a:ea typeface="ＭＳ Ｐゴシック" charset="0"/>
                <a:cs typeface="ＭＳ Ｐゴシック" charset="0"/>
              </a:rPr>
              <a:t>o</a:t>
            </a:r>
            <a:r>
              <a:rPr lang="en-US" sz="2400" dirty="0" err="1">
                <a:solidFill>
                  <a:srgbClr val="FFFFFF"/>
                </a:solidFill>
                <a:latin typeface="Verdana" charset="0"/>
                <a:ea typeface="ＭＳ Ｐゴシック" charset="0"/>
                <a:cs typeface="ＭＳ Ｐゴシック" charset="0"/>
              </a:rPr>
              <a:t>C</a:t>
            </a:r>
            <a:r>
              <a:rPr lang="en-US" sz="2400" dirty="0">
                <a:solidFill>
                  <a:srgbClr val="FFFFFF"/>
                </a:solidFill>
                <a:latin typeface="Verdana" charset="0"/>
                <a:ea typeface="ＭＳ Ｐゴシック" charset="0"/>
                <a:cs typeface="ＭＳ Ｐゴシック" charset="0"/>
              </a:rPr>
              <a:t> + 273  =  273 K</a:t>
            </a:r>
          </a:p>
          <a:p>
            <a:pPr defTabSz="914400" eaLnBrk="0" fontAlgn="base" hangingPunct="0">
              <a:spcBef>
                <a:spcPct val="0"/>
              </a:spcBef>
              <a:spcAft>
                <a:spcPct val="0"/>
              </a:spcAft>
              <a:defRPr/>
            </a:pPr>
            <a:r>
              <a:rPr lang="en-US" sz="2400" dirty="0">
                <a:solidFill>
                  <a:srgbClr val="FFFFFF"/>
                </a:solidFill>
                <a:latin typeface="Verdana" charset="0"/>
                <a:ea typeface="ＭＳ Ｐゴシック" charset="0"/>
                <a:cs typeface="ＭＳ Ｐゴシック" charset="0"/>
              </a:rPr>
              <a:t>V</a:t>
            </a:r>
            <a:r>
              <a:rPr lang="en-US" sz="2400" baseline="-25000" dirty="0">
                <a:solidFill>
                  <a:srgbClr val="FFFFFF"/>
                </a:solidFill>
                <a:latin typeface="Verdana" charset="0"/>
                <a:ea typeface="ＭＳ Ｐゴシック" charset="0"/>
                <a:cs typeface="ＭＳ Ｐゴシック" charset="0"/>
              </a:rPr>
              <a:t>2</a:t>
            </a:r>
            <a:r>
              <a:rPr lang="en-US" sz="2400" dirty="0">
                <a:solidFill>
                  <a:srgbClr val="FFFFFF"/>
                </a:solidFill>
                <a:latin typeface="Verdana" charset="0"/>
                <a:ea typeface="ＭＳ Ｐゴシック" charset="0"/>
                <a:cs typeface="ＭＳ Ｐゴシック" charset="0"/>
              </a:rPr>
              <a:t> =  ?</a:t>
            </a:r>
            <a:endParaRPr lang="en-US" sz="2400" baseline="30000" dirty="0">
              <a:solidFill>
                <a:srgbClr val="FFFFFF"/>
              </a:solidFill>
              <a:latin typeface="Verdana" charset="0"/>
              <a:ea typeface="ＭＳ Ｐゴシック" charset="0"/>
              <a:cs typeface="ＭＳ Ｐゴシック" charset="0"/>
            </a:endParaRPr>
          </a:p>
        </p:txBody>
      </p:sp>
      <p:sp>
        <p:nvSpPr>
          <p:cNvPr id="23562" name="Text Box 10"/>
          <p:cNvSpPr txBox="1">
            <a:spLocks noChangeArrowheads="1"/>
          </p:cNvSpPr>
          <p:nvPr/>
        </p:nvSpPr>
        <p:spPr bwMode="auto">
          <a:xfrm>
            <a:off x="4840288" y="4481513"/>
            <a:ext cx="2403475" cy="811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defTabSz="914400" eaLnBrk="0" fontAlgn="base" hangingPunct="0">
              <a:spcBef>
                <a:spcPct val="0"/>
              </a:spcBef>
              <a:spcAft>
                <a:spcPct val="0"/>
              </a:spcAft>
              <a:defRPr/>
            </a:pPr>
            <a:r>
              <a:rPr lang="en-US" sz="2800" dirty="0">
                <a:solidFill>
                  <a:srgbClr val="FFFF00"/>
                </a:solidFill>
                <a:latin typeface="Verdana" charset="0"/>
                <a:ea typeface="ＭＳ Ｐゴシック" charset="0"/>
                <a:cs typeface="ＭＳ Ｐゴシック" charset="0"/>
              </a:rPr>
              <a:t>V</a:t>
            </a:r>
            <a:r>
              <a:rPr lang="en-US" sz="2800" baseline="-25000" dirty="0">
                <a:solidFill>
                  <a:srgbClr val="FFFF00"/>
                </a:solidFill>
                <a:latin typeface="Verdana" charset="0"/>
                <a:ea typeface="ＭＳ Ｐゴシック" charset="0"/>
                <a:cs typeface="ＭＳ Ｐゴシック" charset="0"/>
              </a:rPr>
              <a:t>2</a:t>
            </a:r>
            <a:r>
              <a:rPr lang="en-US" sz="2800" dirty="0">
                <a:solidFill>
                  <a:srgbClr val="FFFF00"/>
                </a:solidFill>
                <a:latin typeface="Verdana" charset="0"/>
                <a:ea typeface="ＭＳ Ｐゴシック" charset="0"/>
                <a:cs typeface="ＭＳ Ｐゴシック" charset="0"/>
              </a:rPr>
              <a:t>  =  543 L</a:t>
            </a:r>
          </a:p>
          <a:p>
            <a:pPr defTabSz="914400" eaLnBrk="0" fontAlgn="base" hangingPunct="0">
              <a:spcBef>
                <a:spcPct val="0"/>
              </a:spcBef>
              <a:spcAft>
                <a:spcPct val="0"/>
              </a:spcAft>
              <a:defRPr/>
            </a:pPr>
            <a:endParaRPr lang="en-US" sz="2800" baseline="30000" dirty="0">
              <a:solidFill>
                <a:srgbClr val="FFFF00"/>
              </a:solidFill>
              <a:latin typeface="Verdana" charset="0"/>
              <a:ea typeface="ＭＳ Ｐゴシック" charset="0"/>
              <a:cs typeface="ＭＳ Ｐゴシック" charset="0"/>
            </a:endParaRPr>
          </a:p>
        </p:txBody>
      </p:sp>
      <p:graphicFrame>
        <p:nvGraphicFramePr>
          <p:cNvPr id="23563" name="Object 11"/>
          <p:cNvGraphicFramePr>
            <a:graphicFrameLocks noChangeAspect="1"/>
          </p:cNvGraphicFramePr>
          <p:nvPr/>
        </p:nvGraphicFramePr>
        <p:xfrm>
          <a:off x="381000" y="2514600"/>
          <a:ext cx="1905000" cy="1136650"/>
        </p:xfrm>
        <a:graphic>
          <a:graphicData uri="http://schemas.openxmlformats.org/presentationml/2006/ole">
            <mc:AlternateContent xmlns:mc="http://schemas.openxmlformats.org/markup-compatibility/2006">
              <mc:Choice xmlns:v="urn:schemas-microsoft-com:vml" Requires="v">
                <p:oleObj spid="_x0000_s53255" name="Equation" r:id="rId7" imgW="723586" imgH="431613" progId="Equation.ESEE4">
                  <p:embed/>
                </p:oleObj>
              </mc:Choice>
              <mc:Fallback>
                <p:oleObj name="Equation" r:id="rId7" imgW="723586" imgH="431613" progId="Equation.ESEE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514600"/>
                        <a:ext cx="1905000" cy="1136650"/>
                      </a:xfrm>
                      <a:prstGeom prst="rect">
                        <a:avLst/>
                      </a:prstGeom>
                      <a:solidFill>
                        <a:srgbClr val="EBEB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23564" name="AutoShape 12">
            <a:hlinkClick r:id="rId9" action="ppaction://hlinksldjump" highlightClick="1"/>
          </p:cNvPr>
          <p:cNvSpPr>
            <a:spLocks noChangeArrowheads="1"/>
          </p:cNvSpPr>
          <p:nvPr/>
        </p:nvSpPr>
        <p:spPr bwMode="auto">
          <a:xfrm>
            <a:off x="0" y="6119813"/>
            <a:ext cx="609600" cy="357187"/>
          </a:xfrm>
          <a:prstGeom prst="actionButtonBeginning">
            <a:avLst/>
          </a:prstGeom>
          <a:solidFill>
            <a:schemeClr val="bg1">
              <a:alpha val="50000"/>
            </a:schemeClr>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a:solidFill>
                <a:srgbClr val="FFFFFF"/>
              </a:solidFill>
              <a:latin typeface="Verdana" charset="0"/>
              <a:ea typeface="ＭＳ Ｐゴシック" charset="0"/>
              <a:cs typeface="ＭＳ Ｐゴシック" charset="0"/>
            </a:endParaRPr>
          </a:p>
        </p:txBody>
      </p:sp>
    </p:spTree>
    <p:custDataLst>
      <p:tags r:id="rId2"/>
    </p:custDataLst>
    <p:extLst>
      <p:ext uri="{BB962C8B-B14F-4D97-AF65-F5344CB8AC3E}">
        <p14:creationId xmlns:p14="http://schemas.microsoft.com/office/powerpoint/2010/main" val="4150156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ox(out)">
                                      <p:cBhvr>
                                        <p:cTn id="7" dur="500"/>
                                        <p:tgtEl>
                                          <p:spTgt spid="2355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5"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3563"/>
                                        </p:tgtEl>
                                        <p:attrNameLst>
                                          <p:attrName>style.visibility</p:attrName>
                                        </p:attrNameLst>
                                      </p:cBhvr>
                                      <p:to>
                                        <p:strVal val="visible"/>
                                      </p:to>
                                    </p:set>
                                    <p:animEffect transition="in" filter="dissolve">
                                      <p:cBhvr>
                                        <p:cTn id="12" dur="500"/>
                                        <p:tgtEl>
                                          <p:spTgt spid="2356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556">
                                            <p:txEl>
                                              <p:pRg st="0" end="0"/>
                                            </p:txEl>
                                          </p:spTgt>
                                        </p:tgtEl>
                                        <p:attrNameLst>
                                          <p:attrName>style.visibility</p:attrName>
                                        </p:attrNameLst>
                                      </p:cBhvr>
                                      <p:to>
                                        <p:strVal val="visible"/>
                                      </p:to>
                                    </p:set>
                                    <p:animEffect transition="in" filter="dissolve">
                                      <p:cBhvr>
                                        <p:cTn id="17" dur="500"/>
                                        <p:tgtEl>
                                          <p:spTgt spid="23556">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3556">
                                            <p:txEl>
                                              <p:pRg st="1" end="1"/>
                                            </p:txEl>
                                          </p:spTgt>
                                        </p:tgtEl>
                                        <p:attrNameLst>
                                          <p:attrName>style.visibility</p:attrName>
                                        </p:attrNameLst>
                                      </p:cBhvr>
                                      <p:to>
                                        <p:strVal val="visible"/>
                                      </p:to>
                                    </p:set>
                                    <p:animEffect transition="in" filter="dissolve">
                                      <p:cBhvr>
                                        <p:cTn id="22" dur="500"/>
                                        <p:tgtEl>
                                          <p:spTgt spid="23556">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3556">
                                            <p:txEl>
                                              <p:pRg st="2" end="2"/>
                                            </p:txEl>
                                          </p:spTgt>
                                        </p:tgtEl>
                                        <p:attrNameLst>
                                          <p:attrName>style.visibility</p:attrName>
                                        </p:attrNameLst>
                                      </p:cBhvr>
                                      <p:to>
                                        <p:strVal val="visible"/>
                                      </p:to>
                                    </p:set>
                                    <p:animEffect transition="in" filter="dissolve">
                                      <p:cBhvr>
                                        <p:cTn id="27" dur="500"/>
                                        <p:tgtEl>
                                          <p:spTgt spid="23556">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3556">
                                            <p:txEl>
                                              <p:pRg st="3" end="3"/>
                                            </p:txEl>
                                          </p:spTgt>
                                        </p:tgtEl>
                                        <p:attrNameLst>
                                          <p:attrName>style.visibility</p:attrName>
                                        </p:attrNameLst>
                                      </p:cBhvr>
                                      <p:to>
                                        <p:strVal val="visible"/>
                                      </p:to>
                                    </p:set>
                                    <p:animEffect transition="in" filter="dissolve">
                                      <p:cBhvr>
                                        <p:cTn id="32" dur="500"/>
                                        <p:tgtEl>
                                          <p:spTgt spid="23556">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3556">
                                            <p:txEl>
                                              <p:pRg st="4" end="4"/>
                                            </p:txEl>
                                          </p:spTgt>
                                        </p:tgtEl>
                                        <p:attrNameLst>
                                          <p:attrName>style.visibility</p:attrName>
                                        </p:attrNameLst>
                                      </p:cBhvr>
                                      <p:to>
                                        <p:strVal val="visible"/>
                                      </p:to>
                                    </p:set>
                                    <p:animEffect transition="in" filter="dissolve">
                                      <p:cBhvr>
                                        <p:cTn id="37" dur="500"/>
                                        <p:tgtEl>
                                          <p:spTgt spid="23556">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3556">
                                            <p:txEl>
                                              <p:pRg st="5" end="5"/>
                                            </p:txEl>
                                          </p:spTgt>
                                        </p:tgtEl>
                                        <p:attrNameLst>
                                          <p:attrName>style.visibility</p:attrName>
                                        </p:attrNameLst>
                                      </p:cBhvr>
                                      <p:to>
                                        <p:strVal val="visible"/>
                                      </p:to>
                                    </p:set>
                                    <p:animEffect transition="in" filter="dissolve">
                                      <p:cBhvr>
                                        <p:cTn id="42" dur="500"/>
                                        <p:tgtEl>
                                          <p:spTgt spid="23556">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23562"/>
                                        </p:tgtEl>
                                        <p:attrNameLst>
                                          <p:attrName>style.visibility</p:attrName>
                                        </p:attrNameLst>
                                      </p:cBhvr>
                                      <p:to>
                                        <p:strVal val="visible"/>
                                      </p:to>
                                    </p:set>
                                    <p:anim calcmode="lin" valueType="num">
                                      <p:cBhvr>
                                        <p:cTn id="47" dur="1000" fill="hold"/>
                                        <p:tgtEl>
                                          <p:spTgt spid="23562"/>
                                        </p:tgtEl>
                                        <p:attrNameLst>
                                          <p:attrName>ppt_w</p:attrName>
                                        </p:attrNameLst>
                                      </p:cBhvr>
                                      <p:tavLst>
                                        <p:tav tm="0">
                                          <p:val>
                                            <p:fltVal val="0"/>
                                          </p:val>
                                        </p:tav>
                                        <p:tav tm="100000">
                                          <p:val>
                                            <p:strVal val="#ppt_w"/>
                                          </p:val>
                                        </p:tav>
                                      </p:tavLst>
                                    </p:anim>
                                    <p:anim calcmode="lin" valueType="num">
                                      <p:cBhvr>
                                        <p:cTn id="48" dur="1000" fill="hold"/>
                                        <p:tgtEl>
                                          <p:spTgt spid="23562"/>
                                        </p:tgtEl>
                                        <p:attrNameLst>
                                          <p:attrName>ppt_h</p:attrName>
                                        </p:attrNameLst>
                                      </p:cBhvr>
                                      <p:tavLst>
                                        <p:tav tm="0">
                                          <p:val>
                                            <p:fltVal val="0"/>
                                          </p:val>
                                        </p:tav>
                                        <p:tav tm="100000">
                                          <p:val>
                                            <p:strVal val="#ppt_h"/>
                                          </p:val>
                                        </p:tav>
                                      </p:tavLst>
                                    </p:anim>
                                    <p:anim calcmode="lin" valueType="num">
                                      <p:cBhvr>
                                        <p:cTn id="49" dur="1000" fill="hold"/>
                                        <p:tgtEl>
                                          <p:spTgt spid="23562"/>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23562"/>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45"/>
                                            </p:cond>
                                          </p:stCondLst>
                                          <p:endCondLst>
                                            <p:cond evt="onStopAudio" delay="0">
                                              <p:tgtEl>
                                                <p:sldTgt/>
                                              </p:tgtEl>
                                            </p:cond>
                                          </p:endCondLst>
                                        </p:cTn>
                                        <p:tgtEl>
                                          <p:sndTgt r:embed="rId6"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P spid="23556" grpId="0" build="p" autoUpdateAnimBg="0"/>
      <p:bldP spid="23562"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defRPr/>
            </a:pPr>
            <a:r>
              <a:rPr lang="en-US"/>
              <a:t>Examples</a:t>
            </a:r>
          </a:p>
        </p:txBody>
      </p:sp>
      <p:sp>
        <p:nvSpPr>
          <p:cNvPr id="68611" name="Rectangle 3"/>
          <p:cNvSpPr>
            <a:spLocks noGrp="1" noChangeArrowheads="1"/>
          </p:cNvSpPr>
          <p:nvPr>
            <p:ph type="body" idx="1"/>
          </p:nvPr>
        </p:nvSpPr>
        <p:spPr/>
        <p:txBody>
          <a:bodyPr/>
          <a:lstStyle/>
          <a:p>
            <a:pPr>
              <a:defRPr/>
            </a:pPr>
            <a:r>
              <a:rPr lang="en-US"/>
              <a:t>A 15 L cylinder of gas at 4.8 atm pressure at 25ºC is heated to 75ºC and compressed to  17 atm. What is the new volume?</a:t>
            </a:r>
          </a:p>
        </p:txBody>
      </p:sp>
    </p:spTree>
    <p:custDataLst>
      <p:tags r:id="rId1"/>
    </p:custDataLst>
    <p:extLst>
      <p:ext uri="{BB962C8B-B14F-4D97-AF65-F5344CB8AC3E}">
        <p14:creationId xmlns:p14="http://schemas.microsoft.com/office/powerpoint/2010/main" val="269161146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a:defRPr/>
            </a:pPr>
            <a:r>
              <a:rPr lang="en-US"/>
              <a:t>Examples</a:t>
            </a:r>
          </a:p>
        </p:txBody>
      </p:sp>
      <p:sp>
        <p:nvSpPr>
          <p:cNvPr id="145411" name="Rectangle 3"/>
          <p:cNvSpPr>
            <a:spLocks noGrp="1" noChangeArrowheads="1"/>
          </p:cNvSpPr>
          <p:nvPr>
            <p:ph type="body" idx="1"/>
          </p:nvPr>
        </p:nvSpPr>
        <p:spPr>
          <a:xfrm>
            <a:off x="533400" y="1447800"/>
            <a:ext cx="7924800" cy="4876800"/>
          </a:xfrm>
        </p:spPr>
        <p:txBody>
          <a:bodyPr/>
          <a:lstStyle/>
          <a:p>
            <a:pPr>
              <a:defRPr/>
            </a:pPr>
            <a:r>
              <a:rPr lang="en-US"/>
              <a:t>If 6.2 L of gas at 723 mm Hg at 21ºC is compressed to 2.2 L at 4117 mm Hg, what is the temperature of the gas?</a:t>
            </a:r>
          </a:p>
        </p:txBody>
      </p:sp>
    </p:spTree>
    <p:custDataLst>
      <p:tags r:id="rId1"/>
    </p:custDataLst>
    <p:extLst>
      <p:ext uri="{BB962C8B-B14F-4D97-AF65-F5344CB8AC3E}">
        <p14:creationId xmlns:p14="http://schemas.microsoft.com/office/powerpoint/2010/main" val="98009701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39D6CF1-E117-7C4E-8B5F-035D8136DE87}"/>
              </a:ext>
            </a:extLst>
          </p:cNvPr>
          <p:cNvSpPr>
            <a:spLocks noChangeArrowheads="1"/>
          </p:cNvSpPr>
          <p:nvPr/>
        </p:nvSpPr>
        <p:spPr bwMode="auto">
          <a:xfrm>
            <a:off x="152400" y="1295400"/>
            <a:ext cx="8686800" cy="2133600"/>
          </a:xfrm>
          <a:prstGeom prst="rect">
            <a:avLst/>
          </a:prstGeom>
          <a:noFill/>
          <a:ln>
            <a:noFill/>
          </a:ln>
          <a:effectLst>
            <a:outerShdw blurRad="63500" dist="38099" dir="2700000" algn="ctr" rotWithShape="0">
              <a:schemeClr val="tx2">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marL="342900" indent="-342900">
              <a:defRPr sz="2400">
                <a:solidFill>
                  <a:schemeClr val="tx1"/>
                </a:solidFill>
                <a:latin typeface="Verdana" panose="020B0604030504040204" pitchFamily="34" charset="0"/>
                <a:ea typeface="ＭＳ Ｐゴシック" panose="020B0600070205080204" pitchFamily="34" charset="-128"/>
              </a:defRPr>
            </a:lvl1pPr>
            <a:lvl2pPr marL="742950" indent="-285750">
              <a:defRPr sz="2400">
                <a:solidFill>
                  <a:schemeClr val="tx1"/>
                </a:solidFill>
                <a:latin typeface="Verdana" panose="020B0604030504040204" pitchFamily="34" charset="0"/>
                <a:ea typeface="ＭＳ Ｐゴシック" panose="020B0600070205080204" pitchFamily="34" charset="-128"/>
              </a:defRPr>
            </a:lvl2pPr>
            <a:lvl3pPr marL="1143000" indent="-228600">
              <a:defRPr sz="2400">
                <a:solidFill>
                  <a:schemeClr val="tx1"/>
                </a:solidFill>
                <a:latin typeface="Verdana" panose="020B0604030504040204" pitchFamily="34" charset="0"/>
                <a:ea typeface="ＭＳ Ｐゴシック" panose="020B0600070205080204" pitchFamily="34" charset="-128"/>
              </a:defRPr>
            </a:lvl3pPr>
            <a:lvl4pPr marL="1600200" indent="-228600">
              <a:defRPr sz="2400">
                <a:solidFill>
                  <a:schemeClr val="tx1"/>
                </a:solidFill>
                <a:latin typeface="Verdana" panose="020B0604030504040204" pitchFamily="34" charset="0"/>
                <a:ea typeface="ＭＳ Ｐゴシック" panose="020B0600070205080204" pitchFamily="34" charset="-128"/>
              </a:defRPr>
            </a:lvl4pPr>
            <a:lvl5pPr marL="2057400" indent="-22860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a:lnSpc>
                <a:spcPct val="70000"/>
              </a:lnSpc>
              <a:spcBef>
                <a:spcPct val="20000"/>
              </a:spcBef>
              <a:buSzPct val="75000"/>
              <a:buFont typeface="Wingdings" pitchFamily="2" charset="2"/>
              <a:buChar char="Ø"/>
            </a:pPr>
            <a:r>
              <a:rPr kumimoji="1" lang="en-US" altLang="en-US" sz="3800">
                <a:latin typeface="Arial" panose="020B0604020202020204" pitchFamily="34" charset="0"/>
              </a:rPr>
              <a:t>IF WE COMBINE ALL OF THE LAWS TOGETHER INCLUDING AVOGADRO</a:t>
            </a:r>
            <a:r>
              <a:rPr kumimoji="1" lang="ja-JP" altLang="en-US" sz="3800">
                <a:latin typeface="Arial" panose="020B0604020202020204" pitchFamily="34" charset="0"/>
              </a:rPr>
              <a:t>’</a:t>
            </a:r>
            <a:r>
              <a:rPr kumimoji="1" lang="en-US" altLang="ja-JP" sz="3800">
                <a:latin typeface="Arial" panose="020B0604020202020204" pitchFamily="34" charset="0"/>
              </a:rPr>
              <a:t>S LAW MENTIONED EARLIER WE GET:</a:t>
            </a:r>
            <a:r>
              <a:rPr kumimoji="1" lang="en-US" altLang="ja-JP" sz="3800">
                <a:solidFill>
                  <a:srgbClr val="A85400"/>
                </a:solidFill>
                <a:latin typeface="CartoonDemiBold" pitchFamily="2" charset="0"/>
              </a:rPr>
              <a:t> </a:t>
            </a:r>
            <a:endParaRPr kumimoji="1" lang="en-US" altLang="en-US" sz="3800">
              <a:solidFill>
                <a:srgbClr val="A85400"/>
              </a:solidFill>
              <a:latin typeface="CartoonDemiBold" pitchFamily="2" charset="0"/>
            </a:endParaRPr>
          </a:p>
        </p:txBody>
      </p:sp>
      <p:grpSp>
        <p:nvGrpSpPr>
          <p:cNvPr id="6147" name="Group 3">
            <a:extLst>
              <a:ext uri="{FF2B5EF4-FFF2-40B4-BE49-F238E27FC236}">
                <a16:creationId xmlns:a16="http://schemas.microsoft.com/office/drawing/2014/main" id="{247F7101-8448-0F42-9BC3-BB88195DC9FD}"/>
              </a:ext>
            </a:extLst>
          </p:cNvPr>
          <p:cNvGrpSpPr>
            <a:grpSpLocks/>
          </p:cNvGrpSpPr>
          <p:nvPr/>
        </p:nvGrpSpPr>
        <p:grpSpPr bwMode="auto">
          <a:xfrm>
            <a:off x="1666875" y="3276600"/>
            <a:ext cx="3438525" cy="1920875"/>
            <a:chOff x="912" y="2064"/>
            <a:chExt cx="2310" cy="1210"/>
          </a:xfrm>
        </p:grpSpPr>
        <p:sp>
          <p:nvSpPr>
            <p:cNvPr id="6148" name="Line 4">
              <a:extLst>
                <a:ext uri="{FF2B5EF4-FFF2-40B4-BE49-F238E27FC236}">
                  <a16:creationId xmlns:a16="http://schemas.microsoft.com/office/drawing/2014/main" id="{F1A1907A-CF60-BD4F-8F5C-01022C93BA0B}"/>
                </a:ext>
              </a:extLst>
            </p:cNvPr>
            <p:cNvSpPr>
              <a:spLocks noChangeShapeType="1"/>
            </p:cNvSpPr>
            <p:nvPr/>
          </p:nvSpPr>
          <p:spPr bwMode="auto">
            <a:xfrm>
              <a:off x="912" y="2592"/>
              <a:ext cx="1200" cy="0"/>
            </a:xfrm>
            <a:prstGeom prst="line">
              <a:avLst/>
            </a:prstGeom>
            <a:noFill/>
            <a:ln w="57150">
              <a:solidFill>
                <a:schemeClr val="folHlink"/>
              </a:solidFill>
              <a:round/>
              <a:headEnd/>
              <a:tailEnd/>
            </a:ln>
            <a:effectLst>
              <a:outerShdw blurRad="63500" dist="29783" dir="1514402" algn="ctr" rotWithShape="0">
                <a:schemeClr val="tx1">
                  <a:alpha val="74998"/>
                </a:schemeClr>
              </a:outerShdw>
            </a:effectLst>
            <a:extLst>
              <a:ext uri="{909E8E84-426E-40dd-AFC4-6F175D3DCCD1}">
                <a14:hiddenFill xmlns:a14="http://schemas.microsoft.com/office/drawing/2010/main" xmlns="">
                  <a:noFill/>
                </a14:hiddenFill>
              </a:ext>
            </a:extLst>
          </p:spPr>
          <p:txBody>
            <a:bodyPr/>
            <a:lstStyle/>
            <a:p>
              <a:pPr>
                <a:defRPr/>
              </a:pPr>
              <a:endParaRPr lang="en-US">
                <a:latin typeface="Verdana" charset="0"/>
                <a:ea typeface="ＭＳ Ｐゴシック" charset="0"/>
              </a:endParaRPr>
            </a:p>
          </p:txBody>
        </p:sp>
        <p:sp>
          <p:nvSpPr>
            <p:cNvPr id="6149" name="Text Box 5">
              <a:extLst>
                <a:ext uri="{FF2B5EF4-FFF2-40B4-BE49-F238E27FC236}">
                  <a16:creationId xmlns:a16="http://schemas.microsoft.com/office/drawing/2014/main" id="{01166D79-34A1-2048-8F85-69BB7B3C89FB}"/>
                </a:ext>
              </a:extLst>
            </p:cNvPr>
            <p:cNvSpPr txBox="1">
              <a:spLocks noChangeArrowheads="1"/>
            </p:cNvSpPr>
            <p:nvPr/>
          </p:nvSpPr>
          <p:spPr bwMode="auto">
            <a:xfrm>
              <a:off x="1098" y="2064"/>
              <a:ext cx="918" cy="634"/>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defRPr/>
              </a:pPr>
              <a:r>
                <a:rPr lang="en-US" sz="6000">
                  <a:solidFill>
                    <a:schemeClr val="folHlink"/>
                  </a:solidFill>
                  <a:latin typeface="CartoonDemiBold" charset="0"/>
                  <a:ea typeface="ＭＳ Ｐゴシック" charset="0"/>
                </a:rPr>
                <a:t>PV</a:t>
              </a:r>
              <a:endParaRPr lang="en-US" sz="6000" baseline="-25000">
                <a:solidFill>
                  <a:schemeClr val="folHlink"/>
                </a:solidFill>
                <a:latin typeface="CartoonDemiBold" charset="0"/>
                <a:ea typeface="ＭＳ Ｐゴシック" charset="0"/>
              </a:endParaRPr>
            </a:p>
          </p:txBody>
        </p:sp>
        <p:sp>
          <p:nvSpPr>
            <p:cNvPr id="6150" name="Text Box 6">
              <a:extLst>
                <a:ext uri="{FF2B5EF4-FFF2-40B4-BE49-F238E27FC236}">
                  <a16:creationId xmlns:a16="http://schemas.microsoft.com/office/drawing/2014/main" id="{90E8B51A-5475-2847-B347-383F281F852A}"/>
                </a:ext>
              </a:extLst>
            </p:cNvPr>
            <p:cNvSpPr txBox="1">
              <a:spLocks noChangeArrowheads="1"/>
            </p:cNvSpPr>
            <p:nvPr/>
          </p:nvSpPr>
          <p:spPr bwMode="auto">
            <a:xfrm>
              <a:off x="1440" y="2640"/>
              <a:ext cx="732" cy="634"/>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defRPr/>
              </a:pPr>
              <a:r>
                <a:rPr lang="en-US" sz="6000">
                  <a:solidFill>
                    <a:schemeClr val="folHlink"/>
                  </a:solidFill>
                  <a:latin typeface="CartoonDemiBold" charset="0"/>
                  <a:ea typeface="ＭＳ Ｐゴシック" charset="0"/>
                </a:rPr>
                <a:t>T</a:t>
              </a:r>
              <a:endParaRPr lang="en-US" sz="6000" baseline="-25000">
                <a:solidFill>
                  <a:schemeClr val="folHlink"/>
                </a:solidFill>
                <a:latin typeface="CartoonDemiBold" charset="0"/>
                <a:ea typeface="ＭＳ Ｐゴシック" charset="0"/>
              </a:endParaRPr>
            </a:p>
          </p:txBody>
        </p:sp>
        <p:sp>
          <p:nvSpPr>
            <p:cNvPr id="6151" name="Text Box 7">
              <a:extLst>
                <a:ext uri="{FF2B5EF4-FFF2-40B4-BE49-F238E27FC236}">
                  <a16:creationId xmlns:a16="http://schemas.microsoft.com/office/drawing/2014/main" id="{E27EB962-8621-504B-847F-7382211DC0F7}"/>
                </a:ext>
              </a:extLst>
            </p:cNvPr>
            <p:cNvSpPr txBox="1">
              <a:spLocks noChangeArrowheads="1"/>
            </p:cNvSpPr>
            <p:nvPr/>
          </p:nvSpPr>
          <p:spPr bwMode="auto">
            <a:xfrm>
              <a:off x="1056" y="2640"/>
              <a:ext cx="732" cy="634"/>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defRPr/>
              </a:pPr>
              <a:r>
                <a:rPr lang="en-US" sz="6000">
                  <a:solidFill>
                    <a:schemeClr val="folHlink"/>
                  </a:solidFill>
                  <a:latin typeface="CartoonDemiBold" charset="0"/>
                  <a:ea typeface="ＭＳ Ｐゴシック" charset="0"/>
                </a:rPr>
                <a:t>n</a:t>
              </a:r>
              <a:endParaRPr lang="en-US" sz="6000" baseline="-25000">
                <a:solidFill>
                  <a:schemeClr val="folHlink"/>
                </a:solidFill>
                <a:latin typeface="CartoonDemiBold" charset="0"/>
                <a:ea typeface="ＭＳ Ｐゴシック" charset="0"/>
              </a:endParaRPr>
            </a:p>
          </p:txBody>
        </p:sp>
        <p:sp>
          <p:nvSpPr>
            <p:cNvPr id="6152" name="Text Box 8">
              <a:extLst>
                <a:ext uri="{FF2B5EF4-FFF2-40B4-BE49-F238E27FC236}">
                  <a16:creationId xmlns:a16="http://schemas.microsoft.com/office/drawing/2014/main" id="{5A104889-2C3F-EB47-8590-A86CBC6EA3FB}"/>
                </a:ext>
              </a:extLst>
            </p:cNvPr>
            <p:cNvSpPr txBox="1">
              <a:spLocks noChangeArrowheads="1"/>
            </p:cNvSpPr>
            <p:nvPr/>
          </p:nvSpPr>
          <p:spPr bwMode="auto">
            <a:xfrm>
              <a:off x="2160" y="2352"/>
              <a:ext cx="1062" cy="634"/>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defRPr/>
              </a:pPr>
              <a:r>
                <a:rPr lang="en-US" sz="6000">
                  <a:solidFill>
                    <a:schemeClr val="folHlink"/>
                  </a:solidFill>
                  <a:latin typeface="AidaBook" charset="0"/>
                  <a:ea typeface="ＭＳ Ｐゴシック" charset="0"/>
                </a:rPr>
                <a:t>=</a:t>
              </a:r>
              <a:r>
                <a:rPr lang="en-US" sz="6000">
                  <a:solidFill>
                    <a:schemeClr val="folHlink"/>
                  </a:solidFill>
                  <a:latin typeface="CartoonDemiBold" charset="0"/>
                  <a:ea typeface="ＭＳ Ｐゴシック" charset="0"/>
                </a:rPr>
                <a:t> R</a:t>
              </a:r>
              <a:endParaRPr lang="en-US" sz="6000" baseline="-25000">
                <a:solidFill>
                  <a:schemeClr val="folHlink"/>
                </a:solidFill>
                <a:latin typeface="CartoonDemiBold" charset="0"/>
                <a:ea typeface="ＭＳ Ｐゴシック" charset="0"/>
              </a:endParaRPr>
            </a:p>
          </p:txBody>
        </p:sp>
      </p:grpSp>
      <p:sp>
        <p:nvSpPr>
          <p:cNvPr id="6153" name="Rectangle 9">
            <a:extLst>
              <a:ext uri="{FF2B5EF4-FFF2-40B4-BE49-F238E27FC236}">
                <a16:creationId xmlns:a16="http://schemas.microsoft.com/office/drawing/2014/main" id="{C4EACD4D-CEC8-6846-A975-75A923F8E57A}"/>
              </a:ext>
            </a:extLst>
          </p:cNvPr>
          <p:cNvSpPr>
            <a:spLocks noChangeArrowheads="1"/>
          </p:cNvSpPr>
          <p:nvPr/>
        </p:nvSpPr>
        <p:spPr bwMode="auto">
          <a:xfrm>
            <a:off x="4953000" y="3581400"/>
            <a:ext cx="4191000" cy="1752600"/>
          </a:xfrm>
          <a:prstGeom prst="rect">
            <a:avLst/>
          </a:prstGeom>
          <a:noFill/>
          <a:ln>
            <a:noFill/>
          </a:ln>
          <a:effectLst>
            <a:outerShdw blurRad="63500" dist="38099" dir="2700000" algn="ctr" rotWithShape="0">
              <a:schemeClr val="tx2">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pPr algn="ctr">
              <a:lnSpc>
                <a:spcPct val="80000"/>
              </a:lnSpc>
              <a:spcBef>
                <a:spcPct val="20000"/>
              </a:spcBef>
              <a:defRPr/>
            </a:pPr>
            <a:r>
              <a:rPr kumimoji="1" lang="en-US" sz="3600">
                <a:latin typeface="Arial" charset="0"/>
                <a:ea typeface="ＭＳ Ｐゴシック" charset="0"/>
              </a:rPr>
              <a:t>WHERE R IS THE UNIVERSAL GAS CONSTANT</a:t>
            </a:r>
          </a:p>
        </p:txBody>
      </p:sp>
      <p:sp>
        <p:nvSpPr>
          <p:cNvPr id="6154" name="Rectangle 10">
            <a:extLst>
              <a:ext uri="{FF2B5EF4-FFF2-40B4-BE49-F238E27FC236}">
                <a16:creationId xmlns:a16="http://schemas.microsoft.com/office/drawing/2014/main" id="{CA1A37BE-92D7-5145-A051-7A8BDA3B4ECE}"/>
              </a:ext>
            </a:extLst>
          </p:cNvPr>
          <p:cNvSpPr>
            <a:spLocks noChangeArrowheads="1"/>
          </p:cNvSpPr>
          <p:nvPr/>
        </p:nvSpPr>
        <p:spPr bwMode="auto">
          <a:xfrm>
            <a:off x="914400" y="5334000"/>
            <a:ext cx="3429000" cy="1143000"/>
          </a:xfrm>
          <a:prstGeom prst="rect">
            <a:avLst/>
          </a:prstGeom>
          <a:noFill/>
          <a:ln>
            <a:noFill/>
          </a:ln>
          <a:effectLst>
            <a:outerShdw blurRad="63500" dist="38099" dir="2700000" algn="ctr" rotWithShape="0">
              <a:schemeClr val="tx2">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pPr algn="ctr">
              <a:lnSpc>
                <a:spcPct val="70000"/>
              </a:lnSpc>
              <a:spcBef>
                <a:spcPct val="20000"/>
              </a:spcBef>
              <a:defRPr/>
            </a:pPr>
            <a:r>
              <a:rPr kumimoji="1" lang="en-US" sz="4000">
                <a:latin typeface="Arial" charset="0"/>
                <a:ea typeface="ＭＳ Ｐゴシック" charset="0"/>
              </a:rPr>
              <a:t>NORMALLY</a:t>
            </a:r>
          </a:p>
          <a:p>
            <a:pPr algn="ctr">
              <a:lnSpc>
                <a:spcPct val="70000"/>
              </a:lnSpc>
              <a:spcBef>
                <a:spcPct val="20000"/>
              </a:spcBef>
              <a:defRPr/>
            </a:pPr>
            <a:r>
              <a:rPr kumimoji="1" lang="en-US" sz="4000">
                <a:latin typeface="Arial" charset="0"/>
                <a:ea typeface="ＭＳ Ｐゴシック" charset="0"/>
              </a:rPr>
              <a:t>WRITTEN AS</a:t>
            </a:r>
          </a:p>
        </p:txBody>
      </p:sp>
      <p:grpSp>
        <p:nvGrpSpPr>
          <p:cNvPr id="6155" name="Group 11">
            <a:extLst>
              <a:ext uri="{FF2B5EF4-FFF2-40B4-BE49-F238E27FC236}">
                <a16:creationId xmlns:a16="http://schemas.microsoft.com/office/drawing/2014/main" id="{A8264AE8-8EB6-2B4C-A395-7FF50A969A27}"/>
              </a:ext>
            </a:extLst>
          </p:cNvPr>
          <p:cNvGrpSpPr>
            <a:grpSpLocks/>
          </p:cNvGrpSpPr>
          <p:nvPr/>
        </p:nvGrpSpPr>
        <p:grpSpPr bwMode="auto">
          <a:xfrm>
            <a:off x="4419600" y="5334000"/>
            <a:ext cx="4191000" cy="1189038"/>
            <a:chOff x="2832" y="3273"/>
            <a:chExt cx="2400" cy="749"/>
          </a:xfrm>
        </p:grpSpPr>
        <p:sp>
          <p:nvSpPr>
            <p:cNvPr id="6156" name="Text Box 12">
              <a:extLst>
                <a:ext uri="{FF2B5EF4-FFF2-40B4-BE49-F238E27FC236}">
                  <a16:creationId xmlns:a16="http://schemas.microsoft.com/office/drawing/2014/main" id="{5A61FA76-3471-F048-B8EC-DA916F68C4AF}"/>
                </a:ext>
              </a:extLst>
            </p:cNvPr>
            <p:cNvSpPr txBox="1">
              <a:spLocks noChangeArrowheads="1"/>
            </p:cNvSpPr>
            <p:nvPr/>
          </p:nvSpPr>
          <p:spPr bwMode="auto">
            <a:xfrm>
              <a:off x="2832" y="3273"/>
              <a:ext cx="918" cy="749"/>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lgn="r">
                <a:defRPr/>
              </a:pPr>
              <a:r>
                <a:rPr lang="en-US" sz="7200">
                  <a:solidFill>
                    <a:schemeClr val="folHlink"/>
                  </a:solidFill>
                  <a:latin typeface="CartoonDemiBold" charset="0"/>
                  <a:ea typeface="ＭＳ Ｐゴシック" charset="0"/>
                </a:rPr>
                <a:t>PV</a:t>
              </a:r>
              <a:endParaRPr lang="en-US" sz="7200" baseline="-25000">
                <a:solidFill>
                  <a:schemeClr val="folHlink"/>
                </a:solidFill>
                <a:latin typeface="CartoonDemiBold" charset="0"/>
                <a:ea typeface="ＭＳ Ｐゴシック" charset="0"/>
              </a:endParaRPr>
            </a:p>
          </p:txBody>
        </p:sp>
        <p:sp>
          <p:nvSpPr>
            <p:cNvPr id="6157" name="Text Box 13">
              <a:extLst>
                <a:ext uri="{FF2B5EF4-FFF2-40B4-BE49-F238E27FC236}">
                  <a16:creationId xmlns:a16="http://schemas.microsoft.com/office/drawing/2014/main" id="{ABCD9558-44CB-E04F-A2B0-9DC74E69A83A}"/>
                </a:ext>
              </a:extLst>
            </p:cNvPr>
            <p:cNvSpPr txBox="1">
              <a:spLocks noChangeArrowheads="1"/>
            </p:cNvSpPr>
            <p:nvPr/>
          </p:nvSpPr>
          <p:spPr bwMode="auto">
            <a:xfrm>
              <a:off x="3648" y="3273"/>
              <a:ext cx="1584" cy="749"/>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defRPr/>
              </a:pPr>
              <a:r>
                <a:rPr lang="en-US" sz="7200">
                  <a:solidFill>
                    <a:schemeClr val="folHlink"/>
                  </a:solidFill>
                  <a:latin typeface="AidaBook" charset="0"/>
                  <a:ea typeface="ＭＳ Ｐゴシック" charset="0"/>
                </a:rPr>
                <a:t>=</a:t>
              </a:r>
              <a:r>
                <a:rPr lang="en-US" sz="7200">
                  <a:solidFill>
                    <a:schemeClr val="folHlink"/>
                  </a:solidFill>
                  <a:latin typeface="CartoonDemiBold" charset="0"/>
                  <a:ea typeface="ＭＳ Ｐゴシック" charset="0"/>
                </a:rPr>
                <a:t>nRT</a:t>
              </a:r>
              <a:endParaRPr lang="en-US" sz="7200" baseline="-25000">
                <a:solidFill>
                  <a:schemeClr val="folHlink"/>
                </a:solidFill>
                <a:latin typeface="CartoonDemiBold" charset="0"/>
                <a:ea typeface="ＭＳ Ｐゴシック" charset="0"/>
              </a:endParaRPr>
            </a:p>
          </p:txBody>
        </p:sp>
      </p:grpSp>
      <p:sp>
        <p:nvSpPr>
          <p:cNvPr id="6158" name="Rectangle 14">
            <a:extLst>
              <a:ext uri="{FF2B5EF4-FFF2-40B4-BE49-F238E27FC236}">
                <a16:creationId xmlns:a16="http://schemas.microsoft.com/office/drawing/2014/main" id="{1A150BDF-1DB8-9049-9E13-BAA6F89C11B0}"/>
              </a:ext>
            </a:extLst>
          </p:cNvPr>
          <p:cNvSpPr>
            <a:spLocks noChangeArrowheads="1"/>
          </p:cNvSpPr>
          <p:nvPr/>
        </p:nvSpPr>
        <p:spPr bwMode="auto">
          <a:xfrm>
            <a:off x="914400" y="76200"/>
            <a:ext cx="7772400" cy="1143000"/>
          </a:xfrm>
          <a:prstGeom prst="rect">
            <a:avLst/>
          </a:prstGeom>
          <a:noFill/>
          <a:ln>
            <a:noFill/>
          </a:ln>
          <a:effectLst>
            <a:outerShdw blurRad="63500" dist="38099"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nchor="ctr"/>
          <a:lstStyle/>
          <a:p>
            <a:pPr algn="ctr">
              <a:defRPr/>
            </a:pPr>
            <a:r>
              <a:rPr kumimoji="1" lang="en-US" sz="7200">
                <a:solidFill>
                  <a:srgbClr val="BA8F7A"/>
                </a:solidFill>
                <a:latin typeface="Beesknees ITC" charset="0"/>
                <a:ea typeface="ＭＳ Ｐゴシック" charset="0"/>
              </a:rPr>
              <a:t>Ideal gas law</a:t>
            </a:r>
          </a:p>
        </p:txBody>
      </p:sp>
    </p:spTree>
    <p:extLst>
      <p:ext uri="{BB962C8B-B14F-4D97-AF65-F5344CB8AC3E}">
        <p14:creationId xmlns:p14="http://schemas.microsoft.com/office/powerpoint/2010/main" val="22124423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0-#ppt_w/2"/>
                                          </p:val>
                                        </p:tav>
                                        <p:tav tm="100000">
                                          <p:val>
                                            <p:strVal val="#ppt_x"/>
                                          </p:val>
                                        </p:tav>
                                      </p:tavLst>
                                    </p:anim>
                                    <p:anim calcmode="lin" valueType="num">
                                      <p:cBhvr additive="base">
                                        <p:cTn id="8" dur="500" fill="hold"/>
                                        <p:tgtEl>
                                          <p:spTgt spid="614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Quack.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6147"/>
                                        </p:tgtEl>
                                        <p:attrNameLst>
                                          <p:attrName>style.visibility</p:attrName>
                                        </p:attrNameLst>
                                      </p:cBhvr>
                                      <p:to>
                                        <p:strVal val="visible"/>
                                      </p:to>
                                    </p:set>
                                    <p:anim calcmode="lin" valueType="num">
                                      <p:cBhvr>
                                        <p:cTn id="13" dur="500" fill="hold"/>
                                        <p:tgtEl>
                                          <p:spTgt spid="6147"/>
                                        </p:tgtEl>
                                        <p:attrNameLst>
                                          <p:attrName>ppt_w</p:attrName>
                                        </p:attrNameLst>
                                      </p:cBhvr>
                                      <p:tavLst>
                                        <p:tav tm="0">
                                          <p:val>
                                            <p:fltVal val="0"/>
                                          </p:val>
                                        </p:tav>
                                        <p:tav tm="100000">
                                          <p:val>
                                            <p:strVal val="#ppt_w"/>
                                          </p:val>
                                        </p:tav>
                                      </p:tavLst>
                                    </p:anim>
                                    <p:anim calcmode="lin" valueType="num">
                                      <p:cBhvr>
                                        <p:cTn id="14" dur="500" fill="hold"/>
                                        <p:tgtEl>
                                          <p:spTgt spid="614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drumroll.wav"/>
                                        </p:tgtEl>
                                      </p:cMediaNode>
                                    </p:audio>
                                  </p:subTnLst>
                                </p:cTn>
                              </p:par>
                            </p:childTnLst>
                          </p:cTn>
                        </p:par>
                        <p:par>
                          <p:cTn id="15" fill="hold" nodeType="afterGroup">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6153"/>
                                        </p:tgtEl>
                                        <p:attrNameLst>
                                          <p:attrName>style.visibility</p:attrName>
                                        </p:attrNameLst>
                                      </p:cBhvr>
                                      <p:to>
                                        <p:strVal val="visible"/>
                                      </p:to>
                                    </p:set>
                                  </p:childTnLst>
                                  <p:subTnLst>
                                    <p:audio>
                                      <p:cMediaNode>
                                        <p:cTn display="0" masterRel="sameClick">
                                          <p:stCondLst>
                                            <p:cond evt="begin" delay="0">
                                              <p:tn val="16"/>
                                            </p:cond>
                                          </p:stCondLst>
                                          <p:endCondLst>
                                            <p:cond evt="onStopAudio" delay="0">
                                              <p:tgtEl>
                                                <p:sldTgt/>
                                              </p:tgtEl>
                                            </p:cond>
                                          </p:endCondLst>
                                        </p:cTn>
                                        <p:tgtEl>
                                          <p:sndTgt r:embed="rId4" name="ricochet.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6154"/>
                                        </p:tgtEl>
                                        <p:attrNameLst>
                                          <p:attrName>style.visibility</p:attrName>
                                        </p:attrNameLst>
                                      </p:cBhvr>
                                      <p:to>
                                        <p:strVal val="visible"/>
                                      </p:to>
                                    </p:set>
                                  </p:childTnLst>
                                  <p:subTnLst>
                                    <p:audio>
                                      <p:cMediaNode>
                                        <p:cTn display="0" masterRel="sameClick">
                                          <p:stCondLst>
                                            <p:cond evt="begin" delay="0">
                                              <p:tn val="20"/>
                                            </p:cond>
                                          </p:stCondLst>
                                          <p:endCondLst>
                                            <p:cond evt="onStopAudio" delay="0">
                                              <p:tgtEl>
                                                <p:sldTgt/>
                                              </p:tgtEl>
                                            </p:cond>
                                          </p:endCondLst>
                                        </p:cTn>
                                        <p:tgtEl>
                                          <p:sndTgt r:embed="rId4" name="ricochet.wav"/>
                                        </p:tgtEl>
                                      </p:cMediaNode>
                                    </p:audio>
                                  </p:subTnLst>
                                </p:cTn>
                              </p:par>
                            </p:childTnLst>
                          </p:cTn>
                        </p:par>
                        <p:par>
                          <p:cTn id="22" fill="hold" nodeType="afterGroup">
                            <p:stCondLst>
                              <p:cond delay="500"/>
                            </p:stCondLst>
                            <p:childTnLst>
                              <p:par>
                                <p:cTn id="23" presetID="1" presetClass="entr" presetSubtype="0" fill="hold" nodeType="afterEffect">
                                  <p:stCondLst>
                                    <p:cond delay="0"/>
                                  </p:stCondLst>
                                  <p:childTnLst>
                                    <p:set>
                                      <p:cBhvr>
                                        <p:cTn id="24" dur="1" fill="hold">
                                          <p:stCondLst>
                                            <p:cond delay="499"/>
                                          </p:stCondLst>
                                        </p:cTn>
                                        <p:tgtEl>
                                          <p:spTgt spid="6155"/>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5" name="clap.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53" grpId="0" autoUpdateAnimBg="0"/>
      <p:bldP spid="615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164E6B4-1A2F-BC46-82F5-8A426BA0676C}"/>
              </a:ext>
            </a:extLst>
          </p:cNvPr>
          <p:cNvSpPr>
            <a:spLocks noGrp="1" noChangeArrowheads="1"/>
          </p:cNvSpPr>
          <p:nvPr>
            <p:ph type="title"/>
          </p:nvPr>
        </p:nvSpPr>
        <p:spPr/>
        <p:txBody>
          <a:bodyPr/>
          <a:lstStyle/>
          <a:p>
            <a:pPr eaLnBrk="1" hangingPunct="1"/>
            <a:r>
              <a:rPr lang="en-US" altLang="en-US"/>
              <a:t>Ideal Gas Law</a:t>
            </a:r>
          </a:p>
        </p:txBody>
      </p:sp>
      <p:sp>
        <p:nvSpPr>
          <p:cNvPr id="8196" name="Text Box 4">
            <a:extLst>
              <a:ext uri="{FF2B5EF4-FFF2-40B4-BE49-F238E27FC236}">
                <a16:creationId xmlns:a16="http://schemas.microsoft.com/office/drawing/2014/main" id="{65D2717A-BF6F-C84C-A93C-7B8B3C80F667}"/>
              </a:ext>
            </a:extLst>
          </p:cNvPr>
          <p:cNvSpPr txBox="1">
            <a:spLocks noChangeArrowheads="1"/>
          </p:cNvSpPr>
          <p:nvPr/>
        </p:nvSpPr>
        <p:spPr bwMode="auto">
          <a:xfrm>
            <a:off x="838200" y="1447800"/>
            <a:ext cx="7010400" cy="823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4800" dirty="0">
                <a:latin typeface="Arial" charset="0"/>
                <a:ea typeface="ＭＳ Ｐゴシック" charset="0"/>
              </a:rPr>
              <a:t>PV = </a:t>
            </a:r>
            <a:r>
              <a:rPr lang="en-US" sz="4800" dirty="0" err="1">
                <a:latin typeface="Arial" charset="0"/>
                <a:ea typeface="ＭＳ Ｐゴシック" charset="0"/>
              </a:rPr>
              <a:t>nRT</a:t>
            </a:r>
            <a:endParaRPr lang="en-US" sz="4800" dirty="0">
              <a:latin typeface="Arial" charset="0"/>
              <a:ea typeface="ＭＳ Ｐゴシック" charset="0"/>
            </a:endParaRPr>
          </a:p>
        </p:txBody>
      </p:sp>
      <p:sp>
        <p:nvSpPr>
          <p:cNvPr id="8197" name="Rectangle 5">
            <a:extLst>
              <a:ext uri="{FF2B5EF4-FFF2-40B4-BE49-F238E27FC236}">
                <a16:creationId xmlns:a16="http://schemas.microsoft.com/office/drawing/2014/main" id="{AE2BE38A-A386-2445-8A63-4EB25BAC6847}"/>
              </a:ext>
            </a:extLst>
          </p:cNvPr>
          <p:cNvSpPr>
            <a:spLocks noChangeArrowheads="1"/>
          </p:cNvSpPr>
          <p:nvPr/>
        </p:nvSpPr>
        <p:spPr bwMode="auto">
          <a:xfrm>
            <a:off x="609600" y="2362200"/>
            <a:ext cx="7772400" cy="2514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Verdana" panose="020B0604030504040204" pitchFamily="34" charset="0"/>
                <a:ea typeface="ＭＳ Ｐゴシック" panose="020B0600070205080204" pitchFamily="34" charset="-128"/>
              </a:defRPr>
            </a:lvl1pPr>
            <a:lvl2pPr marL="742950" indent="-285750">
              <a:defRPr sz="2400">
                <a:solidFill>
                  <a:schemeClr val="tx1"/>
                </a:solidFill>
                <a:latin typeface="Verdana" panose="020B0604030504040204" pitchFamily="34" charset="0"/>
                <a:ea typeface="ＭＳ Ｐゴシック" panose="020B0600070205080204" pitchFamily="34" charset="-128"/>
              </a:defRPr>
            </a:lvl2pPr>
            <a:lvl3pPr marL="1143000" indent="-228600">
              <a:defRPr sz="2400">
                <a:solidFill>
                  <a:schemeClr val="tx1"/>
                </a:solidFill>
                <a:latin typeface="Verdana" panose="020B0604030504040204" pitchFamily="34" charset="0"/>
                <a:ea typeface="ＭＳ Ｐゴシック" panose="020B0600070205080204" pitchFamily="34" charset="-128"/>
              </a:defRPr>
            </a:lvl3pPr>
            <a:lvl4pPr marL="1600200" indent="-228600">
              <a:defRPr sz="2400">
                <a:solidFill>
                  <a:schemeClr val="tx1"/>
                </a:solidFill>
                <a:latin typeface="Verdana" panose="020B0604030504040204" pitchFamily="34" charset="0"/>
                <a:ea typeface="ＭＳ Ｐゴシック" panose="020B0600070205080204" pitchFamily="34" charset="-128"/>
              </a:defRPr>
            </a:lvl4pPr>
            <a:lvl5pPr marL="2057400" indent="-22860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spcBef>
                <a:spcPct val="20000"/>
              </a:spcBef>
              <a:buClr>
                <a:schemeClr val="hlink"/>
              </a:buClr>
              <a:buSzPct val="60000"/>
              <a:buFont typeface="Wingdings" pitchFamily="2" charset="2"/>
              <a:buNone/>
            </a:pPr>
            <a:r>
              <a:rPr lang="en-US" altLang="en-US" sz="3200">
                <a:effectLst>
                  <a:outerShdw blurRad="38100" dist="38100" dir="2700000" algn="tl">
                    <a:srgbClr val="000000"/>
                  </a:outerShdw>
                </a:effectLst>
              </a:rPr>
              <a:t>P = pressure</a:t>
            </a:r>
          </a:p>
          <a:p>
            <a:pPr eaLnBrk="1" hangingPunct="1">
              <a:spcBef>
                <a:spcPct val="20000"/>
              </a:spcBef>
              <a:buClr>
                <a:schemeClr val="hlink"/>
              </a:buClr>
              <a:buSzPct val="60000"/>
              <a:buFont typeface="Wingdings" pitchFamily="2" charset="2"/>
              <a:buNone/>
            </a:pPr>
            <a:r>
              <a:rPr lang="en-US" altLang="en-US" sz="3200">
                <a:effectLst>
                  <a:outerShdw blurRad="38100" dist="38100" dir="2700000" algn="tl">
                    <a:srgbClr val="000000"/>
                  </a:outerShdw>
                </a:effectLst>
              </a:rPr>
              <a:t>V = volume</a:t>
            </a:r>
          </a:p>
          <a:p>
            <a:pPr eaLnBrk="1" hangingPunct="1">
              <a:spcBef>
                <a:spcPct val="20000"/>
              </a:spcBef>
              <a:buClr>
                <a:schemeClr val="hlink"/>
              </a:buClr>
              <a:buSzPct val="60000"/>
              <a:buFont typeface="Wingdings" pitchFamily="2" charset="2"/>
              <a:buNone/>
            </a:pPr>
            <a:r>
              <a:rPr lang="en-US" altLang="en-US" sz="3200">
                <a:effectLst>
                  <a:outerShdw blurRad="38100" dist="38100" dir="2700000" algn="tl">
                    <a:srgbClr val="000000"/>
                  </a:outerShdw>
                </a:effectLst>
              </a:rPr>
              <a:t>n = number of moles</a:t>
            </a:r>
          </a:p>
          <a:p>
            <a:pPr eaLnBrk="1" hangingPunct="1">
              <a:spcBef>
                <a:spcPct val="20000"/>
              </a:spcBef>
              <a:buClr>
                <a:schemeClr val="hlink"/>
              </a:buClr>
              <a:buSzPct val="60000"/>
              <a:buFont typeface="Wingdings" pitchFamily="2" charset="2"/>
              <a:buNone/>
            </a:pPr>
            <a:r>
              <a:rPr lang="en-US" altLang="en-US" sz="3200">
                <a:effectLst>
                  <a:outerShdw blurRad="38100" dist="38100" dir="2700000" algn="tl">
                    <a:srgbClr val="000000"/>
                  </a:outerShdw>
                </a:effectLst>
              </a:rPr>
              <a:t>R = universal gas constant = </a:t>
            </a:r>
          </a:p>
          <a:p>
            <a:pPr eaLnBrk="1" hangingPunct="1">
              <a:spcBef>
                <a:spcPct val="20000"/>
              </a:spcBef>
              <a:buClr>
                <a:schemeClr val="hlink"/>
              </a:buClr>
              <a:buSzPct val="60000"/>
              <a:buFont typeface="Wingdings" pitchFamily="2" charset="2"/>
              <a:buNone/>
            </a:pPr>
            <a:endParaRPr lang="en-US" altLang="en-US" sz="3200">
              <a:effectLst>
                <a:outerShdw blurRad="38100" dist="38100" dir="2700000" algn="tl">
                  <a:srgbClr val="000000"/>
                </a:outerShdw>
              </a:effectLst>
            </a:endParaRPr>
          </a:p>
          <a:p>
            <a:pPr eaLnBrk="1" hangingPunct="1">
              <a:spcBef>
                <a:spcPct val="20000"/>
              </a:spcBef>
              <a:buClr>
                <a:schemeClr val="hlink"/>
              </a:buClr>
              <a:buSzPct val="60000"/>
              <a:buFont typeface="Wingdings" pitchFamily="2" charset="2"/>
              <a:buNone/>
            </a:pPr>
            <a:r>
              <a:rPr lang="en-US" altLang="en-US" sz="3200">
                <a:effectLst>
                  <a:outerShdw blurRad="38100" dist="38100" dir="2700000" algn="tl">
                    <a:srgbClr val="000000"/>
                  </a:outerShdw>
                </a:effectLst>
              </a:rPr>
              <a:t>	</a:t>
            </a:r>
          </a:p>
          <a:p>
            <a:pPr eaLnBrk="1" hangingPunct="1">
              <a:spcBef>
                <a:spcPct val="20000"/>
              </a:spcBef>
              <a:buClr>
                <a:schemeClr val="hlink"/>
              </a:buClr>
              <a:buSzPct val="60000"/>
              <a:buFont typeface="Wingdings" pitchFamily="2" charset="2"/>
              <a:buNone/>
            </a:pPr>
            <a:r>
              <a:rPr lang="en-US" altLang="en-US" sz="3200">
                <a:effectLst>
                  <a:outerShdw blurRad="38100" dist="38100" dir="2700000" algn="tl">
                    <a:srgbClr val="000000"/>
                  </a:outerShdw>
                </a:effectLst>
              </a:rPr>
              <a:t>T = temperature</a:t>
            </a:r>
          </a:p>
        </p:txBody>
      </p:sp>
      <p:sp>
        <p:nvSpPr>
          <p:cNvPr id="2" name="TextBox 1">
            <a:extLst>
              <a:ext uri="{FF2B5EF4-FFF2-40B4-BE49-F238E27FC236}">
                <a16:creationId xmlns:a16="http://schemas.microsoft.com/office/drawing/2014/main" id="{B4443A69-11F0-6D4D-9ADC-AC2718FCF428}"/>
              </a:ext>
            </a:extLst>
          </p:cNvPr>
          <p:cNvSpPr txBox="1"/>
          <p:nvPr/>
        </p:nvSpPr>
        <p:spPr>
          <a:xfrm>
            <a:off x="3429000" y="4800600"/>
            <a:ext cx="5181600" cy="1176338"/>
          </a:xfrm>
          <a:prstGeom prst="rect">
            <a:avLst/>
          </a:prstGeom>
          <a:noFill/>
        </p:spPr>
        <p:txBody>
          <a:bodyPr>
            <a:spAutoFit/>
          </a:bodyPr>
          <a:lstStyle/>
          <a:p>
            <a:pPr eaLnBrk="1" hangingPunct="1">
              <a:spcBef>
                <a:spcPct val="20000"/>
              </a:spcBef>
              <a:buClr>
                <a:schemeClr val="hlink"/>
              </a:buClr>
              <a:buSzPct val="60000"/>
              <a:buFont typeface="Wingdings" charset="0"/>
              <a:buNone/>
              <a:defRPr/>
            </a:pPr>
            <a:r>
              <a:rPr lang="en-US" sz="3200" b="1" dirty="0">
                <a:solidFill>
                  <a:schemeClr val="bg2">
                    <a:lumMod val="25000"/>
                    <a:lumOff val="75000"/>
                  </a:schemeClr>
                </a:solidFill>
                <a:effectLst>
                  <a:outerShdw blurRad="38100" dist="38100" dir="2700000" algn="tl">
                    <a:srgbClr val="000000"/>
                  </a:outerShdw>
                </a:effectLst>
                <a:latin typeface="Verdana" charset="0"/>
                <a:ea typeface="ＭＳ Ｐゴシック" charset="0"/>
                <a:cs typeface="ＭＳ Ｐゴシック" charset="0"/>
              </a:rPr>
              <a:t>0.08206</a:t>
            </a:r>
            <a:r>
              <a:rPr lang="en-US" sz="3200" b="1" dirty="0">
                <a:solidFill>
                  <a:schemeClr val="bg2">
                    <a:lumMod val="25000"/>
                    <a:lumOff val="75000"/>
                  </a:schemeClr>
                </a:solidFill>
                <a:effectLst>
                  <a:outerShdw blurRad="38100" dist="38100" dir="2700000" algn="tl">
                    <a:srgbClr val="000000"/>
                  </a:outerShdw>
                </a:effectLst>
                <a:latin typeface="Verdana" charset="0"/>
                <a:ea typeface="ＭＳ Ｐゴシック" charset="0"/>
              </a:rPr>
              <a:t> </a:t>
            </a:r>
            <a:r>
              <a:rPr lang="en-US" sz="3200" b="1" u="sng" dirty="0">
                <a:solidFill>
                  <a:schemeClr val="bg2">
                    <a:lumMod val="25000"/>
                    <a:lumOff val="75000"/>
                  </a:schemeClr>
                </a:solidFill>
                <a:effectLst>
                  <a:outerShdw blurRad="38100" dist="38100" dir="2700000" algn="tl">
                    <a:srgbClr val="000000"/>
                  </a:outerShdw>
                </a:effectLst>
                <a:latin typeface="Verdana" charset="0"/>
                <a:ea typeface="ＭＳ Ｐゴシック" charset="0"/>
              </a:rPr>
              <a:t>L *</a:t>
            </a:r>
            <a:r>
              <a:rPr lang="en-US" sz="3200" b="1" u="sng" dirty="0" err="1">
                <a:solidFill>
                  <a:schemeClr val="bg2">
                    <a:lumMod val="25000"/>
                    <a:lumOff val="75000"/>
                  </a:schemeClr>
                </a:solidFill>
                <a:effectLst>
                  <a:outerShdw blurRad="38100" dist="38100" dir="2700000" algn="tl">
                    <a:srgbClr val="000000"/>
                  </a:outerShdw>
                </a:effectLst>
                <a:latin typeface="Verdana" charset="0"/>
                <a:ea typeface="ＭＳ Ｐゴシック" charset="0"/>
                <a:cs typeface="ＭＳ Ｐゴシック" charset="0"/>
              </a:rPr>
              <a:t>atm</a:t>
            </a:r>
            <a:endParaRPr lang="en-US" sz="3200" b="1" u="sng" dirty="0">
              <a:solidFill>
                <a:schemeClr val="bg2">
                  <a:lumMod val="25000"/>
                  <a:lumOff val="75000"/>
                </a:schemeClr>
              </a:solidFill>
              <a:effectLst>
                <a:outerShdw blurRad="38100" dist="38100" dir="2700000" algn="tl">
                  <a:srgbClr val="000000"/>
                </a:outerShdw>
              </a:effectLst>
              <a:latin typeface="Verdana" charset="0"/>
              <a:ea typeface="ＭＳ Ｐゴシック" charset="0"/>
            </a:endParaRPr>
          </a:p>
          <a:p>
            <a:pPr eaLnBrk="1" hangingPunct="1">
              <a:spcBef>
                <a:spcPct val="20000"/>
              </a:spcBef>
              <a:buClr>
                <a:schemeClr val="hlink"/>
              </a:buClr>
              <a:buSzPct val="60000"/>
              <a:buFont typeface="Wingdings" charset="0"/>
              <a:buNone/>
              <a:defRPr/>
            </a:pPr>
            <a:r>
              <a:rPr lang="en-US" sz="3200" b="1" dirty="0">
                <a:solidFill>
                  <a:schemeClr val="bg2">
                    <a:lumMod val="25000"/>
                    <a:lumOff val="75000"/>
                  </a:schemeClr>
                </a:solidFill>
                <a:effectLst>
                  <a:outerShdw blurRad="38100" dist="38100" dir="2700000" algn="tl">
                    <a:srgbClr val="000000"/>
                  </a:outerShdw>
                </a:effectLst>
                <a:latin typeface="Verdana" charset="0"/>
                <a:ea typeface="ＭＳ Ｐゴシック" charset="0"/>
              </a:rPr>
              <a:t>	         </a:t>
            </a:r>
            <a:r>
              <a:rPr lang="en-US" sz="3200" b="1" dirty="0" err="1">
                <a:solidFill>
                  <a:schemeClr val="bg2">
                    <a:lumMod val="25000"/>
                    <a:lumOff val="75000"/>
                  </a:schemeClr>
                </a:solidFill>
                <a:effectLst>
                  <a:outerShdw blurRad="38100" dist="38100" dir="2700000" algn="tl">
                    <a:srgbClr val="000000"/>
                  </a:outerShdw>
                </a:effectLst>
                <a:latin typeface="Verdana" charset="0"/>
                <a:ea typeface="ＭＳ Ｐゴシック" charset="0"/>
              </a:rPr>
              <a:t>mol</a:t>
            </a:r>
            <a:r>
              <a:rPr lang="en-US" sz="3200" b="1" dirty="0">
                <a:solidFill>
                  <a:schemeClr val="bg2">
                    <a:lumMod val="25000"/>
                    <a:lumOff val="75000"/>
                  </a:schemeClr>
                </a:solidFill>
                <a:effectLst>
                  <a:outerShdw blurRad="38100" dist="38100" dir="2700000" algn="tl">
                    <a:srgbClr val="000000"/>
                  </a:outerShdw>
                </a:effectLst>
                <a:latin typeface="Verdana" charset="0"/>
                <a:ea typeface="ＭＳ Ｐゴシック" charset="0"/>
              </a:rPr>
              <a:t>*K</a:t>
            </a:r>
            <a:endParaRPr lang="en-US" sz="3200" b="1" dirty="0">
              <a:solidFill>
                <a:schemeClr val="bg2">
                  <a:lumMod val="25000"/>
                  <a:lumOff val="75000"/>
                </a:schemeClr>
              </a:solidFill>
              <a:latin typeface="Verdana" charset="0"/>
              <a:ea typeface="ＭＳ Ｐゴシック" charset="0"/>
            </a:endParaRPr>
          </a:p>
        </p:txBody>
      </p:sp>
    </p:spTree>
    <p:extLst>
      <p:ext uri="{BB962C8B-B14F-4D97-AF65-F5344CB8AC3E}">
        <p14:creationId xmlns:p14="http://schemas.microsoft.com/office/powerpoint/2010/main" val="2529673384"/>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500" fill="hold"/>
                                        <p:tgtEl>
                                          <p:spTgt spid="8196"/>
                                        </p:tgtEl>
                                        <p:attrNameLst>
                                          <p:attrName>ppt_w</p:attrName>
                                        </p:attrNameLst>
                                      </p:cBhvr>
                                      <p:tavLst>
                                        <p:tav tm="0">
                                          <p:val>
                                            <p:fltVal val="0"/>
                                          </p:val>
                                        </p:tav>
                                        <p:tav tm="100000">
                                          <p:val>
                                            <p:strVal val="#ppt_w"/>
                                          </p:val>
                                        </p:tav>
                                      </p:tavLst>
                                    </p:anim>
                                    <p:anim calcmode="lin" valueType="num">
                                      <p:cBhvr>
                                        <p:cTn id="8" dur="500" fill="hold"/>
                                        <p:tgtEl>
                                          <p:spTgt spid="8196"/>
                                        </p:tgtEl>
                                        <p:attrNameLst>
                                          <p:attrName>ppt_h</p:attrName>
                                        </p:attrNameLst>
                                      </p:cBhvr>
                                      <p:tavLst>
                                        <p:tav tm="0">
                                          <p:val>
                                            <p:fltVal val="0"/>
                                          </p:val>
                                        </p:tav>
                                        <p:tav tm="100000">
                                          <p:val>
                                            <p:strVal val="#ppt_h"/>
                                          </p:val>
                                        </p:tav>
                                      </p:tavLst>
                                    </p:anim>
                                    <p:anim calcmode="lin" valueType="num">
                                      <p:cBhvr>
                                        <p:cTn id="9" dur="500" fill="hold"/>
                                        <p:tgtEl>
                                          <p:spTgt spid="8196"/>
                                        </p:tgtEl>
                                        <p:attrNameLst>
                                          <p:attrName>ppt_x</p:attrName>
                                        </p:attrNameLst>
                                      </p:cBhvr>
                                      <p:tavLst>
                                        <p:tav tm="0">
                                          <p:val>
                                            <p:fltVal val="0.5"/>
                                          </p:val>
                                        </p:tav>
                                        <p:tav tm="100000">
                                          <p:val>
                                            <p:strVal val="#ppt_x"/>
                                          </p:val>
                                        </p:tav>
                                      </p:tavLst>
                                    </p:anim>
                                    <p:anim calcmode="lin" valueType="num">
                                      <p:cBhvr>
                                        <p:cTn id="10" dur="500" fill="hold"/>
                                        <p:tgtEl>
                                          <p:spTgt spid="8196"/>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8197">
                                            <p:txEl>
                                              <p:pRg st="0" end="0"/>
                                            </p:txEl>
                                          </p:spTgt>
                                        </p:tgtEl>
                                        <p:attrNameLst>
                                          <p:attrName>style.visibility</p:attrName>
                                        </p:attrNameLst>
                                      </p:cBhvr>
                                      <p:to>
                                        <p:strVal val="visible"/>
                                      </p:to>
                                    </p:set>
                                    <p:animEffect transition="in" filter="dissolve">
                                      <p:cBhvr>
                                        <p:cTn id="14" dur="500"/>
                                        <p:tgtEl>
                                          <p:spTgt spid="8197">
                                            <p:txEl>
                                              <p:pRg st="0" end="0"/>
                                            </p:txEl>
                                          </p:spTgt>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8197">
                                            <p:txEl>
                                              <p:pRg st="1" end="1"/>
                                            </p:txEl>
                                          </p:spTgt>
                                        </p:tgtEl>
                                        <p:attrNameLst>
                                          <p:attrName>style.visibility</p:attrName>
                                        </p:attrNameLst>
                                      </p:cBhvr>
                                      <p:to>
                                        <p:strVal val="visible"/>
                                      </p:to>
                                    </p:set>
                                    <p:animEffect transition="in" filter="dissolve">
                                      <p:cBhvr>
                                        <p:cTn id="18" dur="500"/>
                                        <p:tgtEl>
                                          <p:spTgt spid="8197">
                                            <p:txEl>
                                              <p:pRg st="1" end="1"/>
                                            </p:txEl>
                                          </p:spTgt>
                                        </p:tgtEl>
                                      </p:cBhvr>
                                    </p:animEffect>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8197">
                                            <p:txEl>
                                              <p:pRg st="2" end="2"/>
                                            </p:txEl>
                                          </p:spTgt>
                                        </p:tgtEl>
                                        <p:attrNameLst>
                                          <p:attrName>style.visibility</p:attrName>
                                        </p:attrNameLst>
                                      </p:cBhvr>
                                      <p:to>
                                        <p:strVal val="visible"/>
                                      </p:to>
                                    </p:set>
                                    <p:animEffect transition="in" filter="dissolve">
                                      <p:cBhvr>
                                        <p:cTn id="22" dur="500"/>
                                        <p:tgtEl>
                                          <p:spTgt spid="8197">
                                            <p:txEl>
                                              <p:pRg st="2" end="2"/>
                                            </p:txEl>
                                          </p:spTgt>
                                        </p:tgtEl>
                                      </p:cBhvr>
                                    </p:animEffect>
                                  </p:childTnLst>
                                </p:cTn>
                              </p:par>
                            </p:childTnLst>
                          </p:cTn>
                        </p:par>
                        <p:par>
                          <p:cTn id="23" fill="hold" nodeType="afterGroup">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8197">
                                            <p:txEl>
                                              <p:pRg st="3" end="3"/>
                                            </p:txEl>
                                          </p:spTgt>
                                        </p:tgtEl>
                                        <p:attrNameLst>
                                          <p:attrName>style.visibility</p:attrName>
                                        </p:attrNameLst>
                                      </p:cBhvr>
                                      <p:to>
                                        <p:strVal val="visible"/>
                                      </p:to>
                                    </p:set>
                                    <p:animEffect transition="in" filter="dissolve">
                                      <p:cBhvr>
                                        <p:cTn id="26" dur="500"/>
                                        <p:tgtEl>
                                          <p:spTgt spid="8197">
                                            <p:txEl>
                                              <p:pRg st="3" end="3"/>
                                            </p:txEl>
                                          </p:spTgt>
                                        </p:tgtEl>
                                      </p:cBhvr>
                                    </p:animEffect>
                                  </p:childTnLst>
                                </p:cTn>
                              </p:par>
                            </p:childTnLst>
                          </p:cTn>
                        </p:par>
                        <p:par>
                          <p:cTn id="27" fill="hold" nodeType="afterGroup">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8197">
                                            <p:txEl>
                                              <p:pRg st="5" end="5"/>
                                            </p:txEl>
                                          </p:spTgt>
                                        </p:tgtEl>
                                        <p:attrNameLst>
                                          <p:attrName>style.visibility</p:attrName>
                                        </p:attrNameLst>
                                      </p:cBhvr>
                                      <p:to>
                                        <p:strVal val="visible"/>
                                      </p:to>
                                    </p:set>
                                    <p:animEffect transition="in" filter="dissolve">
                                      <p:cBhvr>
                                        <p:cTn id="30" dur="500"/>
                                        <p:tgtEl>
                                          <p:spTgt spid="8197">
                                            <p:txEl>
                                              <p:pRg st="5" end="5"/>
                                            </p:txEl>
                                          </p:spTgt>
                                        </p:tgtEl>
                                      </p:cBhvr>
                                    </p:animEffect>
                                  </p:childTnLst>
                                </p:cTn>
                              </p:par>
                            </p:childTnLst>
                          </p:cTn>
                        </p:par>
                        <p:par>
                          <p:cTn id="31" fill="hold" nodeType="afterGroup">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8197">
                                            <p:txEl>
                                              <p:pRg st="6" end="6"/>
                                            </p:txEl>
                                          </p:spTgt>
                                        </p:tgtEl>
                                        <p:attrNameLst>
                                          <p:attrName>style.visibility</p:attrName>
                                        </p:attrNameLst>
                                      </p:cBhvr>
                                      <p:to>
                                        <p:strVal val="visible"/>
                                      </p:to>
                                    </p:set>
                                    <p:animEffect transition="in" filter="dissolve">
                                      <p:cBhvr>
                                        <p:cTn id="34" dur="500"/>
                                        <p:tgtEl>
                                          <p:spTgt spid="819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49" name="Object 2">
            <a:extLst>
              <a:ext uri="{FF2B5EF4-FFF2-40B4-BE49-F238E27FC236}">
                <a16:creationId xmlns:a16="http://schemas.microsoft.com/office/drawing/2014/main" id="{5B53FAE2-1970-C841-B2DD-DFF9AF2AA8F0}"/>
              </a:ext>
            </a:extLst>
          </p:cNvPr>
          <p:cNvGraphicFramePr>
            <a:graphicFrameLocks noChangeAspect="1"/>
          </p:cNvGraphicFramePr>
          <p:nvPr/>
        </p:nvGraphicFramePr>
        <p:xfrm>
          <a:off x="228600" y="228600"/>
          <a:ext cx="855663" cy="1636713"/>
        </p:xfrm>
        <a:graphic>
          <a:graphicData uri="http://schemas.openxmlformats.org/presentationml/2006/ole">
            <mc:AlternateContent xmlns:mc="http://schemas.openxmlformats.org/markup-compatibility/2006">
              <mc:Choice xmlns:v="urn:schemas-microsoft-com:vml" Requires="v">
                <p:oleObj spid="_x0000_s56323" name="Clip" r:id="rId3" imgW="863600" imgH="1638300" progId="MS_ClipArt_Gallery.2">
                  <p:embed/>
                </p:oleObj>
              </mc:Choice>
              <mc:Fallback>
                <p:oleObj name="Clip" r:id="rId3" imgW="863600" imgH="1638300" progId="MS_ClipArt_Gallery.2">
                  <p:embed/>
                  <p:pic>
                    <p:nvPicPr>
                      <p:cNvPr id="27649" name="Object 2">
                        <a:extLst>
                          <a:ext uri="{FF2B5EF4-FFF2-40B4-BE49-F238E27FC236}">
                            <a16:creationId xmlns:a16="http://schemas.microsoft.com/office/drawing/2014/main" id="{5B53FAE2-1970-C841-B2DD-DFF9AF2AA8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8600"/>
                        <a:ext cx="855663" cy="163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8915" name="Text Box 3">
            <a:extLst>
              <a:ext uri="{FF2B5EF4-FFF2-40B4-BE49-F238E27FC236}">
                <a16:creationId xmlns:a16="http://schemas.microsoft.com/office/drawing/2014/main" id="{B347D984-5ACA-E943-BB38-D4D31A504B45}"/>
              </a:ext>
            </a:extLst>
          </p:cNvPr>
          <p:cNvSpPr txBox="1">
            <a:spLocks noChangeArrowheads="1"/>
          </p:cNvSpPr>
          <p:nvPr/>
        </p:nvSpPr>
        <p:spPr bwMode="auto">
          <a:xfrm>
            <a:off x="871538" y="381000"/>
            <a:ext cx="8043862" cy="209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sz="2600" dirty="0">
                <a:solidFill>
                  <a:schemeClr val="tx2">
                    <a:lumMod val="90000"/>
                  </a:schemeClr>
                </a:solidFill>
                <a:latin typeface="Arial" charset="0"/>
                <a:ea typeface="ＭＳ Ｐゴシック" charset="0"/>
              </a:rPr>
              <a:t>Argon is an inert gas used in </a:t>
            </a:r>
            <a:r>
              <a:rPr lang="en-US" sz="2600" dirty="0" err="1">
                <a:solidFill>
                  <a:schemeClr val="tx2">
                    <a:lumMod val="90000"/>
                  </a:schemeClr>
                </a:solidFill>
                <a:latin typeface="Arial" charset="0"/>
                <a:ea typeface="ＭＳ Ｐゴシック" charset="0"/>
              </a:rPr>
              <a:t>lightbulbs</a:t>
            </a:r>
            <a:r>
              <a:rPr lang="en-US" sz="2600" dirty="0">
                <a:solidFill>
                  <a:schemeClr val="tx2">
                    <a:lumMod val="90000"/>
                  </a:schemeClr>
                </a:solidFill>
                <a:latin typeface="Arial" charset="0"/>
                <a:ea typeface="ＭＳ Ｐゴシック" charset="0"/>
              </a:rPr>
              <a:t> to retard the vaporization of the filament.  A certain </a:t>
            </a:r>
            <a:r>
              <a:rPr lang="en-US" sz="2600" dirty="0" err="1">
                <a:solidFill>
                  <a:schemeClr val="tx2">
                    <a:lumMod val="90000"/>
                  </a:schemeClr>
                </a:solidFill>
                <a:latin typeface="Arial" charset="0"/>
                <a:ea typeface="ＭＳ Ｐゴシック" charset="0"/>
              </a:rPr>
              <a:t>lightbulb</a:t>
            </a:r>
            <a:r>
              <a:rPr lang="en-US" sz="2600" dirty="0">
                <a:solidFill>
                  <a:schemeClr val="tx2">
                    <a:lumMod val="90000"/>
                  </a:schemeClr>
                </a:solidFill>
                <a:latin typeface="Arial" charset="0"/>
                <a:ea typeface="ＭＳ Ｐゴシック" charset="0"/>
              </a:rPr>
              <a:t> containing argon at 1.20 </a:t>
            </a:r>
            <a:r>
              <a:rPr lang="en-US" sz="2600" dirty="0" err="1">
                <a:solidFill>
                  <a:schemeClr val="tx2">
                    <a:lumMod val="90000"/>
                  </a:schemeClr>
                </a:solidFill>
                <a:latin typeface="Arial" charset="0"/>
                <a:ea typeface="ＭＳ Ｐゴシック" charset="0"/>
              </a:rPr>
              <a:t>atm</a:t>
            </a:r>
            <a:r>
              <a:rPr lang="en-US" sz="2600" dirty="0">
                <a:solidFill>
                  <a:schemeClr val="tx2">
                    <a:lumMod val="90000"/>
                  </a:schemeClr>
                </a:solidFill>
                <a:latin typeface="Arial" charset="0"/>
                <a:ea typeface="ＭＳ Ｐゴシック" charset="0"/>
              </a:rPr>
              <a:t>, temperature of 18.0 </a:t>
            </a:r>
            <a:r>
              <a:rPr lang="en-US" sz="2600" baseline="30000" dirty="0">
                <a:solidFill>
                  <a:schemeClr val="tx2">
                    <a:lumMod val="90000"/>
                  </a:schemeClr>
                </a:solidFill>
                <a:latin typeface="Arial" charset="0"/>
                <a:ea typeface="ＭＳ Ｐゴシック" charset="0"/>
              </a:rPr>
              <a:t>0</a:t>
            </a:r>
            <a:r>
              <a:rPr lang="en-US" sz="2600" dirty="0">
                <a:solidFill>
                  <a:schemeClr val="tx2">
                    <a:lumMod val="90000"/>
                  </a:schemeClr>
                </a:solidFill>
                <a:latin typeface="Arial" charset="0"/>
                <a:ea typeface="ＭＳ Ｐゴシック" charset="0"/>
              </a:rPr>
              <a:t>C, and a volume of 0.500L.  How many moles of argon are present in the lamp? Grams?</a:t>
            </a:r>
          </a:p>
        </p:txBody>
      </p:sp>
      <p:sp>
        <p:nvSpPr>
          <p:cNvPr id="38916" name="Text Box 4">
            <a:extLst>
              <a:ext uri="{FF2B5EF4-FFF2-40B4-BE49-F238E27FC236}">
                <a16:creationId xmlns:a16="http://schemas.microsoft.com/office/drawing/2014/main" id="{7CE8C145-57BC-114A-8C0E-11993B8CD067}"/>
              </a:ext>
            </a:extLst>
          </p:cNvPr>
          <p:cNvSpPr txBox="1">
            <a:spLocks noChangeArrowheads="1"/>
          </p:cNvSpPr>
          <p:nvPr/>
        </p:nvSpPr>
        <p:spPr bwMode="auto">
          <a:xfrm>
            <a:off x="4648200" y="2438400"/>
            <a:ext cx="173513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eaLnBrk="1" hangingPunct="1">
              <a:defRPr/>
            </a:pPr>
            <a:r>
              <a:rPr lang="en-US" sz="2800" i="1" dirty="0">
                <a:latin typeface="Arial" charset="0"/>
                <a:ea typeface="ＭＳ Ｐゴシック" charset="0"/>
              </a:rPr>
              <a:t>PV</a:t>
            </a:r>
            <a:r>
              <a:rPr lang="en-US" sz="2800" dirty="0">
                <a:latin typeface="Arial" charset="0"/>
                <a:ea typeface="ＭＳ Ｐゴシック" charset="0"/>
              </a:rPr>
              <a:t> = </a:t>
            </a:r>
            <a:r>
              <a:rPr lang="en-US" sz="2800" i="1" dirty="0" err="1">
                <a:latin typeface="Arial" charset="0"/>
                <a:ea typeface="ＭＳ Ｐゴシック" charset="0"/>
              </a:rPr>
              <a:t>nRT</a:t>
            </a:r>
            <a:endParaRPr lang="en-US" sz="2800" i="1" dirty="0">
              <a:latin typeface="Arial" charset="0"/>
              <a:ea typeface="ＭＳ Ｐゴシック" charset="0"/>
            </a:endParaRPr>
          </a:p>
        </p:txBody>
      </p:sp>
      <p:pic>
        <p:nvPicPr>
          <p:cNvPr id="27652" name="Picture 48" descr="cha56011_ma0505">
            <a:extLst>
              <a:ext uri="{FF2B5EF4-FFF2-40B4-BE49-F238E27FC236}">
                <a16:creationId xmlns:a16="http://schemas.microsoft.com/office/drawing/2014/main" id="{E83506C6-EE1A-B549-8DFA-5E6A040E606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1610" r="11610"/>
          <a:stretch>
            <a:fillRect/>
          </a:stretch>
        </p:blipFill>
        <p:spPr bwMode="auto">
          <a:xfrm>
            <a:off x="7848600" y="3657600"/>
            <a:ext cx="1295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
            <a:extLst>
              <a:ext uri="{FF2B5EF4-FFF2-40B4-BE49-F238E27FC236}">
                <a16:creationId xmlns:a16="http://schemas.microsoft.com/office/drawing/2014/main" id="{32C52201-D381-EE45-8678-F9F59181C9E1}"/>
              </a:ext>
            </a:extLst>
          </p:cNvPr>
          <p:cNvSpPr txBox="1">
            <a:spLocks noChangeArrowheads="1"/>
          </p:cNvSpPr>
          <p:nvPr/>
        </p:nvSpPr>
        <p:spPr bwMode="auto">
          <a:xfrm>
            <a:off x="3276600" y="3124200"/>
            <a:ext cx="5441950" cy="1508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eaLnBrk="1" hangingPunct="1">
              <a:defRPr/>
            </a:pPr>
            <a:r>
              <a:rPr lang="en-US" sz="2800" i="1" dirty="0">
                <a:latin typeface="Arial" charset="0"/>
                <a:ea typeface="ＭＳ Ｐゴシック" charset="0"/>
              </a:rPr>
              <a:t>Need to rearrange to solve for n:</a:t>
            </a:r>
          </a:p>
          <a:p>
            <a:pPr eaLnBrk="1" hangingPunct="1">
              <a:defRPr/>
            </a:pPr>
            <a:r>
              <a:rPr lang="en-US" sz="3200" i="1" dirty="0">
                <a:latin typeface="Arial" charset="0"/>
                <a:ea typeface="ＭＳ Ｐゴシック" charset="0"/>
              </a:rPr>
              <a:t>	</a:t>
            </a:r>
            <a:r>
              <a:rPr lang="en-US" sz="3200" i="1" u="sng" dirty="0">
                <a:latin typeface="Arial" charset="0"/>
                <a:ea typeface="ＭＳ Ｐゴシック" charset="0"/>
              </a:rPr>
              <a:t>PV</a:t>
            </a:r>
            <a:r>
              <a:rPr lang="en-US" sz="3200" dirty="0">
                <a:latin typeface="Arial" charset="0"/>
                <a:ea typeface="ＭＳ Ｐゴシック" charset="0"/>
              </a:rPr>
              <a:t> = </a:t>
            </a:r>
            <a:r>
              <a:rPr lang="en-US" sz="3200" i="1" dirty="0">
                <a:latin typeface="Arial" charset="0"/>
                <a:ea typeface="ＭＳ Ｐゴシック" charset="0"/>
              </a:rPr>
              <a:t>n</a:t>
            </a:r>
          </a:p>
          <a:p>
            <a:pPr eaLnBrk="1" hangingPunct="1">
              <a:defRPr/>
            </a:pPr>
            <a:r>
              <a:rPr lang="en-US" sz="3200" i="1" dirty="0">
                <a:latin typeface="Arial" charset="0"/>
                <a:ea typeface="ＭＳ Ｐゴシック" charset="0"/>
              </a:rPr>
              <a:t>RT</a:t>
            </a:r>
          </a:p>
        </p:txBody>
      </p:sp>
      <p:sp>
        <p:nvSpPr>
          <p:cNvPr id="52" name="Text Box 4">
            <a:extLst>
              <a:ext uri="{FF2B5EF4-FFF2-40B4-BE49-F238E27FC236}">
                <a16:creationId xmlns:a16="http://schemas.microsoft.com/office/drawing/2014/main" id="{02F26EEE-3F34-9A44-9129-62F07E1F2206}"/>
              </a:ext>
            </a:extLst>
          </p:cNvPr>
          <p:cNvSpPr txBox="1">
            <a:spLocks noChangeArrowheads="1"/>
          </p:cNvSpPr>
          <p:nvPr/>
        </p:nvSpPr>
        <p:spPr bwMode="auto">
          <a:xfrm>
            <a:off x="228600" y="2514600"/>
            <a:ext cx="4495800" cy="3108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Verdana" panose="020B0604030504040204" pitchFamily="34" charset="0"/>
                <a:ea typeface="ＭＳ Ｐゴシック" panose="020B0600070205080204" pitchFamily="34" charset="-128"/>
              </a:defRPr>
            </a:lvl1pPr>
            <a:lvl2pPr marL="742950" indent="-285750">
              <a:defRPr sz="2400">
                <a:solidFill>
                  <a:schemeClr val="tx1"/>
                </a:solidFill>
                <a:latin typeface="Verdana" panose="020B0604030504040204" pitchFamily="34" charset="0"/>
                <a:ea typeface="ＭＳ Ｐゴシック" panose="020B0600070205080204" pitchFamily="34" charset="-128"/>
              </a:defRPr>
            </a:lvl2pPr>
            <a:lvl3pPr marL="1143000" indent="-228600">
              <a:defRPr sz="2400">
                <a:solidFill>
                  <a:schemeClr val="tx1"/>
                </a:solidFill>
                <a:latin typeface="Verdana" panose="020B0604030504040204" pitchFamily="34" charset="0"/>
                <a:ea typeface="ＭＳ Ｐゴシック" panose="020B0600070205080204" pitchFamily="34" charset="-128"/>
              </a:defRPr>
            </a:lvl3pPr>
            <a:lvl4pPr marL="1600200" indent="-228600">
              <a:defRPr sz="2400">
                <a:solidFill>
                  <a:schemeClr val="tx1"/>
                </a:solidFill>
                <a:latin typeface="Verdana" panose="020B0604030504040204" pitchFamily="34" charset="0"/>
                <a:ea typeface="ＭＳ Ｐゴシック" panose="020B0600070205080204" pitchFamily="34" charset="-128"/>
              </a:defRPr>
            </a:lvl4pPr>
            <a:lvl5pPr marL="2057400" indent="-22860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2800" i="1">
                <a:solidFill>
                  <a:srgbClr val="FF0000"/>
                </a:solidFill>
                <a:latin typeface="Arial" panose="020B0604020202020204" pitchFamily="34" charset="0"/>
              </a:rPr>
              <a:t>Given:</a:t>
            </a:r>
          </a:p>
          <a:p>
            <a:pPr eaLnBrk="1" hangingPunct="1"/>
            <a:r>
              <a:rPr lang="en-US" altLang="en-US" sz="2800" i="1">
                <a:latin typeface="Arial" panose="020B0604020202020204" pitchFamily="34" charset="0"/>
              </a:rPr>
              <a:t>P = 1.20 atm</a:t>
            </a:r>
          </a:p>
          <a:p>
            <a:pPr eaLnBrk="1" hangingPunct="1"/>
            <a:r>
              <a:rPr lang="en-US" altLang="en-US" sz="2800" i="1">
                <a:latin typeface="Arial" panose="020B0604020202020204" pitchFamily="34" charset="0"/>
              </a:rPr>
              <a:t>T = 18.0°C</a:t>
            </a:r>
          </a:p>
          <a:p>
            <a:pPr eaLnBrk="1" hangingPunct="1"/>
            <a:r>
              <a:rPr lang="en-US" altLang="en-US" sz="2800" i="1">
                <a:latin typeface="Arial" panose="020B0604020202020204" pitchFamily="34" charset="0"/>
              </a:rPr>
              <a:t>R = 0.08206 </a:t>
            </a:r>
            <a:r>
              <a:rPr lang="en-US" altLang="en-US" sz="2800" i="1" u="sng">
                <a:latin typeface="Arial" panose="020B0604020202020204" pitchFamily="34" charset="0"/>
              </a:rPr>
              <a:t>L*atm</a:t>
            </a:r>
          </a:p>
          <a:p>
            <a:pPr eaLnBrk="1" hangingPunct="1"/>
            <a:r>
              <a:rPr lang="en-US" altLang="en-US" sz="2800" i="1">
                <a:latin typeface="Arial" panose="020B0604020202020204" pitchFamily="34" charset="0"/>
              </a:rPr>
              <a:t>	     	K*mol</a:t>
            </a:r>
          </a:p>
          <a:p>
            <a:pPr eaLnBrk="1" hangingPunct="1"/>
            <a:r>
              <a:rPr lang="en-US" altLang="en-US" sz="2800" i="1">
                <a:latin typeface="Arial" panose="020B0604020202020204" pitchFamily="34" charset="0"/>
              </a:rPr>
              <a:t>V = 0.500L</a:t>
            </a:r>
          </a:p>
          <a:p>
            <a:pPr eaLnBrk="1" hangingPunct="1"/>
            <a:endParaRPr lang="en-US" altLang="en-US" sz="2800" i="1">
              <a:solidFill>
                <a:srgbClr val="FF0000"/>
              </a:solidFill>
              <a:latin typeface="Arial" panose="020B0604020202020204" pitchFamily="34" charset="0"/>
            </a:endParaRPr>
          </a:p>
        </p:txBody>
      </p:sp>
      <p:sp>
        <p:nvSpPr>
          <p:cNvPr id="53" name="Text Box 4">
            <a:extLst>
              <a:ext uri="{FF2B5EF4-FFF2-40B4-BE49-F238E27FC236}">
                <a16:creationId xmlns:a16="http://schemas.microsoft.com/office/drawing/2014/main" id="{A7E3AA67-E909-4947-B7CE-50960E46F292}"/>
              </a:ext>
            </a:extLst>
          </p:cNvPr>
          <p:cNvSpPr txBox="1">
            <a:spLocks noChangeArrowheads="1"/>
          </p:cNvSpPr>
          <p:nvPr/>
        </p:nvSpPr>
        <p:spPr bwMode="auto">
          <a:xfrm>
            <a:off x="228600" y="5154613"/>
            <a:ext cx="86106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sz="3600" i="1" u="sng" dirty="0">
                <a:latin typeface="Arial" charset="0"/>
                <a:ea typeface="ＭＳ Ｐゴシック" charset="0"/>
              </a:rPr>
              <a:t>(</a:t>
            </a:r>
            <a:r>
              <a:rPr lang="en-US" sz="3600" i="1" u="sng" dirty="0">
                <a:latin typeface="Arial" charset="0"/>
                <a:ea typeface="ＭＳ Ｐゴシック" charset="0"/>
                <a:cs typeface="ＭＳ Ｐゴシック" charset="0"/>
              </a:rPr>
              <a:t>1.20 </a:t>
            </a:r>
            <a:r>
              <a:rPr lang="en-US" sz="3600" i="1" u="sng" dirty="0" err="1">
                <a:latin typeface="Arial" charset="0"/>
                <a:ea typeface="ＭＳ Ｐゴシック" charset="0"/>
              </a:rPr>
              <a:t>atm</a:t>
            </a:r>
            <a:r>
              <a:rPr lang="en-US" sz="3600" i="1" u="sng" dirty="0">
                <a:latin typeface="Arial" charset="0"/>
                <a:ea typeface="ＭＳ Ｐゴシック" charset="0"/>
              </a:rPr>
              <a:t>)(0.500L)</a:t>
            </a:r>
            <a:r>
              <a:rPr lang="en-US" sz="3600" dirty="0">
                <a:latin typeface="Arial" charset="0"/>
                <a:ea typeface="ＭＳ Ｐゴシック" charset="0"/>
              </a:rPr>
              <a:t> 				= </a:t>
            </a:r>
            <a:r>
              <a:rPr lang="en-US" sz="3600" i="1" dirty="0">
                <a:latin typeface="Arial" charset="0"/>
                <a:ea typeface="ＭＳ Ｐゴシック" charset="0"/>
              </a:rPr>
              <a:t>n</a:t>
            </a:r>
          </a:p>
          <a:p>
            <a:pPr eaLnBrk="1" hangingPunct="1">
              <a:defRPr/>
            </a:pPr>
            <a:r>
              <a:rPr lang="en-US" sz="3600" i="1" dirty="0">
                <a:latin typeface="Arial" charset="0"/>
                <a:ea typeface="ＭＳ Ｐゴシック" charset="0"/>
              </a:rPr>
              <a:t>(</a:t>
            </a:r>
            <a:r>
              <a:rPr lang="en-US" sz="3600" i="1" dirty="0">
                <a:latin typeface="Arial" charset="0"/>
                <a:ea typeface="ＭＳ Ｐゴシック" charset="0"/>
                <a:cs typeface="ＭＳ Ｐゴシック" charset="0"/>
              </a:rPr>
              <a:t>0.08206 </a:t>
            </a:r>
            <a:r>
              <a:rPr lang="en-US" sz="3600" i="1" baseline="30000" dirty="0">
                <a:latin typeface="Arial" charset="0"/>
                <a:ea typeface="ＭＳ Ｐゴシック" charset="0"/>
              </a:rPr>
              <a:t>L*</a:t>
            </a:r>
            <a:r>
              <a:rPr lang="en-US" sz="3600" i="1" baseline="30000" dirty="0" err="1">
                <a:latin typeface="Arial" charset="0"/>
                <a:ea typeface="ＭＳ Ｐゴシック" charset="0"/>
                <a:cs typeface="ＭＳ Ｐゴシック" charset="0"/>
              </a:rPr>
              <a:t>atm</a:t>
            </a:r>
            <a:r>
              <a:rPr lang="en-US" sz="3600" i="1" baseline="30000" dirty="0">
                <a:latin typeface="Arial" charset="0"/>
                <a:ea typeface="ＭＳ Ｐゴシック" charset="0"/>
                <a:cs typeface="ＭＳ Ｐゴシック" charset="0"/>
              </a:rPr>
              <a:t>/</a:t>
            </a:r>
            <a:r>
              <a:rPr lang="en-US" sz="3600" i="1" baseline="30000" dirty="0" err="1">
                <a:latin typeface="Arial" charset="0"/>
                <a:ea typeface="ＭＳ Ｐゴシック" charset="0"/>
              </a:rPr>
              <a:t>mol</a:t>
            </a:r>
            <a:r>
              <a:rPr lang="en-US" sz="3600" i="1" baseline="30000" dirty="0">
                <a:latin typeface="Arial" charset="0"/>
                <a:ea typeface="ＭＳ Ｐゴシック" charset="0"/>
              </a:rPr>
              <a:t>*K</a:t>
            </a:r>
            <a:r>
              <a:rPr lang="en-US" sz="3600" i="1" u="sng" baseline="30000" dirty="0">
                <a:latin typeface="Arial" charset="0"/>
                <a:ea typeface="ＭＳ Ｐゴシック" charset="0"/>
              </a:rPr>
              <a:t>)</a:t>
            </a:r>
            <a:r>
              <a:rPr lang="en-US" sz="3600" i="1" dirty="0">
                <a:latin typeface="Arial" charset="0"/>
                <a:ea typeface="ＭＳ Ｐゴシック" charset="0"/>
              </a:rPr>
              <a:t>(291K)</a:t>
            </a:r>
          </a:p>
        </p:txBody>
      </p:sp>
      <p:sp>
        <p:nvSpPr>
          <p:cNvPr id="54" name="Line 46">
            <a:extLst>
              <a:ext uri="{FF2B5EF4-FFF2-40B4-BE49-F238E27FC236}">
                <a16:creationId xmlns:a16="http://schemas.microsoft.com/office/drawing/2014/main" id="{34918C11-5D2A-F84B-9111-641C39EA600E}"/>
              </a:ext>
            </a:extLst>
          </p:cNvPr>
          <p:cNvSpPr>
            <a:spLocks noChangeShapeType="1"/>
          </p:cNvSpPr>
          <p:nvPr/>
        </p:nvSpPr>
        <p:spPr bwMode="auto">
          <a:xfrm flipV="1">
            <a:off x="4229100" y="5943600"/>
            <a:ext cx="381000" cy="228600"/>
          </a:xfrm>
          <a:prstGeom prst="line">
            <a:avLst/>
          </a:prstGeom>
          <a:noFill/>
          <a:ln w="57150" cmpd="sng">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Verdana" charset="0"/>
              <a:ea typeface="ＭＳ Ｐゴシック" charset="0"/>
            </a:endParaRPr>
          </a:p>
        </p:txBody>
      </p:sp>
      <p:sp>
        <p:nvSpPr>
          <p:cNvPr id="55" name="Line 46">
            <a:extLst>
              <a:ext uri="{FF2B5EF4-FFF2-40B4-BE49-F238E27FC236}">
                <a16:creationId xmlns:a16="http://schemas.microsoft.com/office/drawing/2014/main" id="{40D9DA2D-010D-F843-937B-D3DDB9AD7A3F}"/>
              </a:ext>
            </a:extLst>
          </p:cNvPr>
          <p:cNvSpPr>
            <a:spLocks noChangeShapeType="1"/>
          </p:cNvSpPr>
          <p:nvPr/>
        </p:nvSpPr>
        <p:spPr bwMode="auto">
          <a:xfrm flipV="1">
            <a:off x="3622675" y="5881688"/>
            <a:ext cx="381000" cy="228600"/>
          </a:xfrm>
          <a:prstGeom prst="line">
            <a:avLst/>
          </a:prstGeom>
          <a:noFill/>
          <a:ln w="57150" cmpd="sng">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Verdana" charset="0"/>
              <a:ea typeface="ＭＳ Ｐゴシック" charset="0"/>
            </a:endParaRPr>
          </a:p>
        </p:txBody>
      </p:sp>
      <p:sp>
        <p:nvSpPr>
          <p:cNvPr id="56" name="Line 46">
            <a:extLst>
              <a:ext uri="{FF2B5EF4-FFF2-40B4-BE49-F238E27FC236}">
                <a16:creationId xmlns:a16="http://schemas.microsoft.com/office/drawing/2014/main" id="{1349142C-68A5-154D-B022-1574E0B842D7}"/>
              </a:ext>
            </a:extLst>
          </p:cNvPr>
          <p:cNvSpPr>
            <a:spLocks noChangeShapeType="1"/>
          </p:cNvSpPr>
          <p:nvPr/>
        </p:nvSpPr>
        <p:spPr bwMode="auto">
          <a:xfrm flipV="1">
            <a:off x="2540000" y="5889625"/>
            <a:ext cx="381000" cy="228600"/>
          </a:xfrm>
          <a:prstGeom prst="line">
            <a:avLst/>
          </a:prstGeom>
          <a:noFill/>
          <a:ln w="57150" cmpd="sng">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Verdana" charset="0"/>
              <a:ea typeface="ＭＳ Ｐゴシック" charset="0"/>
            </a:endParaRPr>
          </a:p>
        </p:txBody>
      </p:sp>
      <p:sp>
        <p:nvSpPr>
          <p:cNvPr id="57" name="Line 46">
            <a:extLst>
              <a:ext uri="{FF2B5EF4-FFF2-40B4-BE49-F238E27FC236}">
                <a16:creationId xmlns:a16="http://schemas.microsoft.com/office/drawing/2014/main" id="{4063BA30-CF9E-2940-8847-F07F6911C471}"/>
              </a:ext>
            </a:extLst>
          </p:cNvPr>
          <p:cNvSpPr>
            <a:spLocks noChangeShapeType="1"/>
          </p:cNvSpPr>
          <p:nvPr/>
        </p:nvSpPr>
        <p:spPr bwMode="auto">
          <a:xfrm flipV="1">
            <a:off x="2159000" y="5843588"/>
            <a:ext cx="381000" cy="228600"/>
          </a:xfrm>
          <a:prstGeom prst="line">
            <a:avLst/>
          </a:prstGeom>
          <a:noFill/>
          <a:ln w="57150" cmpd="sng">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Verdana" charset="0"/>
              <a:ea typeface="ＭＳ Ｐゴシック" charset="0"/>
            </a:endParaRPr>
          </a:p>
        </p:txBody>
      </p:sp>
      <p:sp>
        <p:nvSpPr>
          <p:cNvPr id="38958" name="Line 46">
            <a:extLst>
              <a:ext uri="{FF2B5EF4-FFF2-40B4-BE49-F238E27FC236}">
                <a16:creationId xmlns:a16="http://schemas.microsoft.com/office/drawing/2014/main" id="{CFD32D37-4060-E74E-9D6D-0557FA1617D8}"/>
              </a:ext>
            </a:extLst>
          </p:cNvPr>
          <p:cNvSpPr>
            <a:spLocks noChangeShapeType="1"/>
          </p:cNvSpPr>
          <p:nvPr/>
        </p:nvSpPr>
        <p:spPr bwMode="auto">
          <a:xfrm flipV="1">
            <a:off x="1981200" y="5265738"/>
            <a:ext cx="381000" cy="228600"/>
          </a:xfrm>
          <a:prstGeom prst="line">
            <a:avLst/>
          </a:prstGeom>
          <a:noFill/>
          <a:ln w="57150" cmpd="sng">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Verdana" charset="0"/>
              <a:ea typeface="ＭＳ Ｐゴシック" charset="0"/>
            </a:endParaRPr>
          </a:p>
        </p:txBody>
      </p:sp>
      <p:sp>
        <p:nvSpPr>
          <p:cNvPr id="38959" name="Line 47">
            <a:extLst>
              <a:ext uri="{FF2B5EF4-FFF2-40B4-BE49-F238E27FC236}">
                <a16:creationId xmlns:a16="http://schemas.microsoft.com/office/drawing/2014/main" id="{244565C9-2A56-0F40-BE48-41CF594566DC}"/>
              </a:ext>
            </a:extLst>
          </p:cNvPr>
          <p:cNvSpPr>
            <a:spLocks noChangeShapeType="1"/>
          </p:cNvSpPr>
          <p:nvPr/>
        </p:nvSpPr>
        <p:spPr bwMode="auto">
          <a:xfrm flipV="1">
            <a:off x="3622675" y="5486400"/>
            <a:ext cx="381000" cy="228600"/>
          </a:xfrm>
          <a:prstGeom prst="line">
            <a:avLst/>
          </a:prstGeom>
          <a:noFill/>
          <a:ln w="57150" cmpd="sng">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Verdana" charset="0"/>
              <a:ea typeface="ＭＳ Ｐゴシック" charset="0"/>
            </a:endParaRPr>
          </a:p>
        </p:txBody>
      </p:sp>
      <p:sp>
        <p:nvSpPr>
          <p:cNvPr id="2" name="TextBox 1">
            <a:extLst>
              <a:ext uri="{FF2B5EF4-FFF2-40B4-BE49-F238E27FC236}">
                <a16:creationId xmlns:a16="http://schemas.microsoft.com/office/drawing/2014/main" id="{8FAF6C2F-115F-6044-A61B-0100D8AB108F}"/>
              </a:ext>
            </a:extLst>
          </p:cNvPr>
          <p:cNvSpPr txBox="1">
            <a:spLocks noChangeArrowheads="1"/>
          </p:cNvSpPr>
          <p:nvPr/>
        </p:nvSpPr>
        <p:spPr bwMode="auto">
          <a:xfrm>
            <a:off x="5334000" y="5638800"/>
            <a:ext cx="464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ea typeface="ＭＳ Ｐゴシック" panose="020B0600070205080204" pitchFamily="34" charset="-128"/>
              </a:defRPr>
            </a:lvl1pPr>
            <a:lvl2pPr marL="742950" indent="-285750">
              <a:defRPr sz="2400">
                <a:solidFill>
                  <a:schemeClr val="tx1"/>
                </a:solidFill>
                <a:latin typeface="Verdana" panose="020B0604030504040204" pitchFamily="34" charset="0"/>
                <a:ea typeface="ＭＳ Ｐゴシック" panose="020B0600070205080204" pitchFamily="34" charset="-128"/>
              </a:defRPr>
            </a:lvl2pPr>
            <a:lvl3pPr marL="1143000" indent="-228600">
              <a:defRPr sz="2400">
                <a:solidFill>
                  <a:schemeClr val="tx1"/>
                </a:solidFill>
                <a:latin typeface="Verdana" panose="020B0604030504040204" pitchFamily="34" charset="0"/>
                <a:ea typeface="ＭＳ Ｐゴシック" panose="020B0600070205080204" pitchFamily="34" charset="-128"/>
              </a:defRPr>
            </a:lvl3pPr>
            <a:lvl4pPr marL="1600200" indent="-228600">
              <a:defRPr sz="2400">
                <a:solidFill>
                  <a:schemeClr val="tx1"/>
                </a:solidFill>
                <a:latin typeface="Verdana" panose="020B0604030504040204" pitchFamily="34" charset="0"/>
                <a:ea typeface="ＭＳ Ｐゴシック" panose="020B0600070205080204" pitchFamily="34" charset="-128"/>
              </a:defRPr>
            </a:lvl4pPr>
            <a:lvl5pPr marL="2057400" indent="-22860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r>
              <a:rPr lang="en-US" altLang="en-US" sz="3600" i="1">
                <a:latin typeface="Arial" panose="020B0604020202020204" pitchFamily="34" charset="0"/>
              </a:rPr>
              <a:t>=</a:t>
            </a:r>
            <a:r>
              <a:rPr lang="en-US" altLang="en-US" sz="1800" i="1">
                <a:latin typeface="Arial" panose="020B0604020202020204" pitchFamily="34" charset="0"/>
              </a:rPr>
              <a:t> </a:t>
            </a:r>
            <a:r>
              <a:rPr lang="en-US" altLang="en-US" sz="4000" i="1">
                <a:latin typeface="Arial" panose="020B0604020202020204" pitchFamily="34" charset="0"/>
              </a:rPr>
              <a:t>0.0251 mol Ar</a:t>
            </a:r>
            <a:endParaRPr lang="en-US" altLang="en-US" sz="4000"/>
          </a:p>
        </p:txBody>
      </p:sp>
    </p:spTree>
    <p:extLst>
      <p:ext uri="{BB962C8B-B14F-4D97-AF65-F5344CB8AC3E}">
        <p14:creationId xmlns:p14="http://schemas.microsoft.com/office/powerpoint/2010/main" val="28104131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0-#ppt_w/2"/>
                                          </p:val>
                                        </p:tav>
                                        <p:tav tm="100000">
                                          <p:val>
                                            <p:strVal val="#ppt_x"/>
                                          </p:val>
                                        </p:tav>
                                      </p:tavLst>
                                    </p:anim>
                                    <p:anim calcmode="lin" valueType="num">
                                      <p:cBhvr additive="base">
                                        <p:cTn id="8" dur="500" fill="hold"/>
                                        <p:tgtEl>
                                          <p:spTgt spid="5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2">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916"/>
                                        </p:tgtEl>
                                        <p:attrNameLst>
                                          <p:attrName>style.visibility</p:attrName>
                                        </p:attrNameLst>
                                      </p:cBhvr>
                                      <p:to>
                                        <p:strVal val="visible"/>
                                      </p:to>
                                    </p:set>
                                    <p:anim calcmode="lin" valueType="num">
                                      <p:cBhvr additive="base">
                                        <p:cTn id="25" dur="500" fill="hold"/>
                                        <p:tgtEl>
                                          <p:spTgt spid="38916"/>
                                        </p:tgtEl>
                                        <p:attrNameLst>
                                          <p:attrName>ppt_x</p:attrName>
                                        </p:attrNameLst>
                                      </p:cBhvr>
                                      <p:tavLst>
                                        <p:tav tm="0">
                                          <p:val>
                                            <p:strVal val="0-#ppt_w/2"/>
                                          </p:val>
                                        </p:tav>
                                        <p:tav tm="100000">
                                          <p:val>
                                            <p:strVal val="#ppt_x"/>
                                          </p:val>
                                        </p:tav>
                                      </p:tavLst>
                                    </p:anim>
                                    <p:anim calcmode="lin" valueType="num">
                                      <p:cBhvr additive="base">
                                        <p:cTn id="26" dur="500" fill="hold"/>
                                        <p:tgtEl>
                                          <p:spTgt spid="3891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
                                        </p:tgtEl>
                                        <p:attrNameLst>
                                          <p:attrName>style.visibility</p:attrName>
                                        </p:attrNameLst>
                                      </p:cBhvr>
                                      <p:to>
                                        <p:strVal val="visible"/>
                                      </p:to>
                                    </p:set>
                                    <p:anim calcmode="lin" valueType="num">
                                      <p:cBhvr additive="base">
                                        <p:cTn id="31" dur="500" fill="hold"/>
                                        <p:tgtEl>
                                          <p:spTgt spid="51"/>
                                        </p:tgtEl>
                                        <p:attrNameLst>
                                          <p:attrName>ppt_x</p:attrName>
                                        </p:attrNameLst>
                                      </p:cBhvr>
                                      <p:tavLst>
                                        <p:tav tm="0">
                                          <p:val>
                                            <p:strVal val="0-#ppt_w/2"/>
                                          </p:val>
                                        </p:tav>
                                        <p:tav tm="100000">
                                          <p:val>
                                            <p:strVal val="#ppt_x"/>
                                          </p:val>
                                        </p:tav>
                                      </p:tavLst>
                                    </p:anim>
                                    <p:anim calcmode="lin" valueType="num">
                                      <p:cBhvr additive="base">
                                        <p:cTn id="32" dur="500" fill="hold"/>
                                        <p:tgtEl>
                                          <p:spTgt spid="5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53">
                                            <p:txEl>
                                              <p:pRg st="1" end="1"/>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5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895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895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5"/>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utoUpdateAnimBg="0"/>
      <p:bldP spid="51" grpId="0" autoUpdateAnimBg="0"/>
      <p:bldP spid="52" grpId="0" autoUpdateAnimBg="0"/>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DDEA4326-545F-6244-873F-28D862D51539}"/>
              </a:ext>
            </a:extLst>
          </p:cNvPr>
          <p:cNvSpPr>
            <a:spLocks noChangeArrowheads="1"/>
          </p:cNvSpPr>
          <p:nvPr/>
        </p:nvSpPr>
        <p:spPr bwMode="auto">
          <a:xfrm>
            <a:off x="609600" y="381000"/>
            <a:ext cx="8305800" cy="1752600"/>
          </a:xfrm>
          <a:prstGeom prst="rect">
            <a:avLst/>
          </a:prstGeom>
          <a:noFill/>
          <a:ln>
            <a:noFill/>
          </a:ln>
          <a:effectLst>
            <a:outerShdw blurRad="63500" dist="17961" dir="2700000" algn="ctr" rotWithShape="0">
              <a:schemeClr val="tx2">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pPr algn="ctr">
              <a:lnSpc>
                <a:spcPct val="90000"/>
              </a:lnSpc>
              <a:defRPr/>
            </a:pPr>
            <a:r>
              <a:rPr kumimoji="1" lang="en-US" sz="4000" dirty="0">
                <a:latin typeface="Microsoft Sans Serif" charset="0"/>
                <a:ea typeface="ＭＳ Ｐゴシック" charset="0"/>
              </a:rPr>
              <a:t>What volume does 9.45g </a:t>
            </a:r>
          </a:p>
          <a:p>
            <a:pPr algn="ctr">
              <a:lnSpc>
                <a:spcPct val="90000"/>
              </a:lnSpc>
              <a:defRPr/>
            </a:pPr>
            <a:r>
              <a:rPr kumimoji="1" lang="en-US" sz="4000" dirty="0">
                <a:latin typeface="Microsoft Sans Serif" charset="0"/>
                <a:ea typeface="ＭＳ Ｐゴシック" charset="0"/>
              </a:rPr>
              <a:t>of C</a:t>
            </a:r>
            <a:r>
              <a:rPr kumimoji="1" lang="en-US" sz="4000" baseline="-25000" dirty="0">
                <a:latin typeface="Microsoft Sans Serif" charset="0"/>
                <a:ea typeface="ＭＳ Ｐゴシック" charset="0"/>
              </a:rPr>
              <a:t>2</a:t>
            </a:r>
            <a:r>
              <a:rPr kumimoji="1" lang="en-US" sz="4000" dirty="0">
                <a:latin typeface="Microsoft Sans Serif" charset="0"/>
                <a:ea typeface="ＭＳ Ｐゴシック" charset="0"/>
              </a:rPr>
              <a:t>H</a:t>
            </a:r>
            <a:r>
              <a:rPr kumimoji="1" lang="en-US" sz="4000" baseline="-25000" dirty="0">
                <a:latin typeface="Microsoft Sans Serif" charset="0"/>
                <a:ea typeface="ＭＳ Ｐゴシック" charset="0"/>
              </a:rPr>
              <a:t>2</a:t>
            </a:r>
            <a:r>
              <a:rPr kumimoji="1" lang="en-US" sz="4000" dirty="0">
                <a:latin typeface="Microsoft Sans Serif" charset="0"/>
                <a:ea typeface="ＭＳ Ｐゴシック" charset="0"/>
              </a:rPr>
              <a:t> occupy at STP?</a:t>
            </a:r>
          </a:p>
        </p:txBody>
      </p:sp>
      <p:sp>
        <p:nvSpPr>
          <p:cNvPr id="34820" name="Rectangle 4">
            <a:extLst>
              <a:ext uri="{FF2B5EF4-FFF2-40B4-BE49-F238E27FC236}">
                <a16:creationId xmlns:a16="http://schemas.microsoft.com/office/drawing/2014/main" id="{BA230913-8870-384F-AEC4-CED17F334755}"/>
              </a:ext>
            </a:extLst>
          </p:cNvPr>
          <p:cNvSpPr>
            <a:spLocks noChangeArrowheads="1"/>
          </p:cNvSpPr>
          <p:nvPr/>
        </p:nvSpPr>
        <p:spPr bwMode="auto">
          <a:xfrm>
            <a:off x="609600" y="2895600"/>
            <a:ext cx="2590800" cy="709613"/>
          </a:xfrm>
          <a:prstGeom prst="rect">
            <a:avLst/>
          </a:prstGeom>
          <a:noFill/>
          <a:ln>
            <a:noFill/>
          </a:ln>
          <a:effectLst>
            <a:outerShdw blurRad="63500" dist="17961" dir="2700000" algn="ctr" rotWithShape="0">
              <a:schemeClr val="tx2">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pPr marL="742950" lvl="1" indent="-285750">
              <a:lnSpc>
                <a:spcPct val="90000"/>
              </a:lnSpc>
              <a:spcBef>
                <a:spcPct val="20000"/>
              </a:spcBef>
              <a:defRPr/>
            </a:pPr>
            <a:r>
              <a:rPr kumimoji="1" lang="en-US" sz="3800" dirty="0">
                <a:latin typeface="Microsoft Sans Serif" charset="0"/>
                <a:ea typeface="ＭＳ Ｐゴシック" charset="0"/>
              </a:rPr>
              <a:t>  P</a:t>
            </a:r>
            <a:r>
              <a:rPr kumimoji="1" lang="en-US" sz="3800" baseline="-25000" dirty="0">
                <a:latin typeface="Microsoft Sans Serif" charset="0"/>
                <a:ea typeface="ＭＳ Ｐゴシック" charset="0"/>
              </a:rPr>
              <a:t> </a:t>
            </a:r>
            <a:r>
              <a:rPr kumimoji="1" lang="en-US" sz="3800" dirty="0">
                <a:latin typeface="Microsoft Sans Serif" charset="0"/>
                <a:ea typeface="ＭＳ Ｐゴシック" charset="0"/>
                <a:sym typeface="Symbol" charset="0"/>
              </a:rPr>
              <a:t></a:t>
            </a:r>
            <a:endParaRPr kumimoji="1" lang="en-US" sz="3800" baseline="-25000" dirty="0">
              <a:latin typeface="Microsoft Sans Serif" charset="0"/>
              <a:ea typeface="ＭＳ Ｐゴシック" charset="0"/>
            </a:endParaRPr>
          </a:p>
        </p:txBody>
      </p:sp>
      <p:sp>
        <p:nvSpPr>
          <p:cNvPr id="34821" name="Rectangle 5">
            <a:extLst>
              <a:ext uri="{FF2B5EF4-FFF2-40B4-BE49-F238E27FC236}">
                <a16:creationId xmlns:a16="http://schemas.microsoft.com/office/drawing/2014/main" id="{5945EE44-1677-F041-9676-7B4E6D36EC68}"/>
              </a:ext>
            </a:extLst>
          </p:cNvPr>
          <p:cNvSpPr>
            <a:spLocks noChangeArrowheads="1"/>
          </p:cNvSpPr>
          <p:nvPr/>
        </p:nvSpPr>
        <p:spPr bwMode="auto">
          <a:xfrm>
            <a:off x="685800" y="4114800"/>
            <a:ext cx="2743200" cy="709613"/>
          </a:xfrm>
          <a:prstGeom prst="rect">
            <a:avLst/>
          </a:prstGeom>
          <a:noFill/>
          <a:ln>
            <a:noFill/>
          </a:ln>
          <a:effectLst>
            <a:outerShdw blurRad="63500" dist="17961" dir="2700000" algn="ctr" rotWithShape="0">
              <a:schemeClr val="tx2">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pPr marL="742950" lvl="1" indent="-285750">
              <a:lnSpc>
                <a:spcPct val="90000"/>
              </a:lnSpc>
              <a:spcBef>
                <a:spcPct val="20000"/>
              </a:spcBef>
              <a:defRPr/>
            </a:pPr>
            <a:r>
              <a:rPr kumimoji="1" lang="en-US" sz="3800">
                <a:latin typeface="Microsoft Sans Serif" charset="0"/>
                <a:ea typeface="ＭＳ Ｐゴシック" charset="0"/>
              </a:rPr>
              <a:t> V</a:t>
            </a:r>
            <a:r>
              <a:rPr kumimoji="1" lang="en-US" sz="3800" baseline="-25000">
                <a:latin typeface="Microsoft Sans Serif" charset="0"/>
                <a:ea typeface="ＭＳ Ｐゴシック" charset="0"/>
              </a:rPr>
              <a:t> </a:t>
            </a:r>
            <a:r>
              <a:rPr kumimoji="1" lang="en-US" sz="3800">
                <a:latin typeface="Microsoft Sans Serif" charset="0"/>
                <a:ea typeface="ＭＳ Ｐゴシック" charset="0"/>
                <a:sym typeface="Symbol" charset="0"/>
              </a:rPr>
              <a:t></a:t>
            </a:r>
            <a:endParaRPr kumimoji="1" lang="en-US" sz="3800" baseline="-25000">
              <a:latin typeface="Microsoft Sans Serif" charset="0"/>
              <a:ea typeface="ＭＳ Ｐゴシック" charset="0"/>
            </a:endParaRPr>
          </a:p>
        </p:txBody>
      </p:sp>
      <p:sp>
        <p:nvSpPr>
          <p:cNvPr id="34822" name="Rectangle 6">
            <a:extLst>
              <a:ext uri="{FF2B5EF4-FFF2-40B4-BE49-F238E27FC236}">
                <a16:creationId xmlns:a16="http://schemas.microsoft.com/office/drawing/2014/main" id="{C46240A1-D45E-F14F-A051-F8CC887FFF89}"/>
              </a:ext>
            </a:extLst>
          </p:cNvPr>
          <p:cNvSpPr>
            <a:spLocks noChangeArrowheads="1"/>
          </p:cNvSpPr>
          <p:nvPr/>
        </p:nvSpPr>
        <p:spPr bwMode="auto">
          <a:xfrm>
            <a:off x="4038600" y="4114800"/>
            <a:ext cx="2362200" cy="709613"/>
          </a:xfrm>
          <a:prstGeom prst="rect">
            <a:avLst/>
          </a:prstGeom>
          <a:noFill/>
          <a:ln>
            <a:noFill/>
          </a:ln>
          <a:effectLst>
            <a:outerShdw blurRad="63500" dist="17961" dir="2700000" algn="ctr" rotWithShape="0">
              <a:schemeClr val="tx2">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pPr marL="742950" lvl="1" indent="-285750">
              <a:lnSpc>
                <a:spcPct val="90000"/>
              </a:lnSpc>
              <a:spcBef>
                <a:spcPct val="20000"/>
              </a:spcBef>
              <a:defRPr/>
            </a:pPr>
            <a:r>
              <a:rPr kumimoji="1" lang="en-US" sz="3800">
                <a:latin typeface="Microsoft Sans Serif" charset="0"/>
                <a:ea typeface="ＭＳ Ｐゴシック" charset="0"/>
              </a:rPr>
              <a:t>T</a:t>
            </a:r>
            <a:r>
              <a:rPr kumimoji="1" lang="en-US" sz="3800" baseline="-25000">
                <a:latin typeface="Microsoft Sans Serif" charset="0"/>
                <a:ea typeface="ＭＳ Ｐゴシック" charset="0"/>
              </a:rPr>
              <a:t> </a:t>
            </a:r>
            <a:r>
              <a:rPr kumimoji="1" lang="en-US" sz="3800">
                <a:latin typeface="Microsoft Sans Serif" charset="0"/>
                <a:ea typeface="ＭＳ Ｐゴシック" charset="0"/>
                <a:sym typeface="Symbol" charset="0"/>
              </a:rPr>
              <a:t></a:t>
            </a:r>
            <a:endParaRPr kumimoji="1" lang="en-US" sz="3800" baseline="-25000">
              <a:latin typeface="Microsoft Sans Serif" charset="0"/>
              <a:ea typeface="ＭＳ Ｐゴシック" charset="0"/>
            </a:endParaRPr>
          </a:p>
        </p:txBody>
      </p:sp>
      <p:sp>
        <p:nvSpPr>
          <p:cNvPr id="34823" name="Rectangle 7">
            <a:extLst>
              <a:ext uri="{FF2B5EF4-FFF2-40B4-BE49-F238E27FC236}">
                <a16:creationId xmlns:a16="http://schemas.microsoft.com/office/drawing/2014/main" id="{4BC783F0-4237-4A47-AD42-1448253CEFEE}"/>
              </a:ext>
            </a:extLst>
          </p:cNvPr>
          <p:cNvSpPr>
            <a:spLocks noChangeArrowheads="1"/>
          </p:cNvSpPr>
          <p:nvPr/>
        </p:nvSpPr>
        <p:spPr bwMode="auto">
          <a:xfrm>
            <a:off x="1905000" y="2876550"/>
            <a:ext cx="2590800" cy="762000"/>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pPr marL="742950" lvl="1" indent="-285750">
              <a:lnSpc>
                <a:spcPct val="90000"/>
              </a:lnSpc>
              <a:spcBef>
                <a:spcPct val="20000"/>
              </a:spcBef>
              <a:defRPr/>
            </a:pPr>
            <a:r>
              <a:rPr kumimoji="1" lang="en-US" sz="4000" dirty="0">
                <a:latin typeface="Microsoft Sans Serif" charset="0"/>
                <a:ea typeface="ＭＳ Ｐゴシック" charset="0"/>
              </a:rPr>
              <a:t>1atm</a:t>
            </a:r>
            <a:endParaRPr kumimoji="1" lang="en-US" sz="4000" baseline="-25000" dirty="0">
              <a:latin typeface="Microsoft Sans Serif" charset="0"/>
              <a:ea typeface="ＭＳ Ｐゴシック" charset="0"/>
            </a:endParaRPr>
          </a:p>
        </p:txBody>
      </p:sp>
      <p:sp>
        <p:nvSpPr>
          <p:cNvPr id="34824" name="Rectangle 8">
            <a:extLst>
              <a:ext uri="{FF2B5EF4-FFF2-40B4-BE49-F238E27FC236}">
                <a16:creationId xmlns:a16="http://schemas.microsoft.com/office/drawing/2014/main" id="{3E0891EA-E9F9-B84C-8A3E-56FCA3619584}"/>
              </a:ext>
            </a:extLst>
          </p:cNvPr>
          <p:cNvSpPr>
            <a:spLocks noChangeArrowheads="1"/>
          </p:cNvSpPr>
          <p:nvPr/>
        </p:nvSpPr>
        <p:spPr bwMode="auto">
          <a:xfrm>
            <a:off x="1981200" y="4019550"/>
            <a:ext cx="2057400" cy="762000"/>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pPr marL="742950" lvl="1" indent="-285750">
              <a:lnSpc>
                <a:spcPct val="90000"/>
              </a:lnSpc>
              <a:spcBef>
                <a:spcPct val="20000"/>
              </a:spcBef>
              <a:defRPr/>
            </a:pPr>
            <a:r>
              <a:rPr kumimoji="1" lang="en-US" sz="4800">
                <a:latin typeface="Microsoft Sans Serif" charset="0"/>
                <a:ea typeface="ＭＳ Ｐゴシック" charset="0"/>
              </a:rPr>
              <a:t>?</a:t>
            </a:r>
            <a:endParaRPr kumimoji="1" lang="en-US" sz="4800" baseline="-25000">
              <a:latin typeface="Microsoft Sans Serif" charset="0"/>
              <a:ea typeface="ＭＳ Ｐゴシック" charset="0"/>
            </a:endParaRPr>
          </a:p>
        </p:txBody>
      </p:sp>
      <p:sp>
        <p:nvSpPr>
          <p:cNvPr id="34825" name="Rectangle 9">
            <a:extLst>
              <a:ext uri="{FF2B5EF4-FFF2-40B4-BE49-F238E27FC236}">
                <a16:creationId xmlns:a16="http://schemas.microsoft.com/office/drawing/2014/main" id="{2D2D5AB8-9880-1C4B-90E7-70FBF0C439DB}"/>
              </a:ext>
            </a:extLst>
          </p:cNvPr>
          <p:cNvSpPr>
            <a:spLocks noChangeArrowheads="1"/>
          </p:cNvSpPr>
          <p:nvPr/>
        </p:nvSpPr>
        <p:spPr bwMode="auto">
          <a:xfrm>
            <a:off x="5105400" y="4124325"/>
            <a:ext cx="3276600" cy="762000"/>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pPr marL="742950" lvl="1" indent="-285750">
              <a:lnSpc>
                <a:spcPct val="90000"/>
              </a:lnSpc>
              <a:spcBef>
                <a:spcPct val="20000"/>
              </a:spcBef>
              <a:defRPr/>
            </a:pPr>
            <a:r>
              <a:rPr kumimoji="1" lang="en-US" sz="4000">
                <a:latin typeface="Microsoft Sans Serif" charset="0"/>
                <a:ea typeface="ＭＳ Ｐゴシック" charset="0"/>
              </a:rPr>
              <a:t>273K</a:t>
            </a:r>
            <a:endParaRPr kumimoji="1" lang="en-US" sz="4000" baseline="-25000">
              <a:latin typeface="Microsoft Sans Serif" charset="0"/>
              <a:ea typeface="ＭＳ Ｐゴシック" charset="0"/>
            </a:endParaRPr>
          </a:p>
        </p:txBody>
      </p:sp>
      <p:sp>
        <p:nvSpPr>
          <p:cNvPr id="34826" name="Rectangle 10">
            <a:extLst>
              <a:ext uri="{FF2B5EF4-FFF2-40B4-BE49-F238E27FC236}">
                <a16:creationId xmlns:a16="http://schemas.microsoft.com/office/drawing/2014/main" id="{9D2C3226-4C5C-BB4B-B1E9-60045B456933}"/>
              </a:ext>
            </a:extLst>
          </p:cNvPr>
          <p:cNvSpPr>
            <a:spLocks noChangeArrowheads="1"/>
          </p:cNvSpPr>
          <p:nvPr/>
        </p:nvSpPr>
        <p:spPr bwMode="auto">
          <a:xfrm>
            <a:off x="3810000" y="2895600"/>
            <a:ext cx="2819400" cy="709613"/>
          </a:xfrm>
          <a:prstGeom prst="rect">
            <a:avLst/>
          </a:prstGeom>
          <a:noFill/>
          <a:ln>
            <a:noFill/>
          </a:ln>
          <a:effectLst>
            <a:outerShdw blurRad="63500" dist="17961" dir="2700000" algn="ctr" rotWithShape="0">
              <a:schemeClr val="tx2">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pPr marL="742950" lvl="1" indent="-285750">
              <a:lnSpc>
                <a:spcPct val="90000"/>
              </a:lnSpc>
              <a:spcBef>
                <a:spcPct val="20000"/>
              </a:spcBef>
              <a:defRPr/>
            </a:pPr>
            <a:r>
              <a:rPr kumimoji="1" lang="en-US" sz="3800">
                <a:latin typeface="Microsoft Sans Serif" charset="0"/>
                <a:ea typeface="ＭＳ Ｐゴシック" charset="0"/>
              </a:rPr>
              <a:t>  R</a:t>
            </a:r>
            <a:r>
              <a:rPr kumimoji="1" lang="en-US" sz="3800" baseline="-25000">
                <a:latin typeface="Microsoft Sans Serif" charset="0"/>
                <a:ea typeface="ＭＳ Ｐゴシック" charset="0"/>
              </a:rPr>
              <a:t> </a:t>
            </a:r>
            <a:r>
              <a:rPr kumimoji="1" lang="en-US" sz="3800">
                <a:latin typeface="Microsoft Sans Serif" charset="0"/>
                <a:ea typeface="ＭＳ Ｐゴシック" charset="0"/>
                <a:sym typeface="Symbol" charset="0"/>
              </a:rPr>
              <a:t></a:t>
            </a:r>
            <a:endParaRPr kumimoji="1" lang="en-US" sz="3800" baseline="-25000">
              <a:latin typeface="Microsoft Sans Serif" charset="0"/>
              <a:ea typeface="ＭＳ Ｐゴシック" charset="0"/>
            </a:endParaRPr>
          </a:p>
        </p:txBody>
      </p:sp>
      <p:sp>
        <p:nvSpPr>
          <p:cNvPr id="34827" name="Rectangle 11">
            <a:extLst>
              <a:ext uri="{FF2B5EF4-FFF2-40B4-BE49-F238E27FC236}">
                <a16:creationId xmlns:a16="http://schemas.microsoft.com/office/drawing/2014/main" id="{AF34B059-0F52-E047-B0AA-60994D923C35}"/>
              </a:ext>
            </a:extLst>
          </p:cNvPr>
          <p:cNvSpPr>
            <a:spLocks noChangeArrowheads="1"/>
          </p:cNvSpPr>
          <p:nvPr/>
        </p:nvSpPr>
        <p:spPr bwMode="auto">
          <a:xfrm>
            <a:off x="838200" y="5310188"/>
            <a:ext cx="2514600" cy="709612"/>
          </a:xfrm>
          <a:prstGeom prst="rect">
            <a:avLst/>
          </a:prstGeom>
          <a:noFill/>
          <a:ln>
            <a:noFill/>
          </a:ln>
          <a:effectLst>
            <a:outerShdw blurRad="63500" dist="17961" dir="2700000" algn="ctr" rotWithShape="0">
              <a:schemeClr val="tx2">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pPr marL="742950" lvl="1" indent="-285750">
              <a:lnSpc>
                <a:spcPct val="90000"/>
              </a:lnSpc>
              <a:spcBef>
                <a:spcPct val="20000"/>
              </a:spcBef>
              <a:defRPr/>
            </a:pPr>
            <a:r>
              <a:rPr kumimoji="1" lang="en-US" sz="3800" dirty="0">
                <a:latin typeface="Microsoft Sans Serif" charset="0"/>
                <a:ea typeface="ＭＳ Ｐゴシック" charset="0"/>
              </a:rPr>
              <a:t>n</a:t>
            </a:r>
            <a:r>
              <a:rPr kumimoji="1" lang="en-US" sz="3800" baseline="-25000" dirty="0">
                <a:latin typeface="Microsoft Sans Serif" charset="0"/>
                <a:ea typeface="ＭＳ Ｐゴシック" charset="0"/>
              </a:rPr>
              <a:t> </a:t>
            </a:r>
            <a:r>
              <a:rPr kumimoji="1" lang="en-US" sz="3800" dirty="0">
                <a:latin typeface="Microsoft Sans Serif" charset="0"/>
                <a:ea typeface="ＭＳ Ｐゴシック" charset="0"/>
                <a:sym typeface="Symbol" charset="0"/>
              </a:rPr>
              <a:t></a:t>
            </a:r>
            <a:endParaRPr kumimoji="1" lang="en-US" sz="3800" baseline="-25000" dirty="0">
              <a:latin typeface="Microsoft Sans Serif" charset="0"/>
              <a:ea typeface="ＭＳ Ｐゴシック" charset="0"/>
            </a:endParaRPr>
          </a:p>
        </p:txBody>
      </p:sp>
      <p:sp>
        <p:nvSpPr>
          <p:cNvPr id="34828" name="Rectangle 12">
            <a:extLst>
              <a:ext uri="{FF2B5EF4-FFF2-40B4-BE49-F238E27FC236}">
                <a16:creationId xmlns:a16="http://schemas.microsoft.com/office/drawing/2014/main" id="{9414874B-D33E-844A-825D-67783413F97C}"/>
              </a:ext>
            </a:extLst>
          </p:cNvPr>
          <p:cNvSpPr>
            <a:spLocks noChangeArrowheads="1"/>
          </p:cNvSpPr>
          <p:nvPr/>
        </p:nvSpPr>
        <p:spPr bwMode="auto">
          <a:xfrm>
            <a:off x="3276600" y="5348288"/>
            <a:ext cx="5562600" cy="762000"/>
          </a:xfrm>
          <a:prstGeom prst="rect">
            <a:avLst/>
          </a:prstGeom>
          <a:noFill/>
          <a:ln>
            <a:noFill/>
          </a:ln>
          <a:effectLst>
            <a:outerShdw blurRad="63500" dist="17961" dir="2700000" algn="ctr" rotWithShape="0">
              <a:schemeClr val="tx2">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pPr marL="742950" lvl="1" indent="-285750" algn="r">
              <a:lnSpc>
                <a:spcPct val="90000"/>
              </a:lnSpc>
              <a:spcBef>
                <a:spcPct val="20000"/>
              </a:spcBef>
              <a:defRPr/>
            </a:pPr>
            <a:r>
              <a:rPr kumimoji="1" lang="en-US" sz="4400" dirty="0">
                <a:latin typeface="AidaBook" charset="0"/>
                <a:ea typeface="ＭＳ Ｐゴシック" charset="0"/>
              </a:rPr>
              <a:t>  = </a:t>
            </a:r>
            <a:r>
              <a:rPr kumimoji="1" lang="en-US" sz="4400" dirty="0">
                <a:latin typeface="Microsoft Sans Serif" charset="0"/>
                <a:ea typeface="ＭＳ Ｐゴシック" charset="0"/>
              </a:rPr>
              <a:t>.3635 </a:t>
            </a:r>
            <a:r>
              <a:rPr kumimoji="1" lang="en-US" sz="4000" dirty="0" err="1">
                <a:latin typeface="Microsoft Sans Serif" charset="0"/>
                <a:ea typeface="ＭＳ Ｐゴシック" charset="0"/>
              </a:rPr>
              <a:t>mol</a:t>
            </a:r>
            <a:r>
              <a:rPr kumimoji="1" lang="en-US" sz="4000" dirty="0">
                <a:latin typeface="Microsoft Sans Serif" charset="0"/>
                <a:ea typeface="ＭＳ Ｐゴシック" charset="0"/>
              </a:rPr>
              <a:t> C</a:t>
            </a:r>
            <a:r>
              <a:rPr kumimoji="1" lang="en-US" sz="4000" baseline="-25000" dirty="0">
                <a:latin typeface="Microsoft Sans Serif" charset="0"/>
                <a:ea typeface="ＭＳ Ｐゴシック" charset="0"/>
              </a:rPr>
              <a:t>2</a:t>
            </a:r>
            <a:r>
              <a:rPr kumimoji="1" lang="en-US" sz="4000" dirty="0">
                <a:latin typeface="Microsoft Sans Serif" charset="0"/>
                <a:ea typeface="ＭＳ Ｐゴシック" charset="0"/>
              </a:rPr>
              <a:t>H</a:t>
            </a:r>
            <a:r>
              <a:rPr kumimoji="1" lang="en-US" sz="4000" baseline="-25000" dirty="0">
                <a:latin typeface="Microsoft Sans Serif" charset="0"/>
                <a:ea typeface="ＭＳ Ｐゴシック" charset="0"/>
              </a:rPr>
              <a:t>2</a:t>
            </a:r>
            <a:r>
              <a:rPr kumimoji="1" lang="en-US" sz="4000" dirty="0">
                <a:latin typeface="Microsoft Sans Serif" charset="0"/>
                <a:ea typeface="ＭＳ Ｐゴシック" charset="0"/>
              </a:rPr>
              <a:t> </a:t>
            </a:r>
            <a:endParaRPr kumimoji="1" lang="en-US" sz="3600" baseline="-25000" dirty="0">
              <a:latin typeface="Microsoft Sans Serif" charset="0"/>
              <a:ea typeface="ＭＳ Ｐゴシック" charset="0"/>
            </a:endParaRPr>
          </a:p>
        </p:txBody>
      </p:sp>
      <p:grpSp>
        <p:nvGrpSpPr>
          <p:cNvPr id="9227" name="Group 13">
            <a:extLst>
              <a:ext uri="{FF2B5EF4-FFF2-40B4-BE49-F238E27FC236}">
                <a16:creationId xmlns:a16="http://schemas.microsoft.com/office/drawing/2014/main" id="{243769F4-DDB2-A24F-A4A1-FBACF728804A}"/>
              </a:ext>
            </a:extLst>
          </p:cNvPr>
          <p:cNvGrpSpPr>
            <a:grpSpLocks/>
          </p:cNvGrpSpPr>
          <p:nvPr/>
        </p:nvGrpSpPr>
        <p:grpSpPr bwMode="auto">
          <a:xfrm>
            <a:off x="4700588" y="2620963"/>
            <a:ext cx="3757612" cy="1327150"/>
            <a:chOff x="1488" y="2028"/>
            <a:chExt cx="2304" cy="836"/>
          </a:xfrm>
        </p:grpSpPr>
        <p:sp>
          <p:nvSpPr>
            <p:cNvPr id="34830" name="Rectangle 14">
              <a:extLst>
                <a:ext uri="{FF2B5EF4-FFF2-40B4-BE49-F238E27FC236}">
                  <a16:creationId xmlns:a16="http://schemas.microsoft.com/office/drawing/2014/main" id="{EC8C1B74-0932-BD4E-BA4C-2563AEFEDF13}"/>
                </a:ext>
              </a:extLst>
            </p:cNvPr>
            <p:cNvSpPr>
              <a:spLocks noChangeArrowheads="1"/>
            </p:cNvSpPr>
            <p:nvPr/>
          </p:nvSpPr>
          <p:spPr bwMode="auto">
            <a:xfrm>
              <a:off x="1488" y="2172"/>
              <a:ext cx="1491" cy="368"/>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p>
              <a:pPr>
                <a:defRPr/>
              </a:pPr>
              <a:r>
                <a:rPr kumimoji="1" lang="en-US" sz="3200" dirty="0">
                  <a:latin typeface="Microsoft Sans Serif" charset="0"/>
                  <a:ea typeface="ＭＳ Ｐゴシック" charset="0"/>
                  <a:cs typeface="ＭＳ Ｐゴシック" charset="0"/>
                </a:rPr>
                <a:t>       0.08206</a:t>
              </a:r>
            </a:p>
          </p:txBody>
        </p:sp>
        <p:sp>
          <p:nvSpPr>
            <p:cNvPr id="34831" name="Rectangle 15">
              <a:extLst>
                <a:ext uri="{FF2B5EF4-FFF2-40B4-BE49-F238E27FC236}">
                  <a16:creationId xmlns:a16="http://schemas.microsoft.com/office/drawing/2014/main" id="{B1209272-B601-0640-AF50-097AE95C3E08}"/>
                </a:ext>
              </a:extLst>
            </p:cNvPr>
            <p:cNvSpPr>
              <a:spLocks noChangeArrowheads="1"/>
            </p:cNvSpPr>
            <p:nvPr/>
          </p:nvSpPr>
          <p:spPr bwMode="auto">
            <a:xfrm>
              <a:off x="2832" y="2028"/>
              <a:ext cx="842" cy="407"/>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Verdana" panose="020B0604030504040204" pitchFamily="34" charset="0"/>
                  <a:ea typeface="ＭＳ Ｐゴシック" panose="020B0600070205080204" pitchFamily="34" charset="-128"/>
                </a:defRPr>
              </a:lvl1pPr>
              <a:lvl2pPr marL="742950" indent="-285750">
                <a:defRPr sz="2400">
                  <a:solidFill>
                    <a:schemeClr val="tx1"/>
                  </a:solidFill>
                  <a:latin typeface="Verdana" panose="020B0604030504040204" pitchFamily="34" charset="0"/>
                  <a:ea typeface="ＭＳ Ｐゴシック" panose="020B0600070205080204" pitchFamily="34" charset="-128"/>
                </a:defRPr>
              </a:lvl2pPr>
              <a:lvl3pPr marL="1143000" indent="-228600">
                <a:defRPr sz="2400">
                  <a:solidFill>
                    <a:schemeClr val="tx1"/>
                  </a:solidFill>
                  <a:latin typeface="Verdana" panose="020B0604030504040204" pitchFamily="34" charset="0"/>
                  <a:ea typeface="ＭＳ Ｐゴシック" panose="020B0600070205080204" pitchFamily="34" charset="-128"/>
                </a:defRPr>
              </a:lvl3pPr>
              <a:lvl4pPr marL="1600200" indent="-228600">
                <a:defRPr sz="2400">
                  <a:solidFill>
                    <a:schemeClr val="tx1"/>
                  </a:solidFill>
                  <a:latin typeface="Verdana" panose="020B0604030504040204" pitchFamily="34" charset="0"/>
                  <a:ea typeface="ＭＳ Ｐゴシック" panose="020B0600070205080204" pitchFamily="34" charset="-128"/>
                </a:defRPr>
              </a:lvl4pPr>
              <a:lvl5pPr marL="2057400" indent="-22860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r>
                <a:rPr kumimoji="1" lang="en-US" altLang="en-US" sz="3600">
                  <a:latin typeface="Microsoft Sans Serif" panose="020B0604020202020204" pitchFamily="34" charset="0"/>
                </a:rPr>
                <a:t>L•atm</a:t>
              </a:r>
            </a:p>
          </p:txBody>
        </p:sp>
        <p:sp>
          <p:nvSpPr>
            <p:cNvPr id="34832" name="Line 16">
              <a:extLst>
                <a:ext uri="{FF2B5EF4-FFF2-40B4-BE49-F238E27FC236}">
                  <a16:creationId xmlns:a16="http://schemas.microsoft.com/office/drawing/2014/main" id="{CB17A121-A7E5-5146-9982-C20D5CCF74B0}"/>
                </a:ext>
              </a:extLst>
            </p:cNvPr>
            <p:cNvSpPr>
              <a:spLocks noChangeShapeType="1"/>
            </p:cNvSpPr>
            <p:nvPr/>
          </p:nvSpPr>
          <p:spPr bwMode="auto">
            <a:xfrm>
              <a:off x="2832" y="2400"/>
              <a:ext cx="960" cy="0"/>
            </a:xfrm>
            <a:prstGeom prst="line">
              <a:avLst/>
            </a:prstGeom>
            <a:noFill/>
            <a:ln w="38100">
              <a:solidFill>
                <a:srgbClr val="008000"/>
              </a:solidFill>
              <a:round/>
              <a:headEnd/>
              <a:tailEnd/>
            </a:ln>
            <a:effectLst>
              <a:outerShdw blurRad="63500" dist="17961" dir="2700000" algn="ctr" rotWithShape="0">
                <a:schemeClr val="tx1">
                  <a:alpha val="74998"/>
                </a:schemeClr>
              </a:outerShdw>
            </a:effectLst>
            <a:extLst>
              <a:ext uri="{909E8E84-426E-40dd-AFC4-6F175D3DCCD1}">
                <a14:hiddenFill xmlns:a14="http://schemas.microsoft.com/office/drawing/2010/main" xmlns="">
                  <a:noFill/>
                </a14:hiddenFill>
              </a:ext>
            </a:extLst>
          </p:spPr>
          <p:txBody>
            <a:bodyPr/>
            <a:lstStyle/>
            <a:p>
              <a:pPr>
                <a:defRPr/>
              </a:pPr>
              <a:endParaRPr lang="en-US">
                <a:latin typeface="Verdana" charset="0"/>
                <a:ea typeface="ＭＳ Ｐゴシック" charset="0"/>
              </a:endParaRPr>
            </a:p>
          </p:txBody>
        </p:sp>
        <p:sp>
          <p:nvSpPr>
            <p:cNvPr id="34833" name="Rectangle 17">
              <a:extLst>
                <a:ext uri="{FF2B5EF4-FFF2-40B4-BE49-F238E27FC236}">
                  <a16:creationId xmlns:a16="http://schemas.microsoft.com/office/drawing/2014/main" id="{B4788032-D01F-364A-8BE8-FF7FE1680321}"/>
                </a:ext>
              </a:extLst>
            </p:cNvPr>
            <p:cNvSpPr>
              <a:spLocks noChangeArrowheads="1"/>
            </p:cNvSpPr>
            <p:nvPr/>
          </p:nvSpPr>
          <p:spPr bwMode="auto">
            <a:xfrm>
              <a:off x="2832" y="2460"/>
              <a:ext cx="852" cy="404"/>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Verdana" panose="020B0604030504040204" pitchFamily="34" charset="0"/>
                  <a:ea typeface="ＭＳ Ｐゴシック" panose="020B0600070205080204" pitchFamily="34" charset="-128"/>
                </a:defRPr>
              </a:lvl1pPr>
              <a:lvl2pPr marL="742950" indent="-285750">
                <a:defRPr sz="2400">
                  <a:solidFill>
                    <a:schemeClr val="tx1"/>
                  </a:solidFill>
                  <a:latin typeface="Verdana" panose="020B0604030504040204" pitchFamily="34" charset="0"/>
                  <a:ea typeface="ＭＳ Ｐゴシック" panose="020B0600070205080204" pitchFamily="34" charset="-128"/>
                </a:defRPr>
              </a:lvl2pPr>
              <a:lvl3pPr marL="1143000" indent="-228600">
                <a:defRPr sz="2400">
                  <a:solidFill>
                    <a:schemeClr val="tx1"/>
                  </a:solidFill>
                  <a:latin typeface="Verdana" panose="020B0604030504040204" pitchFamily="34" charset="0"/>
                  <a:ea typeface="ＭＳ Ｐゴシック" panose="020B0600070205080204" pitchFamily="34" charset="-128"/>
                </a:defRPr>
              </a:lvl3pPr>
              <a:lvl4pPr marL="1600200" indent="-228600">
                <a:defRPr sz="2400">
                  <a:solidFill>
                    <a:schemeClr val="tx1"/>
                  </a:solidFill>
                  <a:latin typeface="Verdana" panose="020B0604030504040204" pitchFamily="34" charset="0"/>
                  <a:ea typeface="ＭＳ Ｐゴシック" panose="020B0600070205080204" pitchFamily="34" charset="-128"/>
                </a:defRPr>
              </a:lvl4pPr>
              <a:lvl5pPr marL="2057400" indent="-22860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r>
                <a:rPr kumimoji="1" lang="en-US" altLang="en-US" sz="3600">
                  <a:latin typeface="Microsoft Sans Serif" panose="020B0604020202020204" pitchFamily="34" charset="0"/>
                </a:rPr>
                <a:t>mol•K</a:t>
              </a:r>
            </a:p>
          </p:txBody>
        </p:sp>
      </p:grpSp>
      <p:sp>
        <p:nvSpPr>
          <p:cNvPr id="34835" name="Text Box 19">
            <a:extLst>
              <a:ext uri="{FF2B5EF4-FFF2-40B4-BE49-F238E27FC236}">
                <a16:creationId xmlns:a16="http://schemas.microsoft.com/office/drawing/2014/main" id="{9892083E-B3F1-C24B-85A8-7245FEE665A9}"/>
              </a:ext>
            </a:extLst>
          </p:cNvPr>
          <p:cNvSpPr txBox="1">
            <a:spLocks noChangeArrowheads="1"/>
          </p:cNvSpPr>
          <p:nvPr/>
        </p:nvSpPr>
        <p:spPr bwMode="auto">
          <a:xfrm flipH="1">
            <a:off x="2324100" y="5310188"/>
            <a:ext cx="2376488" cy="1262062"/>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defRPr/>
            </a:pPr>
            <a:r>
              <a:rPr kumimoji="1" lang="en-US" sz="4000" dirty="0">
                <a:latin typeface="Microsoft Sans Serif" charset="0"/>
                <a:ea typeface="ＭＳ Ｐゴシック" charset="0"/>
              </a:rPr>
              <a:t>9.45</a:t>
            </a:r>
            <a:r>
              <a:rPr kumimoji="1" lang="en-US" sz="3600" dirty="0">
                <a:latin typeface="Microsoft Sans Serif" charset="0"/>
                <a:ea typeface="ＭＳ Ｐゴシック" charset="0"/>
              </a:rPr>
              <a:t>g C</a:t>
            </a:r>
            <a:r>
              <a:rPr kumimoji="1" lang="en-US" sz="3600" baseline="-25000" dirty="0">
                <a:latin typeface="Microsoft Sans Serif" charset="0"/>
                <a:ea typeface="ＭＳ Ｐゴシック" charset="0"/>
              </a:rPr>
              <a:t>2</a:t>
            </a:r>
            <a:r>
              <a:rPr kumimoji="1" lang="en-US" sz="3600" dirty="0">
                <a:latin typeface="Microsoft Sans Serif" charset="0"/>
                <a:ea typeface="ＭＳ Ｐゴシック" charset="0"/>
              </a:rPr>
              <a:t>H</a:t>
            </a:r>
            <a:r>
              <a:rPr kumimoji="1" lang="en-US" sz="3600" baseline="-25000" dirty="0">
                <a:latin typeface="Microsoft Sans Serif" charset="0"/>
                <a:ea typeface="ＭＳ Ｐゴシック" charset="0"/>
              </a:rPr>
              <a:t>2</a:t>
            </a:r>
            <a:endParaRPr kumimoji="1" lang="en-US" sz="3600" dirty="0">
              <a:latin typeface="Microsoft Sans Serif" charset="0"/>
              <a:ea typeface="ＭＳ Ｐゴシック" charset="0"/>
            </a:endParaRPr>
          </a:p>
        </p:txBody>
      </p:sp>
    </p:spTree>
    <p:extLst>
      <p:ext uri="{BB962C8B-B14F-4D97-AF65-F5344CB8AC3E}">
        <p14:creationId xmlns:p14="http://schemas.microsoft.com/office/powerpoint/2010/main" val="1162913606"/>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8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8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8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8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8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8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82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2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8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21" grpId="0"/>
      <p:bldP spid="34822" grpId="0"/>
      <p:bldP spid="34823" grpId="0"/>
      <p:bldP spid="34824" grpId="0"/>
      <p:bldP spid="34825" grpId="0"/>
      <p:bldP spid="34826" grpId="0"/>
      <p:bldP spid="34827" grpId="0"/>
      <p:bldP spid="34828" grpId="0"/>
      <p:bldP spid="3483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7" name="Group 2">
            <a:extLst>
              <a:ext uri="{FF2B5EF4-FFF2-40B4-BE49-F238E27FC236}">
                <a16:creationId xmlns:a16="http://schemas.microsoft.com/office/drawing/2014/main" id="{0D1A4F85-368D-DF43-A03E-346EF5AF1552}"/>
              </a:ext>
            </a:extLst>
          </p:cNvPr>
          <p:cNvGrpSpPr>
            <a:grpSpLocks/>
          </p:cNvGrpSpPr>
          <p:nvPr/>
        </p:nvGrpSpPr>
        <p:grpSpPr bwMode="auto">
          <a:xfrm>
            <a:off x="228600" y="304800"/>
            <a:ext cx="6781800" cy="1446213"/>
            <a:chOff x="2832" y="3273"/>
            <a:chExt cx="2400" cy="911"/>
          </a:xfrm>
        </p:grpSpPr>
        <p:sp>
          <p:nvSpPr>
            <p:cNvPr id="35843" name="Text Box 3">
              <a:extLst>
                <a:ext uri="{FF2B5EF4-FFF2-40B4-BE49-F238E27FC236}">
                  <a16:creationId xmlns:a16="http://schemas.microsoft.com/office/drawing/2014/main" id="{1D502753-8259-4A40-8517-114010B5CCDD}"/>
                </a:ext>
              </a:extLst>
            </p:cNvPr>
            <p:cNvSpPr txBox="1">
              <a:spLocks noChangeArrowheads="1"/>
            </p:cNvSpPr>
            <p:nvPr/>
          </p:nvSpPr>
          <p:spPr bwMode="auto">
            <a:xfrm>
              <a:off x="2832" y="3273"/>
              <a:ext cx="918" cy="480"/>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lgn="r">
                <a:defRPr/>
              </a:pPr>
              <a:r>
                <a:rPr lang="en-US" sz="4400">
                  <a:latin typeface="Microsoft Sans Serif" charset="0"/>
                  <a:ea typeface="ＭＳ Ｐゴシック" charset="0"/>
                </a:rPr>
                <a:t>  </a:t>
              </a:r>
              <a:endParaRPr lang="en-US" sz="4400" baseline="-25000">
                <a:latin typeface="Microsoft Sans Serif" charset="0"/>
                <a:ea typeface="ＭＳ Ｐゴシック" charset="0"/>
              </a:endParaRPr>
            </a:p>
          </p:txBody>
        </p:sp>
        <p:sp>
          <p:nvSpPr>
            <p:cNvPr id="35844" name="Text Box 4">
              <a:extLst>
                <a:ext uri="{FF2B5EF4-FFF2-40B4-BE49-F238E27FC236}">
                  <a16:creationId xmlns:a16="http://schemas.microsoft.com/office/drawing/2014/main" id="{21F4594E-4278-AE43-8481-AC377B7E863B}"/>
                </a:ext>
              </a:extLst>
            </p:cNvPr>
            <p:cNvSpPr txBox="1">
              <a:spLocks noChangeArrowheads="1"/>
            </p:cNvSpPr>
            <p:nvPr/>
          </p:nvSpPr>
          <p:spPr bwMode="auto">
            <a:xfrm>
              <a:off x="3648" y="3273"/>
              <a:ext cx="1584" cy="911"/>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defRPr/>
              </a:pPr>
              <a:r>
                <a:rPr lang="en-US" sz="4400" dirty="0">
                  <a:latin typeface="Microsoft Sans Serif" charset="0"/>
                  <a:ea typeface="ＭＳ Ｐゴシック" charset="0"/>
                </a:rPr>
                <a:t>V </a:t>
              </a:r>
              <a:r>
                <a:rPr lang="en-US" sz="4400" dirty="0">
                  <a:latin typeface="AidaBook" charset="0"/>
                  <a:ea typeface="ＭＳ Ｐゴシック" charset="0"/>
                </a:rPr>
                <a:t>=</a:t>
              </a:r>
              <a:r>
                <a:rPr lang="en-US" sz="4400" dirty="0">
                  <a:latin typeface="Microsoft Sans Serif" charset="0"/>
                  <a:ea typeface="ＭＳ Ｐゴシック" charset="0"/>
                </a:rPr>
                <a:t> </a:t>
              </a:r>
              <a:r>
                <a:rPr lang="en-US" sz="4400" dirty="0" err="1">
                  <a:latin typeface="Microsoft Sans Serif" charset="0"/>
                  <a:ea typeface="ＭＳ Ｐゴシック" charset="0"/>
                </a:rPr>
                <a:t>nRT</a:t>
              </a:r>
              <a:endParaRPr lang="en-US" sz="4400" dirty="0">
                <a:latin typeface="Microsoft Sans Serif" charset="0"/>
                <a:ea typeface="ＭＳ Ｐゴシック" charset="0"/>
              </a:endParaRPr>
            </a:p>
            <a:p>
              <a:pPr>
                <a:defRPr/>
              </a:pPr>
              <a:r>
                <a:rPr lang="en-US" sz="4400" dirty="0">
                  <a:latin typeface="Microsoft Sans Serif" charset="0"/>
                  <a:ea typeface="ＭＳ Ｐゴシック" charset="0"/>
                </a:rPr>
                <a:t>	  P	</a:t>
              </a:r>
              <a:endParaRPr lang="en-US" sz="4400" baseline="-25000" dirty="0">
                <a:latin typeface="Microsoft Sans Serif" charset="0"/>
                <a:ea typeface="ＭＳ Ｐゴシック" charset="0"/>
              </a:endParaRPr>
            </a:p>
          </p:txBody>
        </p:sp>
      </p:grpSp>
      <p:sp>
        <p:nvSpPr>
          <p:cNvPr id="35845" name="Text Box 5">
            <a:extLst>
              <a:ext uri="{FF2B5EF4-FFF2-40B4-BE49-F238E27FC236}">
                <a16:creationId xmlns:a16="http://schemas.microsoft.com/office/drawing/2014/main" id="{5D9CF07B-1FB8-234F-B035-CAFAA1BDB7AF}"/>
              </a:ext>
            </a:extLst>
          </p:cNvPr>
          <p:cNvSpPr txBox="1">
            <a:spLocks noChangeArrowheads="1"/>
          </p:cNvSpPr>
          <p:nvPr/>
        </p:nvSpPr>
        <p:spPr bwMode="auto">
          <a:xfrm>
            <a:off x="3733800" y="3352800"/>
            <a:ext cx="4267200" cy="708025"/>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lgn="ctr">
              <a:defRPr/>
            </a:pPr>
            <a:r>
              <a:rPr lang="en-US" sz="4000" dirty="0">
                <a:latin typeface="Microsoft Sans Serif" charset="0"/>
                <a:ea typeface="ＭＳ Ｐゴシック" charset="0"/>
              </a:rPr>
              <a:t>(1.00 </a:t>
            </a:r>
            <a:r>
              <a:rPr lang="en-US" sz="4000" dirty="0" err="1">
                <a:latin typeface="Microsoft Sans Serif" charset="0"/>
                <a:ea typeface="ＭＳ Ｐゴシック" charset="0"/>
              </a:rPr>
              <a:t>atm</a:t>
            </a:r>
            <a:r>
              <a:rPr lang="en-US" sz="4000" dirty="0">
                <a:latin typeface="Microsoft Sans Serif" charset="0"/>
                <a:ea typeface="ＭＳ Ｐゴシック" charset="0"/>
              </a:rPr>
              <a:t>)</a:t>
            </a:r>
            <a:endParaRPr lang="en-US" sz="4000" baseline="-25000" dirty="0">
              <a:latin typeface="Microsoft Sans Serif" charset="0"/>
              <a:ea typeface="ＭＳ Ｐゴシック" charset="0"/>
            </a:endParaRPr>
          </a:p>
        </p:txBody>
      </p:sp>
      <p:sp>
        <p:nvSpPr>
          <p:cNvPr id="35846" name="Text Box 6">
            <a:extLst>
              <a:ext uri="{FF2B5EF4-FFF2-40B4-BE49-F238E27FC236}">
                <a16:creationId xmlns:a16="http://schemas.microsoft.com/office/drawing/2014/main" id="{9AC71806-C35A-3041-B77E-218016B90AC8}"/>
              </a:ext>
            </a:extLst>
          </p:cNvPr>
          <p:cNvSpPr txBox="1">
            <a:spLocks noChangeArrowheads="1"/>
          </p:cNvSpPr>
          <p:nvPr/>
        </p:nvSpPr>
        <p:spPr bwMode="auto">
          <a:xfrm>
            <a:off x="-228600" y="2895600"/>
            <a:ext cx="1981200" cy="701675"/>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lgn="ctr">
              <a:defRPr/>
            </a:pPr>
            <a:r>
              <a:rPr lang="en-US" sz="4000">
                <a:latin typeface="Microsoft Sans Serif" charset="0"/>
                <a:ea typeface="ＭＳ Ｐゴシック" charset="0"/>
              </a:rPr>
              <a:t>V</a:t>
            </a:r>
            <a:endParaRPr lang="en-US" sz="4000" baseline="-25000">
              <a:latin typeface="AidaBook" charset="0"/>
              <a:ea typeface="ＭＳ Ｐゴシック" charset="0"/>
            </a:endParaRPr>
          </a:p>
        </p:txBody>
      </p:sp>
      <p:sp>
        <p:nvSpPr>
          <p:cNvPr id="35847" name="Text Box 7">
            <a:extLst>
              <a:ext uri="{FF2B5EF4-FFF2-40B4-BE49-F238E27FC236}">
                <a16:creationId xmlns:a16="http://schemas.microsoft.com/office/drawing/2014/main" id="{EC9398F1-8D47-D141-8AA8-11D8EF341D77}"/>
              </a:ext>
            </a:extLst>
          </p:cNvPr>
          <p:cNvSpPr txBox="1">
            <a:spLocks noChangeArrowheads="1"/>
          </p:cNvSpPr>
          <p:nvPr/>
        </p:nvSpPr>
        <p:spPr bwMode="auto">
          <a:xfrm>
            <a:off x="1881188" y="2441575"/>
            <a:ext cx="2743200" cy="701675"/>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lgn="ctr">
              <a:defRPr/>
            </a:pPr>
            <a:r>
              <a:rPr lang="en-US" sz="4000">
                <a:latin typeface="Microsoft Sans Serif" charset="0"/>
                <a:ea typeface="ＭＳ Ｐゴシック" charset="0"/>
              </a:rPr>
              <a:t>(.3635</a:t>
            </a:r>
            <a:r>
              <a:rPr lang="en-US" sz="3200">
                <a:latin typeface="Microsoft Sans Serif" charset="0"/>
                <a:ea typeface="ＭＳ Ｐゴシック" charset="0"/>
              </a:rPr>
              <a:t>mol</a:t>
            </a:r>
            <a:r>
              <a:rPr lang="en-US" sz="4000">
                <a:latin typeface="Microsoft Sans Serif" charset="0"/>
                <a:ea typeface="ＭＳ Ｐゴシック" charset="0"/>
              </a:rPr>
              <a:t>)</a:t>
            </a:r>
            <a:endParaRPr lang="en-US" sz="4000" baseline="-25000">
              <a:latin typeface="Microsoft Sans Serif" charset="0"/>
              <a:ea typeface="ＭＳ Ｐゴシック" charset="0"/>
            </a:endParaRPr>
          </a:p>
        </p:txBody>
      </p:sp>
      <p:sp>
        <p:nvSpPr>
          <p:cNvPr id="35848" name="Text Box 8">
            <a:extLst>
              <a:ext uri="{FF2B5EF4-FFF2-40B4-BE49-F238E27FC236}">
                <a16:creationId xmlns:a16="http://schemas.microsoft.com/office/drawing/2014/main" id="{7AB91545-B06F-CA4C-A933-CF97AAE3E2F4}"/>
              </a:ext>
            </a:extLst>
          </p:cNvPr>
          <p:cNvSpPr txBox="1">
            <a:spLocks noChangeArrowheads="1"/>
          </p:cNvSpPr>
          <p:nvPr/>
        </p:nvSpPr>
        <p:spPr bwMode="auto">
          <a:xfrm>
            <a:off x="7010400" y="2438400"/>
            <a:ext cx="2209800" cy="701675"/>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lgn="ctr">
              <a:defRPr/>
            </a:pPr>
            <a:r>
              <a:rPr lang="en-US" sz="4000">
                <a:latin typeface="Microsoft Sans Serif" charset="0"/>
                <a:ea typeface="ＭＳ Ｐゴシック" charset="0"/>
              </a:rPr>
              <a:t>(273K)</a:t>
            </a:r>
            <a:endParaRPr lang="en-US" sz="4000" baseline="-25000">
              <a:latin typeface="Microsoft Sans Serif" charset="0"/>
              <a:ea typeface="ＭＳ Ｐゴシック" charset="0"/>
            </a:endParaRPr>
          </a:p>
        </p:txBody>
      </p:sp>
      <p:sp>
        <p:nvSpPr>
          <p:cNvPr id="35849" name="Text Box 9">
            <a:extLst>
              <a:ext uri="{FF2B5EF4-FFF2-40B4-BE49-F238E27FC236}">
                <a16:creationId xmlns:a16="http://schemas.microsoft.com/office/drawing/2014/main" id="{FC6275F1-C48D-8945-BF42-C59E96BDDC42}"/>
              </a:ext>
            </a:extLst>
          </p:cNvPr>
          <p:cNvSpPr txBox="1">
            <a:spLocks noChangeArrowheads="1"/>
          </p:cNvSpPr>
          <p:nvPr/>
        </p:nvSpPr>
        <p:spPr bwMode="auto">
          <a:xfrm>
            <a:off x="1447800" y="4876800"/>
            <a:ext cx="5257800" cy="762000"/>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lgn="ctr">
              <a:defRPr/>
            </a:pPr>
            <a:r>
              <a:rPr lang="en-US" sz="4400" dirty="0">
                <a:latin typeface="Microsoft Sans Serif" charset="0"/>
                <a:ea typeface="ＭＳ Ｐゴシック" charset="0"/>
              </a:rPr>
              <a:t>V = 8.13L</a:t>
            </a:r>
            <a:endParaRPr lang="en-US" sz="4400" baseline="-25000" dirty="0">
              <a:latin typeface="Microsoft Sans Serif" charset="0"/>
              <a:ea typeface="ＭＳ Ｐゴシック" charset="0"/>
            </a:endParaRPr>
          </a:p>
        </p:txBody>
      </p:sp>
      <p:sp>
        <p:nvSpPr>
          <p:cNvPr id="35850" name="Rectangle 10">
            <a:extLst>
              <a:ext uri="{FF2B5EF4-FFF2-40B4-BE49-F238E27FC236}">
                <a16:creationId xmlns:a16="http://schemas.microsoft.com/office/drawing/2014/main" id="{B1C89606-B9A5-9145-A310-CC34C11FFD1E}"/>
              </a:ext>
            </a:extLst>
          </p:cNvPr>
          <p:cNvSpPr>
            <a:spLocks noChangeArrowheads="1"/>
          </p:cNvSpPr>
          <p:nvPr/>
        </p:nvSpPr>
        <p:spPr bwMode="auto">
          <a:xfrm>
            <a:off x="1066800" y="2895600"/>
            <a:ext cx="481013" cy="701675"/>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p>
            <a:pPr>
              <a:defRPr/>
            </a:pPr>
            <a:r>
              <a:rPr lang="en-US" sz="4000">
                <a:latin typeface="Microsoft Sans Serif" charset="0"/>
                <a:ea typeface="ＭＳ Ｐゴシック" charset="0"/>
              </a:rPr>
              <a:t>=</a:t>
            </a:r>
          </a:p>
        </p:txBody>
      </p:sp>
      <p:grpSp>
        <p:nvGrpSpPr>
          <p:cNvPr id="35851" name="Group 11">
            <a:extLst>
              <a:ext uri="{FF2B5EF4-FFF2-40B4-BE49-F238E27FC236}">
                <a16:creationId xmlns:a16="http://schemas.microsoft.com/office/drawing/2014/main" id="{A7AFBFDD-A927-474A-910E-3D96554ABACE}"/>
              </a:ext>
            </a:extLst>
          </p:cNvPr>
          <p:cNvGrpSpPr>
            <a:grpSpLocks/>
          </p:cNvGrpSpPr>
          <p:nvPr/>
        </p:nvGrpSpPr>
        <p:grpSpPr bwMode="auto">
          <a:xfrm>
            <a:off x="3429000" y="2362200"/>
            <a:ext cx="4953000" cy="954088"/>
            <a:chOff x="1824" y="1676"/>
            <a:chExt cx="3120" cy="601"/>
          </a:xfrm>
        </p:grpSpPr>
        <p:sp>
          <p:nvSpPr>
            <p:cNvPr id="35852" name="Text Box 12">
              <a:extLst>
                <a:ext uri="{FF2B5EF4-FFF2-40B4-BE49-F238E27FC236}">
                  <a16:creationId xmlns:a16="http://schemas.microsoft.com/office/drawing/2014/main" id="{94C61424-E14F-D741-85F0-7E42D7D32C3F}"/>
                </a:ext>
              </a:extLst>
            </p:cNvPr>
            <p:cNvSpPr txBox="1">
              <a:spLocks noChangeArrowheads="1"/>
            </p:cNvSpPr>
            <p:nvPr/>
          </p:nvSpPr>
          <p:spPr bwMode="auto">
            <a:xfrm>
              <a:off x="1824" y="1727"/>
              <a:ext cx="3120" cy="442"/>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lgn="ctr">
                <a:defRPr/>
              </a:pPr>
              <a:r>
                <a:rPr lang="en-US" sz="4000" dirty="0">
                  <a:latin typeface="Microsoft Sans Serif" charset="0"/>
                  <a:ea typeface="ＭＳ Ｐゴシック" charset="0"/>
                </a:rPr>
                <a:t>(</a:t>
              </a:r>
              <a:r>
                <a:rPr lang="en-US" sz="4000" dirty="0">
                  <a:latin typeface="Microsoft Sans Serif" charset="0"/>
                  <a:ea typeface="ＭＳ Ｐゴシック" charset="0"/>
                  <a:cs typeface="ＭＳ Ｐゴシック" charset="0"/>
                </a:rPr>
                <a:t>0.08206</a:t>
              </a:r>
              <a:r>
                <a:rPr lang="en-US" sz="4000" dirty="0">
                  <a:latin typeface="Microsoft Sans Serif" charset="0"/>
                  <a:ea typeface="ＭＳ Ｐゴシック" charset="0"/>
                </a:rPr>
                <a:t>         )</a:t>
              </a:r>
            </a:p>
          </p:txBody>
        </p:sp>
        <p:grpSp>
          <p:nvGrpSpPr>
            <p:cNvPr id="29708" name="Group 13">
              <a:extLst>
                <a:ext uri="{FF2B5EF4-FFF2-40B4-BE49-F238E27FC236}">
                  <a16:creationId xmlns:a16="http://schemas.microsoft.com/office/drawing/2014/main" id="{D1BFB252-AE3C-414F-8B13-5CECF57552EA}"/>
                </a:ext>
              </a:extLst>
            </p:cNvPr>
            <p:cNvGrpSpPr>
              <a:grpSpLocks/>
            </p:cNvGrpSpPr>
            <p:nvPr/>
          </p:nvGrpSpPr>
          <p:grpSpPr bwMode="auto">
            <a:xfrm>
              <a:off x="3396" y="1676"/>
              <a:ext cx="849" cy="601"/>
              <a:chOff x="3396" y="1676"/>
              <a:chExt cx="849" cy="601"/>
            </a:xfrm>
          </p:grpSpPr>
          <p:sp>
            <p:nvSpPr>
              <p:cNvPr id="35854" name="Rectangle 14">
                <a:extLst>
                  <a:ext uri="{FF2B5EF4-FFF2-40B4-BE49-F238E27FC236}">
                    <a16:creationId xmlns:a16="http://schemas.microsoft.com/office/drawing/2014/main" id="{E2247DE5-BDC8-0943-B544-282E4AE6F5B3}"/>
                  </a:ext>
                </a:extLst>
              </p:cNvPr>
              <p:cNvSpPr>
                <a:spLocks noChangeArrowheads="1"/>
              </p:cNvSpPr>
              <p:nvPr/>
            </p:nvSpPr>
            <p:spPr bwMode="auto">
              <a:xfrm>
                <a:off x="3531" y="1676"/>
                <a:ext cx="714" cy="601"/>
              </a:xfrm>
              <a:prstGeom prst="rect">
                <a:avLst/>
              </a:prstGeom>
              <a:noFill/>
              <a:ln>
                <a:noFill/>
              </a:ln>
              <a:effectLst>
                <a:outerShdw blurRad="63500" dist="17961" dir="2700000" algn="ctr" rotWithShape="0">
                  <a:schemeClr val="tx1">
                    <a:alpha val="74998"/>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Verdana" panose="020B0604030504040204" pitchFamily="34" charset="0"/>
                    <a:ea typeface="ＭＳ Ｐゴシック" panose="020B0600070205080204" pitchFamily="34" charset="-128"/>
                  </a:defRPr>
                </a:lvl1pPr>
                <a:lvl2pPr marL="742950" indent="-285750">
                  <a:defRPr sz="2400">
                    <a:solidFill>
                      <a:schemeClr val="tx1"/>
                    </a:solidFill>
                    <a:latin typeface="Verdana" panose="020B0604030504040204" pitchFamily="34" charset="0"/>
                    <a:ea typeface="ＭＳ Ｐゴシック" panose="020B0600070205080204" pitchFamily="34" charset="-128"/>
                  </a:defRPr>
                </a:lvl2pPr>
                <a:lvl3pPr marL="1143000" indent="-228600">
                  <a:defRPr sz="2400">
                    <a:solidFill>
                      <a:schemeClr val="tx1"/>
                    </a:solidFill>
                    <a:latin typeface="Verdana" panose="020B0604030504040204" pitchFamily="34" charset="0"/>
                    <a:ea typeface="ＭＳ Ｐゴシック" panose="020B0600070205080204" pitchFamily="34" charset="-128"/>
                  </a:defRPr>
                </a:lvl3pPr>
                <a:lvl4pPr marL="1600200" indent="-228600">
                  <a:defRPr sz="2400">
                    <a:solidFill>
                      <a:schemeClr val="tx1"/>
                    </a:solidFill>
                    <a:latin typeface="Verdana" panose="020B0604030504040204" pitchFamily="34" charset="0"/>
                    <a:ea typeface="ＭＳ Ｐゴシック" panose="020B0600070205080204" pitchFamily="34" charset="-128"/>
                  </a:defRPr>
                </a:lvl4pPr>
                <a:lvl5pPr marL="2057400" indent="-228600">
                  <a:defRPr sz="2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r>
                  <a:rPr lang="en-US" altLang="en-US" sz="2800">
                    <a:latin typeface="Microsoft Sans Serif" panose="020B0604020202020204" pitchFamily="34" charset="0"/>
                  </a:rPr>
                  <a:t>L•atm</a:t>
                </a:r>
              </a:p>
              <a:p>
                <a:r>
                  <a:rPr lang="en-US" altLang="en-US" sz="2800">
                    <a:latin typeface="Microsoft Sans Serif" panose="020B0604020202020204" pitchFamily="34" charset="0"/>
                  </a:rPr>
                  <a:t>mol•K</a:t>
                </a:r>
              </a:p>
            </p:txBody>
          </p:sp>
          <p:sp>
            <p:nvSpPr>
              <p:cNvPr id="35855" name="Line 15">
                <a:extLst>
                  <a:ext uri="{FF2B5EF4-FFF2-40B4-BE49-F238E27FC236}">
                    <a16:creationId xmlns:a16="http://schemas.microsoft.com/office/drawing/2014/main" id="{969045AA-A041-5A4E-80A8-14801F588D52}"/>
                  </a:ext>
                </a:extLst>
              </p:cNvPr>
              <p:cNvSpPr>
                <a:spLocks noChangeShapeType="1"/>
              </p:cNvSpPr>
              <p:nvPr/>
            </p:nvSpPr>
            <p:spPr bwMode="auto">
              <a:xfrm>
                <a:off x="3396" y="1990"/>
                <a:ext cx="665" cy="0"/>
              </a:xfrm>
              <a:prstGeom prst="line">
                <a:avLst/>
              </a:prstGeom>
              <a:noFill/>
              <a:ln w="28575">
                <a:solidFill>
                  <a:srgbClr val="A85400"/>
                </a:solidFill>
                <a:round/>
                <a:headEnd/>
                <a:tailEnd/>
              </a:ln>
              <a:effectLst>
                <a:outerShdw blurRad="63500" dist="17961" dir="2700000" algn="ctr" rotWithShape="0">
                  <a:schemeClr val="tx1">
                    <a:alpha val="74998"/>
                  </a:schemeClr>
                </a:outerShdw>
              </a:effectLst>
              <a:extLst>
                <a:ext uri="{909E8E84-426E-40dd-AFC4-6F175D3DCCD1}">
                  <a14:hiddenFill xmlns:a14="http://schemas.microsoft.com/office/drawing/2010/main" xmlns="">
                    <a:noFill/>
                  </a14:hiddenFill>
                </a:ext>
              </a:extLst>
            </p:spPr>
            <p:txBody>
              <a:bodyPr/>
              <a:lstStyle/>
              <a:p>
                <a:pPr>
                  <a:defRPr/>
                </a:pPr>
                <a:endParaRPr lang="en-US">
                  <a:latin typeface="Verdana" charset="0"/>
                  <a:ea typeface="ＭＳ Ｐゴシック" charset="0"/>
                </a:endParaRPr>
              </a:p>
            </p:txBody>
          </p:sp>
        </p:grpSp>
      </p:grpSp>
      <p:sp>
        <p:nvSpPr>
          <p:cNvPr id="35867" name="Line 27">
            <a:extLst>
              <a:ext uri="{FF2B5EF4-FFF2-40B4-BE49-F238E27FC236}">
                <a16:creationId xmlns:a16="http://schemas.microsoft.com/office/drawing/2014/main" id="{189107CB-2AD6-A045-BA61-6B5FF1571423}"/>
              </a:ext>
            </a:extLst>
          </p:cNvPr>
          <p:cNvSpPr>
            <a:spLocks noChangeShapeType="1"/>
          </p:cNvSpPr>
          <p:nvPr/>
        </p:nvSpPr>
        <p:spPr bwMode="auto">
          <a:xfrm>
            <a:off x="1981200" y="3352800"/>
            <a:ext cx="701040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Verdana" charset="0"/>
              <a:ea typeface="ＭＳ Ｐゴシック" charset="0"/>
            </a:endParaRPr>
          </a:p>
        </p:txBody>
      </p:sp>
      <p:sp>
        <p:nvSpPr>
          <p:cNvPr id="17" name="Line 27">
            <a:extLst>
              <a:ext uri="{FF2B5EF4-FFF2-40B4-BE49-F238E27FC236}">
                <a16:creationId xmlns:a16="http://schemas.microsoft.com/office/drawing/2014/main" id="{EC135366-BC18-AD47-8DBB-931CD0DA1CCF}"/>
              </a:ext>
            </a:extLst>
          </p:cNvPr>
          <p:cNvSpPr>
            <a:spLocks noChangeShapeType="1"/>
          </p:cNvSpPr>
          <p:nvPr/>
        </p:nvSpPr>
        <p:spPr bwMode="auto">
          <a:xfrm>
            <a:off x="3429000" y="1031875"/>
            <a:ext cx="1881188"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Verdana" charset="0"/>
              <a:ea typeface="ＭＳ Ｐゴシック" charset="0"/>
            </a:endParaRPr>
          </a:p>
        </p:txBody>
      </p:sp>
    </p:spTree>
    <p:extLst>
      <p:ext uri="{BB962C8B-B14F-4D97-AF65-F5344CB8AC3E}">
        <p14:creationId xmlns:p14="http://schemas.microsoft.com/office/powerpoint/2010/main" val="3135637047"/>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5"/>
                                        </p:tgtEl>
                                        <p:attrNameLst>
                                          <p:attrName>style.visibility</p:attrName>
                                        </p:attrNameLst>
                                      </p:cBhvr>
                                      <p:to>
                                        <p:strVal val="visible"/>
                                      </p:to>
                                    </p:set>
                                    <p:anim calcmode="lin" valueType="num">
                                      <p:cBhvr additive="base">
                                        <p:cTn id="7" dur="500" fill="hold"/>
                                        <p:tgtEl>
                                          <p:spTgt spid="35845"/>
                                        </p:tgtEl>
                                        <p:attrNameLst>
                                          <p:attrName>ppt_x</p:attrName>
                                        </p:attrNameLst>
                                      </p:cBhvr>
                                      <p:tavLst>
                                        <p:tav tm="0">
                                          <p:val>
                                            <p:strVal val="0-#ppt_w/2"/>
                                          </p:val>
                                        </p:tav>
                                        <p:tav tm="100000">
                                          <p:val>
                                            <p:strVal val="#ppt_x"/>
                                          </p:val>
                                        </p:tav>
                                      </p:tavLst>
                                    </p:anim>
                                    <p:anim calcmode="lin" valueType="num">
                                      <p:cBhvr additive="base">
                                        <p:cTn id="8" dur="500" fill="hold"/>
                                        <p:tgtEl>
                                          <p:spTgt spid="3584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6"/>
                                        </p:tgtEl>
                                        <p:attrNameLst>
                                          <p:attrName>style.visibility</p:attrName>
                                        </p:attrNameLst>
                                      </p:cBhvr>
                                      <p:to>
                                        <p:strVal val="visible"/>
                                      </p:to>
                                    </p:set>
                                    <p:anim calcmode="lin" valueType="num">
                                      <p:cBhvr additive="base">
                                        <p:cTn id="13" dur="500" fill="hold"/>
                                        <p:tgtEl>
                                          <p:spTgt spid="35846"/>
                                        </p:tgtEl>
                                        <p:attrNameLst>
                                          <p:attrName>ppt_x</p:attrName>
                                        </p:attrNameLst>
                                      </p:cBhvr>
                                      <p:tavLst>
                                        <p:tav tm="0">
                                          <p:val>
                                            <p:strVal val="0-#ppt_w/2"/>
                                          </p:val>
                                        </p:tav>
                                        <p:tav tm="100000">
                                          <p:val>
                                            <p:strVal val="#ppt_x"/>
                                          </p:val>
                                        </p:tav>
                                      </p:tavLst>
                                    </p:anim>
                                    <p:anim calcmode="lin" valueType="num">
                                      <p:cBhvr additive="base">
                                        <p:cTn id="14" dur="500" fill="hold"/>
                                        <p:tgtEl>
                                          <p:spTgt spid="35846"/>
                                        </p:tgtEl>
                                        <p:attrNameLst>
                                          <p:attrName>ppt_y</p:attrName>
                                        </p:attrNameLst>
                                      </p:cBhvr>
                                      <p:tavLst>
                                        <p:tav tm="0">
                                          <p:val>
                                            <p:strVal val="#ppt_y"/>
                                          </p:val>
                                        </p:tav>
                                        <p:tav tm="100000">
                                          <p:val>
                                            <p:strVal val="#ppt_y"/>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35850"/>
                                        </p:tgtEl>
                                        <p:attrNameLst>
                                          <p:attrName>style.visibility</p:attrName>
                                        </p:attrNameLst>
                                      </p:cBhvr>
                                      <p:to>
                                        <p:strVal val="visible"/>
                                      </p:to>
                                    </p:set>
                                    <p:anim calcmode="lin" valueType="num">
                                      <p:cBhvr>
                                        <p:cTn id="17" dur="500" fill="hold"/>
                                        <p:tgtEl>
                                          <p:spTgt spid="35850"/>
                                        </p:tgtEl>
                                        <p:attrNameLst>
                                          <p:attrName>ppt_w</p:attrName>
                                        </p:attrNameLst>
                                      </p:cBhvr>
                                      <p:tavLst>
                                        <p:tav tm="0">
                                          <p:val>
                                            <p:fltVal val="0"/>
                                          </p:val>
                                        </p:tav>
                                        <p:tav tm="100000">
                                          <p:val>
                                            <p:strVal val="#ppt_w"/>
                                          </p:val>
                                        </p:tav>
                                      </p:tavLst>
                                    </p:anim>
                                    <p:anim calcmode="lin" valueType="num">
                                      <p:cBhvr>
                                        <p:cTn id="18" dur="500" fill="hold"/>
                                        <p:tgtEl>
                                          <p:spTgt spid="35850"/>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1" fill="hold" grpId="0" nodeType="clickEffect">
                                  <p:stCondLst>
                                    <p:cond delay="0"/>
                                  </p:stCondLst>
                                  <p:childTnLst>
                                    <p:set>
                                      <p:cBhvr>
                                        <p:cTn id="22" dur="1" fill="hold">
                                          <p:stCondLst>
                                            <p:cond delay="0"/>
                                          </p:stCondLst>
                                        </p:cTn>
                                        <p:tgtEl>
                                          <p:spTgt spid="35847"/>
                                        </p:tgtEl>
                                        <p:attrNameLst>
                                          <p:attrName>style.visibility</p:attrName>
                                        </p:attrNameLst>
                                      </p:cBhvr>
                                      <p:to>
                                        <p:strVal val="visible"/>
                                      </p:to>
                                    </p:set>
                                    <p:animEffect transition="in" filter="slide(fromTop)">
                                      <p:cBhvr>
                                        <p:cTn id="23" dur="500"/>
                                        <p:tgtEl>
                                          <p:spTgt spid="3584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35851"/>
                                        </p:tgtEl>
                                        <p:attrNameLst>
                                          <p:attrName>style.visibility</p:attrName>
                                        </p:attrNameLst>
                                      </p:cBhvr>
                                      <p:to>
                                        <p:strVal val="visible"/>
                                      </p:to>
                                    </p:set>
                                    <p:animEffect transition="in" filter="dissolve">
                                      <p:cBhvr>
                                        <p:cTn id="28" dur="500"/>
                                        <p:tgtEl>
                                          <p:spTgt spid="3585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1" fill="hold" grpId="0" nodeType="clickEffect">
                                  <p:stCondLst>
                                    <p:cond delay="0"/>
                                  </p:stCondLst>
                                  <p:childTnLst>
                                    <p:set>
                                      <p:cBhvr>
                                        <p:cTn id="32" dur="1" fill="hold">
                                          <p:stCondLst>
                                            <p:cond delay="0"/>
                                          </p:stCondLst>
                                        </p:cTn>
                                        <p:tgtEl>
                                          <p:spTgt spid="35848"/>
                                        </p:tgtEl>
                                        <p:attrNameLst>
                                          <p:attrName>style.visibility</p:attrName>
                                        </p:attrNameLst>
                                      </p:cBhvr>
                                      <p:to>
                                        <p:strVal val="visible"/>
                                      </p:to>
                                    </p:set>
                                    <p:animEffect transition="in" filter="slide(fromTop)">
                                      <p:cBhvr>
                                        <p:cTn id="33" dur="500"/>
                                        <p:tgtEl>
                                          <p:spTgt spid="3584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35849"/>
                                        </p:tgtEl>
                                        <p:attrNameLst>
                                          <p:attrName>style.visibility</p:attrName>
                                        </p:attrNameLst>
                                      </p:cBhvr>
                                      <p:to>
                                        <p:strVal val="visible"/>
                                      </p:to>
                                    </p:set>
                                    <p:anim calcmode="lin" valueType="num">
                                      <p:cBhvr>
                                        <p:cTn id="38" dur="500" fill="hold"/>
                                        <p:tgtEl>
                                          <p:spTgt spid="35849"/>
                                        </p:tgtEl>
                                        <p:attrNameLst>
                                          <p:attrName>ppt_w</p:attrName>
                                        </p:attrNameLst>
                                      </p:cBhvr>
                                      <p:tavLst>
                                        <p:tav tm="0">
                                          <p:val>
                                            <p:fltVal val="0"/>
                                          </p:val>
                                        </p:tav>
                                        <p:tav tm="100000">
                                          <p:val>
                                            <p:strVal val="#ppt_w"/>
                                          </p:val>
                                        </p:tav>
                                      </p:tavLst>
                                    </p:anim>
                                    <p:anim calcmode="lin" valueType="num">
                                      <p:cBhvr>
                                        <p:cTn id="39" dur="500" fill="hold"/>
                                        <p:tgtEl>
                                          <p:spTgt spid="3584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36"/>
                                            </p:cond>
                                          </p:stCondLst>
                                          <p:endCondLst>
                                            <p:cond evt="onStopAudio" delay="0">
                                              <p:tgtEl>
                                                <p:sldTgt/>
                                              </p:tgtEl>
                                            </p:cond>
                                          </p:endCondLst>
                                        </p:cTn>
                                        <p:tgtEl>
                                          <p:sndTgt r:embed="rId2" name="alad-believ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autoUpdateAnimBg="0"/>
      <p:bldP spid="35846" grpId="0" autoUpdateAnimBg="0"/>
      <p:bldP spid="35847" grpId="0" autoUpdateAnimBg="0"/>
      <p:bldP spid="35848" grpId="0" autoUpdateAnimBg="0"/>
      <p:bldP spid="35849" grpId="0" autoUpdateAnimBg="0"/>
      <p:bldP spid="3585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defRPr/>
            </a:pPr>
            <a:r>
              <a:rPr>
                <a:cs typeface="+mj-cs"/>
              </a:rPr>
              <a:t>Temperature and Volume</a:t>
            </a:r>
          </a:p>
        </p:txBody>
      </p:sp>
      <p:pic>
        <p:nvPicPr>
          <p:cNvPr id="20482" name="Picture 3"/>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204913" y="2481263"/>
            <a:ext cx="2543175" cy="2762250"/>
          </a:xfrm>
        </p:spPr>
      </p:pic>
      <p:pic>
        <p:nvPicPr>
          <p:cNvPr id="20483"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495800" y="1447800"/>
            <a:ext cx="3657600" cy="4133850"/>
          </a:xfrm>
        </p:spPr>
      </p:pic>
    </p:spTree>
    <p:extLst>
      <p:ext uri="{BB962C8B-B14F-4D97-AF65-F5344CB8AC3E}">
        <p14:creationId xmlns:p14="http://schemas.microsoft.com/office/powerpoint/2010/main" val="266947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447800" y="228600"/>
            <a:ext cx="7010400" cy="727075"/>
          </a:xfrm>
        </p:spPr>
        <p:txBody>
          <a:bodyPr/>
          <a:lstStyle/>
          <a:p>
            <a:pPr eaLnBrk="1" hangingPunct="1">
              <a:defRPr/>
            </a:pPr>
            <a:r>
              <a:rPr sz="4000">
                <a:solidFill>
                  <a:srgbClr val="CC00CC"/>
                </a:solidFill>
                <a:latin typeface="Arial" charset="0"/>
              </a:rPr>
              <a:t>DIRECT</a:t>
            </a:r>
            <a:r>
              <a:rPr sz="4000">
                <a:solidFill>
                  <a:srgbClr val="CC0000"/>
                </a:solidFill>
                <a:latin typeface="Arial" charset="0"/>
              </a:rPr>
              <a:t> </a:t>
            </a:r>
            <a:r>
              <a:rPr sz="4000">
                <a:solidFill>
                  <a:srgbClr val="CC00CC"/>
                </a:solidFill>
                <a:latin typeface="Arial" charset="0"/>
              </a:rPr>
              <a:t>PROPORTIONS</a:t>
            </a:r>
          </a:p>
        </p:txBody>
      </p:sp>
      <p:sp>
        <p:nvSpPr>
          <p:cNvPr id="15363" name="Rectangle 3"/>
          <p:cNvSpPr>
            <a:spLocks noGrp="1" noChangeArrowheads="1"/>
          </p:cNvSpPr>
          <p:nvPr>
            <p:ph type="body" sz="half" idx="1"/>
          </p:nvPr>
        </p:nvSpPr>
        <p:spPr>
          <a:xfrm>
            <a:off x="304800" y="990600"/>
            <a:ext cx="8610600" cy="5029200"/>
          </a:xfrm>
        </p:spPr>
        <p:txBody>
          <a:bodyPr/>
          <a:lstStyle/>
          <a:p>
            <a:pPr eaLnBrk="1" hangingPunct="1"/>
            <a:r>
              <a:rPr lang="en-US" sz="3600">
                <a:latin typeface="Arial" charset="0"/>
              </a:rPr>
              <a:t>As one variable goes</a:t>
            </a:r>
          </a:p>
          <a:p>
            <a:pPr eaLnBrk="1" hangingPunct="1">
              <a:buFont typeface="Wingdings" charset="0"/>
              <a:buNone/>
            </a:pPr>
            <a:r>
              <a:rPr lang="en-US" sz="3600">
                <a:latin typeface="Arial" charset="0"/>
              </a:rPr>
              <a:t>	up, so does the other!</a:t>
            </a:r>
          </a:p>
          <a:p>
            <a:pPr eaLnBrk="1" hangingPunct="1"/>
            <a:endParaRPr lang="en-US" sz="3600">
              <a:latin typeface="Arial" charset="0"/>
            </a:endParaRPr>
          </a:p>
          <a:p>
            <a:pPr eaLnBrk="1" hangingPunct="1"/>
            <a:r>
              <a:rPr lang="en-US" sz="3600">
                <a:latin typeface="Arial" charset="0"/>
              </a:rPr>
              <a:t>Produces a straight</a:t>
            </a:r>
          </a:p>
          <a:p>
            <a:pPr eaLnBrk="1" hangingPunct="1">
              <a:buFont typeface="Wingdings" charset="0"/>
              <a:buNone/>
            </a:pPr>
            <a:r>
              <a:rPr lang="en-US" sz="3600">
                <a:latin typeface="Arial" charset="0"/>
              </a:rPr>
              <a:t>	line graph…</a:t>
            </a:r>
          </a:p>
          <a:p>
            <a:pPr eaLnBrk="1" hangingPunct="1">
              <a:buFont typeface="Wingdings" charset="0"/>
              <a:buNone/>
            </a:pPr>
            <a:endParaRPr lang="en-US" sz="1600">
              <a:latin typeface="Arial" charset="0"/>
            </a:endParaRPr>
          </a:p>
          <a:p>
            <a:pPr eaLnBrk="1" hangingPunct="1"/>
            <a:r>
              <a:rPr lang="en-US" sz="3600">
                <a:latin typeface="Arial" charset="0"/>
              </a:rPr>
              <a:t>Dividing the one variable</a:t>
            </a:r>
          </a:p>
          <a:p>
            <a:pPr eaLnBrk="1" hangingPunct="1">
              <a:buFont typeface="Wingdings" charset="0"/>
              <a:buNone/>
            </a:pPr>
            <a:r>
              <a:rPr lang="en-US" sz="3600">
                <a:latin typeface="Arial" charset="0"/>
              </a:rPr>
              <a:t>	by the other</a:t>
            </a:r>
          </a:p>
          <a:p>
            <a:pPr eaLnBrk="1" hangingPunct="1">
              <a:buFont typeface="Wingdings" charset="0"/>
              <a:buNone/>
            </a:pPr>
            <a:r>
              <a:rPr lang="en-US" sz="3600">
                <a:latin typeface="Arial" charset="0"/>
              </a:rPr>
              <a:t>	equals a constant.</a:t>
            </a:r>
          </a:p>
        </p:txBody>
      </p:sp>
      <p:grpSp>
        <p:nvGrpSpPr>
          <p:cNvPr id="21507" name="Group 22"/>
          <p:cNvGrpSpPr>
            <a:grpSpLocks/>
          </p:cNvGrpSpPr>
          <p:nvPr/>
        </p:nvGrpSpPr>
        <p:grpSpPr bwMode="auto">
          <a:xfrm>
            <a:off x="7010400" y="838200"/>
            <a:ext cx="1447800" cy="2012950"/>
            <a:chOff x="4416" y="528"/>
            <a:chExt cx="912" cy="1268"/>
          </a:xfrm>
        </p:grpSpPr>
        <p:pic>
          <p:nvPicPr>
            <p:cNvPr id="21514" name="Picture 13" descr="p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3" y="1104"/>
              <a:ext cx="835" cy="6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15" name="Picture 15" descr="pig"/>
            <p:cNvPicPr>
              <a:picLocks noChangeAspect="1" noChangeArrowheads="1"/>
            </p:cNvPicPr>
            <p:nvPr/>
          </p:nvPicPr>
          <p:blipFill>
            <a:blip r:embed="rId3">
              <a:extLst>
                <a:ext uri="{28A0092B-C50C-407E-A947-70E740481C1C}">
                  <a14:useLocalDpi xmlns:a14="http://schemas.microsoft.com/office/drawing/2010/main" val="0"/>
                </a:ext>
              </a:extLst>
            </a:blip>
            <a:srcRect b="10176"/>
            <a:stretch>
              <a:fillRect/>
            </a:stretch>
          </p:blipFill>
          <p:spPr bwMode="auto">
            <a:xfrm>
              <a:off x="4416" y="528"/>
              <a:ext cx="848" cy="6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516" name="Oval 17"/>
            <p:cNvSpPr>
              <a:spLocks noChangeArrowheads="1"/>
            </p:cNvSpPr>
            <p:nvPr/>
          </p:nvSpPr>
          <p:spPr bwMode="auto">
            <a:xfrm>
              <a:off x="4647" y="556"/>
              <a:ext cx="441" cy="295"/>
            </a:xfrm>
            <a:prstGeom prst="ellipse">
              <a:avLst/>
            </a:pr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eaLnBrk="1" hangingPunct="1"/>
              <a:r>
                <a:rPr lang="en-US" sz="3600" b="1">
                  <a:solidFill>
                    <a:srgbClr val="CC00CC"/>
                  </a:solidFill>
                  <a:latin typeface="Albertus Extra Bold" charset="0"/>
                </a:rPr>
                <a:t>T</a:t>
              </a:r>
            </a:p>
          </p:txBody>
        </p:sp>
        <p:sp>
          <p:nvSpPr>
            <p:cNvPr id="21517" name="Oval 18"/>
            <p:cNvSpPr>
              <a:spLocks noChangeArrowheads="1"/>
            </p:cNvSpPr>
            <p:nvPr/>
          </p:nvSpPr>
          <p:spPr bwMode="auto">
            <a:xfrm>
              <a:off x="4647" y="1188"/>
              <a:ext cx="424" cy="253"/>
            </a:xfrm>
            <a:prstGeom prst="ellipse">
              <a:avLst/>
            </a:pr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eaLnBrk="1" hangingPunct="1"/>
              <a:r>
                <a:rPr lang="en-US" sz="3600" b="1">
                  <a:solidFill>
                    <a:srgbClr val="CC00CC"/>
                  </a:solidFill>
                  <a:latin typeface="Albertus Extra Bold" charset="0"/>
                </a:rPr>
                <a:t>V</a:t>
              </a:r>
            </a:p>
          </p:txBody>
        </p:sp>
        <p:sp>
          <p:nvSpPr>
            <p:cNvPr id="21518" name="Line 19"/>
            <p:cNvSpPr>
              <a:spLocks noChangeShapeType="1"/>
            </p:cNvSpPr>
            <p:nvPr/>
          </p:nvSpPr>
          <p:spPr bwMode="auto">
            <a:xfrm flipV="1">
              <a:off x="4992" y="598"/>
              <a:ext cx="0" cy="169"/>
            </a:xfrm>
            <a:prstGeom prst="line">
              <a:avLst/>
            </a:prstGeom>
            <a:noFill/>
            <a:ln w="57150">
              <a:solidFill>
                <a:srgbClr val="CC00CC"/>
              </a:solidFill>
              <a:round/>
              <a:headEnd/>
              <a:tailEnd type="stealth" w="med" len="med"/>
            </a:ln>
            <a:extLst>
              <a:ext uri="{909E8E84-426E-40dd-AFC4-6F175D3DCCD1}">
                <a14:hiddenFill xmlns="" xmlns:a14="http://schemas.microsoft.com/office/drawing/2010/main">
                  <a:noFill/>
                </a14:hiddenFill>
              </a:ext>
            </a:extLst>
          </p:spPr>
          <p:txBody>
            <a:bodyPr/>
            <a:lstStyle/>
            <a:p>
              <a:pPr eaLnBrk="1" hangingPunct="1"/>
              <a:endParaRPr lang="en-US">
                <a:solidFill>
                  <a:prstClr val="white"/>
                </a:solidFill>
              </a:endParaRPr>
            </a:p>
          </p:txBody>
        </p:sp>
        <p:sp>
          <p:nvSpPr>
            <p:cNvPr id="21519" name="Line 20"/>
            <p:cNvSpPr>
              <a:spLocks noChangeShapeType="1"/>
            </p:cNvSpPr>
            <p:nvPr/>
          </p:nvSpPr>
          <p:spPr bwMode="auto">
            <a:xfrm flipV="1">
              <a:off x="4992" y="1230"/>
              <a:ext cx="0" cy="169"/>
            </a:xfrm>
            <a:prstGeom prst="line">
              <a:avLst/>
            </a:prstGeom>
            <a:noFill/>
            <a:ln w="57150">
              <a:solidFill>
                <a:srgbClr val="CC00CC"/>
              </a:solidFill>
              <a:round/>
              <a:headEnd/>
              <a:tailEnd type="stealth" w="med" len="med"/>
            </a:ln>
            <a:extLst>
              <a:ext uri="{909E8E84-426E-40dd-AFC4-6F175D3DCCD1}">
                <a14:hiddenFill xmlns="" xmlns:a14="http://schemas.microsoft.com/office/drawing/2010/main">
                  <a:noFill/>
                </a14:hiddenFill>
              </a:ext>
            </a:extLst>
          </p:spPr>
          <p:txBody>
            <a:bodyPr/>
            <a:lstStyle/>
            <a:p>
              <a:pPr eaLnBrk="1" hangingPunct="1"/>
              <a:endParaRPr lang="en-US">
                <a:solidFill>
                  <a:prstClr val="white"/>
                </a:solidFill>
              </a:endParaRPr>
            </a:p>
          </p:txBody>
        </p:sp>
      </p:grpSp>
      <p:grpSp>
        <p:nvGrpSpPr>
          <p:cNvPr id="21508" name="Group 18"/>
          <p:cNvGrpSpPr>
            <a:grpSpLocks/>
          </p:cNvGrpSpPr>
          <p:nvPr/>
        </p:nvGrpSpPr>
        <p:grpSpPr bwMode="auto">
          <a:xfrm>
            <a:off x="6172200" y="5181600"/>
            <a:ext cx="2438400" cy="1311275"/>
            <a:chOff x="6172200" y="5181600"/>
            <a:chExt cx="2438400" cy="1311275"/>
          </a:xfrm>
        </p:grpSpPr>
        <p:sp>
          <p:nvSpPr>
            <p:cNvPr id="21510" name="Text Box 10"/>
            <p:cNvSpPr txBox="1">
              <a:spLocks noChangeArrowheads="1"/>
            </p:cNvSpPr>
            <p:nvPr/>
          </p:nvSpPr>
          <p:spPr bwMode="auto">
            <a:xfrm>
              <a:off x="6248400" y="5181600"/>
              <a:ext cx="2362200" cy="1311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3200" b="1" dirty="0">
                  <a:solidFill>
                    <a:prstClr val="white"/>
                  </a:solidFill>
                  <a:latin typeface="Albertus Extra Bold" charset="0"/>
                </a:rPr>
                <a:t>V</a:t>
              </a:r>
              <a:r>
                <a:rPr lang="en-US" sz="3200" b="1" baseline="-25000" dirty="0">
                  <a:solidFill>
                    <a:prstClr val="white"/>
                  </a:solidFill>
                  <a:latin typeface="Albertus Extra Bold" charset="0"/>
                </a:rPr>
                <a:t>1</a:t>
              </a:r>
              <a:r>
                <a:rPr lang="en-US" sz="3200" b="1" dirty="0">
                  <a:solidFill>
                    <a:prstClr val="white"/>
                  </a:solidFill>
                  <a:latin typeface="Albertus Extra Bold" charset="0"/>
                </a:rPr>
                <a:t>    		 V</a:t>
              </a:r>
              <a:r>
                <a:rPr lang="en-US" sz="3200" b="1" baseline="-25000" dirty="0">
                  <a:solidFill>
                    <a:prstClr val="white"/>
                  </a:solidFill>
                  <a:latin typeface="Albertus Extra Bold" charset="0"/>
                </a:rPr>
                <a:t>2</a:t>
              </a:r>
            </a:p>
            <a:p>
              <a:pPr eaLnBrk="1" hangingPunct="1">
                <a:spcBef>
                  <a:spcPct val="50000"/>
                </a:spcBef>
              </a:pPr>
              <a:r>
                <a:rPr lang="en-US" sz="3200" b="1" dirty="0">
                  <a:solidFill>
                    <a:prstClr val="white"/>
                  </a:solidFill>
                  <a:latin typeface="Albertus Extra Bold" charset="0"/>
                </a:rPr>
                <a:t>T</a:t>
              </a:r>
              <a:r>
                <a:rPr lang="en-US" sz="3200" b="1" baseline="-25000" dirty="0">
                  <a:solidFill>
                    <a:prstClr val="white"/>
                  </a:solidFill>
                  <a:latin typeface="Albertus Extra Bold" charset="0"/>
                </a:rPr>
                <a:t>1</a:t>
              </a:r>
              <a:r>
                <a:rPr lang="en-US" sz="3200" b="1" dirty="0">
                  <a:solidFill>
                    <a:prstClr val="white"/>
                  </a:solidFill>
                  <a:latin typeface="Albertus Extra Bold" charset="0"/>
                </a:rPr>
                <a:t>      		T</a:t>
              </a:r>
              <a:r>
                <a:rPr lang="en-US" sz="3200" b="1" baseline="-25000" dirty="0">
                  <a:solidFill>
                    <a:prstClr val="white"/>
                  </a:solidFill>
                  <a:latin typeface="Albertus Extra Bold" charset="0"/>
                </a:rPr>
                <a:t>2</a:t>
              </a:r>
              <a:r>
                <a:rPr lang="en-US" sz="3200" b="1" dirty="0">
                  <a:solidFill>
                    <a:prstClr val="white"/>
                  </a:solidFill>
                  <a:latin typeface="Albertus Extra Bold" charset="0"/>
                </a:rPr>
                <a:t> </a:t>
              </a:r>
            </a:p>
          </p:txBody>
        </p:sp>
        <p:sp>
          <p:nvSpPr>
            <p:cNvPr id="21511" name="Line 25"/>
            <p:cNvSpPr>
              <a:spLocks noChangeShapeType="1"/>
            </p:cNvSpPr>
            <p:nvPr/>
          </p:nvSpPr>
          <p:spPr bwMode="auto">
            <a:xfrm>
              <a:off x="6172200" y="5867400"/>
              <a:ext cx="762000" cy="0"/>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pPr eaLnBrk="1" hangingPunct="1"/>
              <a:endParaRPr lang="en-US">
                <a:solidFill>
                  <a:prstClr val="white"/>
                </a:solidFill>
              </a:endParaRPr>
            </a:p>
          </p:txBody>
        </p:sp>
        <p:sp>
          <p:nvSpPr>
            <p:cNvPr id="21512" name="Line 26"/>
            <p:cNvSpPr>
              <a:spLocks noChangeShapeType="1"/>
            </p:cNvSpPr>
            <p:nvPr/>
          </p:nvSpPr>
          <p:spPr bwMode="auto">
            <a:xfrm>
              <a:off x="7467600" y="5867400"/>
              <a:ext cx="762000" cy="0"/>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pPr eaLnBrk="1" hangingPunct="1"/>
              <a:endParaRPr lang="en-US">
                <a:solidFill>
                  <a:prstClr val="white"/>
                </a:solidFill>
              </a:endParaRPr>
            </a:p>
          </p:txBody>
        </p:sp>
        <p:sp>
          <p:nvSpPr>
            <p:cNvPr id="21513" name="Text Box 27"/>
            <p:cNvSpPr txBox="1">
              <a:spLocks noChangeArrowheads="1"/>
            </p:cNvSpPr>
            <p:nvPr/>
          </p:nvSpPr>
          <p:spPr bwMode="auto">
            <a:xfrm>
              <a:off x="7010400" y="5562600"/>
              <a:ext cx="422275"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200" b="1">
                  <a:solidFill>
                    <a:prstClr val="white"/>
                  </a:solidFill>
                </a:rPr>
                <a:t>=</a:t>
              </a:r>
            </a:p>
          </p:txBody>
        </p:sp>
      </p:grpSp>
      <p:sp>
        <p:nvSpPr>
          <p:cNvPr id="21509" name="TextBox 16"/>
          <p:cNvSpPr txBox="1">
            <a:spLocks noChangeArrowheads="1"/>
          </p:cNvSpPr>
          <p:nvPr/>
        </p:nvSpPr>
        <p:spPr bwMode="auto">
          <a:xfrm>
            <a:off x="228600" y="6019800"/>
            <a:ext cx="1143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prstClr val="white"/>
                </a:solidFill>
                <a:hlinkClick r:id="rId4" action="ppaction://hlinkfile"/>
              </a:rPr>
              <a:t>YES!!!</a:t>
            </a:r>
            <a:endParaRPr lang="en-US" sz="1800">
              <a:solidFill>
                <a:prstClr val="white"/>
              </a:solidFill>
            </a:endParaRPr>
          </a:p>
        </p:txBody>
      </p:sp>
    </p:spTree>
    <p:extLst>
      <p:ext uri="{BB962C8B-B14F-4D97-AF65-F5344CB8AC3E}">
        <p14:creationId xmlns:p14="http://schemas.microsoft.com/office/powerpoint/2010/main" val="2477842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7" dur="500"/>
                                        <p:tgtEl>
                                          <p:spTgt spid="1536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5363">
                                            <p:txEl>
                                              <p:pRg st="4" end="4"/>
                                            </p:txEl>
                                          </p:spTgt>
                                        </p:tgtEl>
                                        <p:attrNameLst>
                                          <p:attrName>style.visibility</p:attrName>
                                        </p:attrNameLst>
                                      </p:cBhvr>
                                      <p:to>
                                        <p:strVal val="visible"/>
                                      </p:to>
                                    </p:set>
                                    <p:animEffect transition="in" filter="blinds(horizontal)">
                                      <p:cBhvr>
                                        <p:cTn id="10" dur="500"/>
                                        <p:tgtEl>
                                          <p:spTgt spid="15363">
                                            <p:txEl>
                                              <p:pRg st="4" end="4"/>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15363">
                                            <p:txEl>
                                              <p:pRg st="6" end="6"/>
                                            </p:txEl>
                                          </p:spTgt>
                                        </p:tgtEl>
                                        <p:attrNameLst>
                                          <p:attrName>style.visibility</p:attrName>
                                        </p:attrNameLst>
                                      </p:cBhvr>
                                      <p:to>
                                        <p:strVal val="visible"/>
                                      </p:to>
                                    </p:set>
                                    <p:animEffect transition="in" filter="blinds(horizontal)">
                                      <p:cBhvr>
                                        <p:cTn id="15" dur="500"/>
                                        <p:tgtEl>
                                          <p:spTgt spid="15363">
                                            <p:txEl>
                                              <p:pRg st="6" end="6"/>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5363">
                                            <p:txEl>
                                              <p:pRg st="7" end="7"/>
                                            </p:txEl>
                                          </p:spTgt>
                                        </p:tgtEl>
                                        <p:attrNameLst>
                                          <p:attrName>style.visibility</p:attrName>
                                        </p:attrNameLst>
                                      </p:cBhvr>
                                      <p:to>
                                        <p:strVal val="visible"/>
                                      </p:to>
                                    </p:set>
                                    <p:animEffect transition="in" filter="blinds(horizontal)">
                                      <p:cBhvr>
                                        <p:cTn id="18" dur="500"/>
                                        <p:tgtEl>
                                          <p:spTgt spid="15363">
                                            <p:txEl>
                                              <p:pRg st="7" end="7"/>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5363">
                                            <p:txEl>
                                              <p:pRg st="8" end="8"/>
                                            </p:txEl>
                                          </p:spTgt>
                                        </p:tgtEl>
                                        <p:attrNameLst>
                                          <p:attrName>style.visibility</p:attrName>
                                        </p:attrNameLst>
                                      </p:cBhvr>
                                      <p:to>
                                        <p:strVal val="visible"/>
                                      </p:to>
                                    </p:set>
                                    <p:animEffect transition="in" filter="blinds(horizontal)">
                                      <p:cBhvr>
                                        <p:cTn id="21" dur="500"/>
                                        <p:tgtEl>
                                          <p:spTgt spid="153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FFDDD2B-C6F2-5E44-BBA8-C805891045F2}" type="slidenum">
              <a:rPr lang="en-US" sz="1000">
                <a:solidFill>
                  <a:prstClr val="white"/>
                </a:solidFill>
              </a:rPr>
              <a:pPr eaLnBrk="1" hangingPunct="1"/>
              <a:t>5</a:t>
            </a:fld>
            <a:endParaRPr lang="en-US" sz="1000">
              <a:solidFill>
                <a:prstClr val="white"/>
              </a:solidFill>
            </a:endParaRPr>
          </a:p>
        </p:txBody>
      </p:sp>
      <p:sp>
        <p:nvSpPr>
          <p:cNvPr id="22530" name="Rectangle 3"/>
          <p:cNvSpPr>
            <a:spLocks noGrp="1" noChangeArrowheads="1"/>
          </p:cNvSpPr>
          <p:nvPr>
            <p:ph type="body" idx="1"/>
          </p:nvPr>
        </p:nvSpPr>
        <p:spPr>
          <a:xfrm>
            <a:off x="800100" y="1417638"/>
            <a:ext cx="7543800" cy="4419600"/>
          </a:xfrm>
        </p:spPr>
        <p:txBody>
          <a:bodyPr/>
          <a:lstStyle/>
          <a:p>
            <a:pPr eaLnBrk="1" hangingPunct="1"/>
            <a:r>
              <a:rPr lang="en-US" dirty="0">
                <a:latin typeface="Arial" charset="0"/>
              </a:rPr>
              <a:t>For two conditions, Charles</a:t>
            </a:r>
            <a:r>
              <a:rPr lang="ja-JP" altLang="en-US">
                <a:latin typeface="Arial" charset="0"/>
              </a:rPr>
              <a:t>’</a:t>
            </a:r>
            <a:r>
              <a:rPr lang="en-US" altLang="ja-JP" dirty="0">
                <a:latin typeface="Arial" charset="0"/>
              </a:rPr>
              <a:t>s law is written</a:t>
            </a:r>
          </a:p>
          <a:p>
            <a:pPr eaLnBrk="1" hangingPunct="1">
              <a:buFont typeface="Wingdings" charset="0"/>
              <a:buNone/>
            </a:pPr>
            <a:r>
              <a:rPr lang="en-US" dirty="0">
                <a:latin typeface="Arial" charset="0"/>
              </a:rPr>
              <a:t>		</a:t>
            </a:r>
            <a:r>
              <a:rPr lang="en-US" i="1" dirty="0">
                <a:latin typeface="Arial" charset="0"/>
              </a:rPr>
              <a:t>V</a:t>
            </a:r>
            <a:r>
              <a:rPr lang="en-US" baseline="-25000" dirty="0">
                <a:latin typeface="Arial" charset="0"/>
              </a:rPr>
              <a:t>1</a:t>
            </a:r>
            <a:r>
              <a:rPr lang="en-US" dirty="0">
                <a:latin typeface="Arial" charset="0"/>
              </a:rPr>
              <a:t>    =  </a:t>
            </a:r>
            <a:r>
              <a:rPr lang="en-US" i="1" dirty="0">
                <a:latin typeface="Arial" charset="0"/>
              </a:rPr>
              <a:t>V</a:t>
            </a:r>
            <a:r>
              <a:rPr lang="en-US" baseline="-25000" dirty="0">
                <a:latin typeface="Arial" charset="0"/>
              </a:rPr>
              <a:t>2      </a:t>
            </a:r>
            <a:r>
              <a:rPr lang="en-US" baseline="30000" dirty="0">
                <a:latin typeface="Arial" charset="0"/>
              </a:rPr>
              <a:t>  </a:t>
            </a:r>
            <a:r>
              <a:rPr lang="en-US" dirty="0">
                <a:latin typeface="Arial" charset="0"/>
              </a:rPr>
              <a:t>(</a:t>
            </a:r>
            <a:r>
              <a:rPr lang="en-US" i="1" dirty="0">
                <a:latin typeface="Arial" charset="0"/>
              </a:rPr>
              <a:t>P</a:t>
            </a:r>
            <a:r>
              <a:rPr lang="en-US" dirty="0">
                <a:latin typeface="Arial" charset="0"/>
              </a:rPr>
              <a:t> and </a:t>
            </a:r>
            <a:r>
              <a:rPr lang="en-US" i="1" dirty="0">
                <a:latin typeface="Arial" charset="0"/>
              </a:rPr>
              <a:t>n</a:t>
            </a:r>
            <a:r>
              <a:rPr lang="en-US" dirty="0">
                <a:latin typeface="Arial" charset="0"/>
              </a:rPr>
              <a:t> constant)</a:t>
            </a:r>
            <a:endParaRPr lang="en-US" baseline="-25000" dirty="0">
              <a:latin typeface="Arial" charset="0"/>
            </a:endParaRPr>
          </a:p>
          <a:p>
            <a:pPr eaLnBrk="1" hangingPunct="1">
              <a:buFont typeface="Wingdings" charset="0"/>
              <a:buNone/>
            </a:pPr>
            <a:r>
              <a:rPr lang="en-US" baseline="-25000" dirty="0">
                <a:latin typeface="Arial" charset="0"/>
              </a:rPr>
              <a:t>             </a:t>
            </a:r>
            <a:r>
              <a:rPr lang="en-US" i="1" dirty="0">
                <a:latin typeface="Arial" charset="0"/>
              </a:rPr>
              <a:t>T</a:t>
            </a:r>
            <a:r>
              <a:rPr lang="en-US" baseline="-25000" dirty="0">
                <a:latin typeface="Arial" charset="0"/>
              </a:rPr>
              <a:t>1</a:t>
            </a:r>
            <a:r>
              <a:rPr lang="en-US" dirty="0">
                <a:latin typeface="Arial" charset="0"/>
              </a:rPr>
              <a:t>         </a:t>
            </a:r>
            <a:r>
              <a:rPr lang="en-US" i="1" dirty="0">
                <a:latin typeface="Arial" charset="0"/>
              </a:rPr>
              <a:t>T</a:t>
            </a:r>
            <a:r>
              <a:rPr lang="en-US" baseline="-25000" dirty="0">
                <a:latin typeface="Arial" charset="0"/>
              </a:rPr>
              <a:t>2</a:t>
            </a:r>
          </a:p>
          <a:p>
            <a:pPr eaLnBrk="1" hangingPunct="1">
              <a:buFont typeface="Wingdings" charset="0"/>
              <a:buNone/>
            </a:pPr>
            <a:endParaRPr lang="en-US" dirty="0">
              <a:latin typeface="Arial" charset="0"/>
            </a:endParaRPr>
          </a:p>
          <a:p>
            <a:pPr eaLnBrk="1" hangingPunct="1"/>
            <a:r>
              <a:rPr lang="en-US" dirty="0">
                <a:latin typeface="Arial" charset="0"/>
              </a:rPr>
              <a:t>Rearrange Charles</a:t>
            </a:r>
            <a:r>
              <a:rPr lang="ja-JP" altLang="en-US">
                <a:latin typeface="Arial" charset="0"/>
              </a:rPr>
              <a:t>’</a:t>
            </a:r>
            <a:r>
              <a:rPr lang="en-US" altLang="ja-JP" dirty="0">
                <a:latin typeface="Arial" charset="0"/>
              </a:rPr>
              <a:t>s law to solve for </a:t>
            </a:r>
            <a:r>
              <a:rPr lang="en-US" altLang="ja-JP" i="1" dirty="0">
                <a:latin typeface="Arial" charset="0"/>
              </a:rPr>
              <a:t>V</a:t>
            </a:r>
            <a:r>
              <a:rPr lang="en-US" altLang="ja-JP" baseline="-25000" dirty="0">
                <a:latin typeface="Arial" charset="0"/>
              </a:rPr>
              <a:t>2 </a:t>
            </a:r>
            <a:r>
              <a:rPr lang="en-US" altLang="ja-JP" dirty="0">
                <a:latin typeface="Arial" charset="0"/>
              </a:rPr>
              <a:t>gives</a:t>
            </a:r>
          </a:p>
          <a:p>
            <a:pPr eaLnBrk="1" hangingPunct="1">
              <a:buClr>
                <a:schemeClr val="bg2"/>
              </a:buClr>
              <a:buFontTx/>
              <a:buNone/>
            </a:pPr>
            <a:r>
              <a:rPr lang="en-US" dirty="0">
                <a:latin typeface="Arial" charset="0"/>
              </a:rPr>
              <a:t>	</a:t>
            </a:r>
            <a:endParaRPr lang="en-US" baseline="-25000" dirty="0">
              <a:latin typeface="Arial" charset="0"/>
            </a:endParaRPr>
          </a:p>
        </p:txBody>
      </p:sp>
      <p:sp>
        <p:nvSpPr>
          <p:cNvPr id="11268" name="Rectangle 5"/>
          <p:cNvSpPr>
            <a:spLocks noGrp="1" noChangeArrowheads="1"/>
          </p:cNvSpPr>
          <p:nvPr>
            <p:ph type="title"/>
          </p:nvPr>
        </p:nvSpPr>
        <p:spPr/>
        <p:txBody>
          <a:bodyPr/>
          <a:lstStyle/>
          <a:p>
            <a:pPr eaLnBrk="1" hangingPunct="1">
              <a:defRPr/>
            </a:pPr>
            <a:r>
              <a:rPr b="1">
                <a:latin typeface="Times New Roman" charset="0"/>
                <a:cs typeface="+mj-cs"/>
              </a:rPr>
              <a:t>Charles</a:t>
            </a:r>
            <a:r>
              <a:rPr lang="ja-JP" altLang="en-US" b="1">
                <a:latin typeface="Times New Roman" charset="0"/>
                <a:cs typeface="+mj-cs"/>
              </a:rPr>
              <a:t>’</a:t>
            </a:r>
            <a:r>
              <a:rPr b="1">
                <a:latin typeface="Times New Roman" charset="0"/>
                <a:cs typeface="+mj-cs"/>
              </a:rPr>
              <a:t>s Law:  </a:t>
            </a:r>
            <a:r>
              <a:rPr b="1" i="1">
                <a:latin typeface="Times New Roman" charset="0"/>
                <a:cs typeface="+mj-cs"/>
              </a:rPr>
              <a:t>V</a:t>
            </a:r>
            <a:r>
              <a:rPr b="1">
                <a:latin typeface="Times New Roman" charset="0"/>
                <a:cs typeface="+mj-cs"/>
              </a:rPr>
              <a:t> and </a:t>
            </a:r>
            <a:r>
              <a:rPr b="1" i="1">
                <a:latin typeface="Times New Roman" charset="0"/>
                <a:cs typeface="+mj-cs"/>
              </a:rPr>
              <a:t>T</a:t>
            </a:r>
            <a:endParaRPr sz="3600" b="1" i="1">
              <a:latin typeface="Times New Roman" charset="0"/>
              <a:cs typeface="+mj-cs"/>
            </a:endParaRPr>
          </a:p>
        </p:txBody>
      </p:sp>
      <p:cxnSp>
        <p:nvCxnSpPr>
          <p:cNvPr id="22532" name="Straight Connector 8"/>
          <p:cNvCxnSpPr>
            <a:cxnSpLocks noChangeShapeType="1"/>
          </p:cNvCxnSpPr>
          <p:nvPr/>
        </p:nvCxnSpPr>
        <p:spPr bwMode="auto">
          <a:xfrm>
            <a:off x="1761968" y="2801937"/>
            <a:ext cx="533400" cy="1588"/>
          </a:xfrm>
          <a:prstGeom prst="line">
            <a:avLst/>
          </a:prstGeom>
          <a:noFill/>
          <a:ln w="25400">
            <a:solidFill>
              <a:schemeClr val="tx1"/>
            </a:solidFill>
            <a:miter lim="800000"/>
            <a:headEnd/>
            <a:tailEnd/>
          </a:ln>
          <a:extLst>
            <a:ext uri="{909E8E84-426E-40dd-AFC4-6F175D3DCCD1}">
              <a14:hiddenFill xmlns="" xmlns:a14="http://schemas.microsoft.com/office/drawing/2010/main">
                <a:noFill/>
              </a14:hiddenFill>
            </a:ext>
          </a:extLst>
        </p:spPr>
      </p:cxnSp>
      <p:cxnSp>
        <p:nvCxnSpPr>
          <p:cNvPr id="22533" name="Straight Connector 8"/>
          <p:cNvCxnSpPr>
            <a:cxnSpLocks noChangeShapeType="1"/>
          </p:cNvCxnSpPr>
          <p:nvPr/>
        </p:nvCxnSpPr>
        <p:spPr bwMode="auto">
          <a:xfrm>
            <a:off x="3194777" y="2800349"/>
            <a:ext cx="533400" cy="1588"/>
          </a:xfrm>
          <a:prstGeom prst="line">
            <a:avLst/>
          </a:prstGeom>
          <a:noFill/>
          <a:ln w="25400">
            <a:solidFill>
              <a:schemeClr val="tx1"/>
            </a:solidFill>
            <a:miter lim="800000"/>
            <a:headEnd/>
            <a:tailEn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2411239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0821C86-3625-B94C-924F-2CDE856015AB}" type="slidenum">
              <a:rPr lang="en-US" sz="1000">
                <a:solidFill>
                  <a:prstClr val="white"/>
                </a:solidFill>
              </a:rPr>
              <a:pPr eaLnBrk="1" hangingPunct="1"/>
              <a:t>6</a:t>
            </a:fld>
            <a:endParaRPr lang="en-US" sz="1000">
              <a:solidFill>
                <a:prstClr val="white"/>
              </a:solidFill>
            </a:endParaRPr>
          </a:p>
        </p:txBody>
      </p:sp>
      <p:sp>
        <p:nvSpPr>
          <p:cNvPr id="12291" name="Rectangle 1026"/>
          <p:cNvSpPr>
            <a:spLocks noGrp="1" noChangeArrowheads="1"/>
          </p:cNvSpPr>
          <p:nvPr>
            <p:ph type="title"/>
          </p:nvPr>
        </p:nvSpPr>
        <p:spPr/>
        <p:txBody>
          <a:bodyPr/>
          <a:lstStyle/>
          <a:p>
            <a:pPr eaLnBrk="1" hangingPunct="1">
              <a:defRPr/>
            </a:pPr>
            <a:r>
              <a:rPr b="1">
                <a:latin typeface="Times New Roman" charset="0"/>
                <a:cs typeface="+mj-cs"/>
              </a:rPr>
              <a:t>Learning Check</a:t>
            </a:r>
            <a:endParaRPr sz="3600" b="1">
              <a:latin typeface="Times New Roman" charset="0"/>
              <a:cs typeface="+mj-cs"/>
            </a:endParaRPr>
          </a:p>
        </p:txBody>
      </p:sp>
      <p:sp>
        <p:nvSpPr>
          <p:cNvPr id="24579" name="Rectangle 1027"/>
          <p:cNvSpPr>
            <a:spLocks noGrp="1" noChangeArrowheads="1"/>
          </p:cNvSpPr>
          <p:nvPr>
            <p:ph type="body" idx="1"/>
          </p:nvPr>
        </p:nvSpPr>
        <p:spPr>
          <a:xfrm>
            <a:off x="990600" y="1676400"/>
            <a:ext cx="7772400" cy="4114800"/>
          </a:xfrm>
        </p:spPr>
        <p:txBody>
          <a:bodyPr/>
          <a:lstStyle/>
          <a:p>
            <a:pPr eaLnBrk="1" hangingPunct="1">
              <a:buFont typeface="Wingdings" charset="0"/>
              <a:buNone/>
            </a:pPr>
            <a:r>
              <a:rPr lang="en-US">
                <a:latin typeface="Arial" charset="0"/>
              </a:rPr>
              <a:t>Solve Charles</a:t>
            </a:r>
            <a:r>
              <a:rPr lang="ja-JP" altLang="en-US">
                <a:latin typeface="Arial" charset="0"/>
              </a:rPr>
              <a:t>’</a:t>
            </a:r>
            <a:r>
              <a:rPr lang="en-US" altLang="ja-JP">
                <a:latin typeface="Arial" charset="0"/>
              </a:rPr>
              <a:t>s law expression for </a:t>
            </a:r>
            <a:r>
              <a:rPr lang="en-US" altLang="ja-JP" i="1">
                <a:latin typeface="Arial" charset="0"/>
              </a:rPr>
              <a:t>T</a:t>
            </a:r>
            <a:r>
              <a:rPr lang="en-US" altLang="ja-JP" baseline="-25000">
                <a:latin typeface="Arial" charset="0"/>
              </a:rPr>
              <a:t>2</a:t>
            </a:r>
            <a:r>
              <a:rPr lang="en-US" altLang="ja-JP">
                <a:latin typeface="Arial" charset="0"/>
              </a:rPr>
              <a:t>.</a:t>
            </a:r>
          </a:p>
          <a:p>
            <a:pPr eaLnBrk="1" hangingPunct="1">
              <a:buFont typeface="Wingdings" charset="0"/>
              <a:buNone/>
            </a:pPr>
            <a:endParaRPr lang="en-US" baseline="30000">
              <a:latin typeface="Arial" charset="0"/>
            </a:endParaRPr>
          </a:p>
          <a:p>
            <a:pPr eaLnBrk="1" hangingPunct="1">
              <a:lnSpc>
                <a:spcPct val="90000"/>
              </a:lnSpc>
              <a:spcBef>
                <a:spcPct val="10000"/>
              </a:spcBef>
              <a:buFont typeface="Wingdings" charset="0"/>
              <a:buNone/>
            </a:pPr>
            <a:r>
              <a:rPr lang="en-US" i="1">
                <a:latin typeface="Arial" charset="0"/>
              </a:rPr>
              <a:t>	V</a:t>
            </a:r>
            <a:r>
              <a:rPr lang="en-US" baseline="-25000">
                <a:latin typeface="Arial" charset="0"/>
              </a:rPr>
              <a:t>1</a:t>
            </a:r>
            <a:r>
              <a:rPr lang="en-US">
                <a:latin typeface="Arial" charset="0"/>
              </a:rPr>
              <a:t>    =    </a:t>
            </a:r>
            <a:r>
              <a:rPr lang="en-US" i="1">
                <a:latin typeface="Arial" charset="0"/>
              </a:rPr>
              <a:t>V</a:t>
            </a:r>
            <a:r>
              <a:rPr lang="en-US" baseline="-25000">
                <a:latin typeface="Arial" charset="0"/>
              </a:rPr>
              <a:t>2</a:t>
            </a:r>
          </a:p>
          <a:p>
            <a:pPr eaLnBrk="1" hangingPunct="1">
              <a:spcBef>
                <a:spcPct val="10000"/>
              </a:spcBef>
              <a:buFont typeface="Wingdings" charset="0"/>
              <a:buNone/>
            </a:pPr>
            <a:r>
              <a:rPr lang="en-US" i="1">
                <a:latin typeface="Arial" charset="0"/>
              </a:rPr>
              <a:t>	T</a:t>
            </a:r>
            <a:r>
              <a:rPr lang="en-US" baseline="-25000">
                <a:latin typeface="Arial" charset="0"/>
              </a:rPr>
              <a:t>1</a:t>
            </a:r>
            <a:r>
              <a:rPr lang="en-US">
                <a:latin typeface="Arial" charset="0"/>
              </a:rPr>
              <a:t>          </a:t>
            </a:r>
            <a:r>
              <a:rPr lang="en-US" i="1">
                <a:latin typeface="Arial" charset="0"/>
              </a:rPr>
              <a:t>T</a:t>
            </a:r>
            <a:r>
              <a:rPr lang="en-US" baseline="-25000">
                <a:latin typeface="Arial" charset="0"/>
              </a:rPr>
              <a:t>2</a:t>
            </a:r>
            <a:endParaRPr lang="en-US">
              <a:latin typeface="Arial" charset="0"/>
            </a:endParaRPr>
          </a:p>
        </p:txBody>
      </p:sp>
      <p:cxnSp>
        <p:nvCxnSpPr>
          <p:cNvPr id="24580" name="Straight Connector 8"/>
          <p:cNvCxnSpPr>
            <a:cxnSpLocks noChangeShapeType="1"/>
          </p:cNvCxnSpPr>
          <p:nvPr/>
        </p:nvCxnSpPr>
        <p:spPr bwMode="auto">
          <a:xfrm>
            <a:off x="2844383" y="3117615"/>
            <a:ext cx="533400" cy="1588"/>
          </a:xfrm>
          <a:prstGeom prst="line">
            <a:avLst/>
          </a:prstGeom>
          <a:noFill/>
          <a:ln w="25400">
            <a:solidFill>
              <a:schemeClr val="tx1"/>
            </a:solidFill>
            <a:miter lim="800000"/>
            <a:headEnd/>
            <a:tailEnd/>
          </a:ln>
          <a:extLst>
            <a:ext uri="{909E8E84-426E-40dd-AFC4-6F175D3DCCD1}">
              <a14:hiddenFill xmlns="" xmlns:a14="http://schemas.microsoft.com/office/drawing/2010/main">
                <a:noFill/>
              </a14:hiddenFill>
            </a:ext>
          </a:extLst>
        </p:spPr>
      </p:cxnSp>
      <p:cxnSp>
        <p:nvCxnSpPr>
          <p:cNvPr id="24581" name="Straight Connector 8"/>
          <p:cNvCxnSpPr>
            <a:cxnSpLocks noChangeShapeType="1"/>
          </p:cNvCxnSpPr>
          <p:nvPr/>
        </p:nvCxnSpPr>
        <p:spPr bwMode="auto">
          <a:xfrm>
            <a:off x="1356610" y="3119203"/>
            <a:ext cx="533400" cy="1588"/>
          </a:xfrm>
          <a:prstGeom prst="line">
            <a:avLst/>
          </a:prstGeom>
          <a:noFill/>
          <a:ln w="25400">
            <a:solidFill>
              <a:schemeClr val="tx1"/>
            </a:solidFill>
            <a:miter lim="800000"/>
            <a:headEnd/>
            <a:tailEn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919306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CD074BC-E6E3-074F-8A6E-086AFB72B5AE}" type="slidenum">
              <a:rPr lang="en-US" sz="1000">
                <a:solidFill>
                  <a:prstClr val="white"/>
                </a:solidFill>
              </a:rPr>
              <a:pPr eaLnBrk="1" hangingPunct="1"/>
              <a:t>7</a:t>
            </a:fld>
            <a:endParaRPr lang="en-US" sz="1000">
              <a:solidFill>
                <a:prstClr val="white"/>
              </a:solidFill>
            </a:endParaRPr>
          </a:p>
        </p:txBody>
      </p:sp>
      <p:sp>
        <p:nvSpPr>
          <p:cNvPr id="13315" name="Rectangle 2"/>
          <p:cNvSpPr>
            <a:spLocks noGrp="1" noChangeArrowheads="1"/>
          </p:cNvSpPr>
          <p:nvPr>
            <p:ph type="title"/>
          </p:nvPr>
        </p:nvSpPr>
        <p:spPr/>
        <p:txBody>
          <a:bodyPr/>
          <a:lstStyle/>
          <a:p>
            <a:pPr eaLnBrk="1" hangingPunct="1">
              <a:defRPr/>
            </a:pPr>
            <a:r>
              <a:rPr b="1">
                <a:latin typeface="Times New Roman" charset="0"/>
                <a:cs typeface="+mj-cs"/>
              </a:rPr>
              <a:t>Solution</a:t>
            </a:r>
            <a:endParaRPr sz="3600" b="1">
              <a:latin typeface="Times New Roman" charset="0"/>
              <a:cs typeface="+mj-cs"/>
            </a:endParaRPr>
          </a:p>
        </p:txBody>
      </p:sp>
      <p:sp>
        <p:nvSpPr>
          <p:cNvPr id="26627" name="Rectangle 3"/>
          <p:cNvSpPr>
            <a:spLocks noGrp="1" noChangeArrowheads="1"/>
          </p:cNvSpPr>
          <p:nvPr>
            <p:ph type="body" idx="1"/>
          </p:nvPr>
        </p:nvSpPr>
        <p:spPr>
          <a:xfrm>
            <a:off x="435964" y="1210456"/>
            <a:ext cx="7473950" cy="4724400"/>
          </a:xfrm>
        </p:spPr>
        <p:txBody>
          <a:bodyPr/>
          <a:lstStyle/>
          <a:p>
            <a:pPr eaLnBrk="1" hangingPunct="1">
              <a:lnSpc>
                <a:spcPct val="90000"/>
              </a:lnSpc>
              <a:spcBef>
                <a:spcPct val="10000"/>
              </a:spcBef>
              <a:buFont typeface="Wingdings" charset="0"/>
              <a:buNone/>
            </a:pPr>
            <a:r>
              <a:rPr lang="en-US" dirty="0">
                <a:latin typeface="Arial" charset="0"/>
              </a:rPr>
              <a:t>Solve Charles</a:t>
            </a:r>
            <a:r>
              <a:rPr lang="ja-JP" altLang="en-US">
                <a:latin typeface="Arial" charset="0"/>
              </a:rPr>
              <a:t>’</a:t>
            </a:r>
            <a:r>
              <a:rPr lang="en-US" altLang="ja-JP" dirty="0">
                <a:latin typeface="Arial" charset="0"/>
              </a:rPr>
              <a:t>s law expression for </a:t>
            </a:r>
            <a:r>
              <a:rPr lang="en-US" altLang="ja-JP" i="1" dirty="0">
                <a:latin typeface="Arial" charset="0"/>
              </a:rPr>
              <a:t>T</a:t>
            </a:r>
            <a:r>
              <a:rPr lang="en-US" altLang="ja-JP" baseline="-25000" dirty="0">
                <a:latin typeface="Arial" charset="0"/>
              </a:rPr>
              <a:t>2</a:t>
            </a:r>
            <a:r>
              <a:rPr lang="en-US" altLang="ja-JP" dirty="0">
                <a:latin typeface="Arial" charset="0"/>
              </a:rPr>
              <a:t>.</a:t>
            </a:r>
            <a:endParaRPr lang="en-US" altLang="ja-JP" i="1" u="sng" dirty="0">
              <a:latin typeface="Arial" charset="0"/>
            </a:endParaRPr>
          </a:p>
          <a:p>
            <a:pPr eaLnBrk="1" hangingPunct="1">
              <a:lnSpc>
                <a:spcPct val="90000"/>
              </a:lnSpc>
              <a:spcBef>
                <a:spcPct val="10000"/>
              </a:spcBef>
              <a:buFont typeface="Wingdings" charset="0"/>
              <a:buNone/>
            </a:pPr>
            <a:r>
              <a:rPr lang="en-US" i="1" dirty="0">
                <a:latin typeface="Arial" charset="0"/>
              </a:rPr>
              <a:t>	V</a:t>
            </a:r>
            <a:r>
              <a:rPr lang="en-US" baseline="-25000" dirty="0">
                <a:latin typeface="Arial" charset="0"/>
              </a:rPr>
              <a:t>1</a:t>
            </a:r>
            <a:r>
              <a:rPr lang="en-US" dirty="0">
                <a:latin typeface="Arial" charset="0"/>
              </a:rPr>
              <a:t>        =   </a:t>
            </a:r>
            <a:r>
              <a:rPr lang="en-US" i="1" dirty="0">
                <a:latin typeface="Arial" charset="0"/>
              </a:rPr>
              <a:t>V</a:t>
            </a:r>
            <a:r>
              <a:rPr lang="en-US" baseline="-25000" dirty="0">
                <a:latin typeface="Arial" charset="0"/>
              </a:rPr>
              <a:t>2</a:t>
            </a:r>
          </a:p>
          <a:p>
            <a:pPr eaLnBrk="1" hangingPunct="1">
              <a:spcBef>
                <a:spcPct val="10000"/>
              </a:spcBef>
              <a:buFont typeface="Wingdings" charset="0"/>
              <a:buNone/>
            </a:pPr>
            <a:r>
              <a:rPr lang="en-US" i="1" dirty="0">
                <a:latin typeface="Arial" charset="0"/>
              </a:rPr>
              <a:t>	T</a:t>
            </a:r>
            <a:r>
              <a:rPr lang="en-US" baseline="-25000" dirty="0">
                <a:latin typeface="Arial" charset="0"/>
              </a:rPr>
              <a:t>1</a:t>
            </a:r>
            <a:r>
              <a:rPr lang="en-US" dirty="0">
                <a:latin typeface="Arial" charset="0"/>
              </a:rPr>
              <a:t>             </a:t>
            </a:r>
            <a:r>
              <a:rPr lang="en-US" b="1" i="1" dirty="0">
                <a:latin typeface="Arial" charset="0"/>
              </a:rPr>
              <a:t>T</a:t>
            </a:r>
            <a:r>
              <a:rPr lang="en-US" b="1" baseline="-25000" dirty="0">
                <a:latin typeface="Arial" charset="0"/>
              </a:rPr>
              <a:t>2</a:t>
            </a:r>
          </a:p>
          <a:p>
            <a:pPr eaLnBrk="1" hangingPunct="1">
              <a:lnSpc>
                <a:spcPct val="90000"/>
              </a:lnSpc>
              <a:spcBef>
                <a:spcPct val="10000"/>
              </a:spcBef>
              <a:buFont typeface="Wingdings" charset="0"/>
              <a:buNone/>
            </a:pPr>
            <a:endParaRPr lang="en-US" dirty="0">
              <a:latin typeface="Arial" charset="0"/>
            </a:endParaRPr>
          </a:p>
          <a:p>
            <a:pPr eaLnBrk="1" hangingPunct="1">
              <a:lnSpc>
                <a:spcPct val="90000"/>
              </a:lnSpc>
              <a:spcBef>
                <a:spcPct val="10000"/>
              </a:spcBef>
              <a:buFont typeface="Wingdings" charset="0"/>
              <a:buNone/>
            </a:pPr>
            <a:r>
              <a:rPr lang="en-US" dirty="0">
                <a:latin typeface="Arial" charset="0"/>
              </a:rPr>
              <a:t>Cross multiply to give: </a:t>
            </a:r>
          </a:p>
          <a:p>
            <a:pPr eaLnBrk="1" hangingPunct="1">
              <a:spcBef>
                <a:spcPct val="10000"/>
              </a:spcBef>
              <a:buFont typeface="Wingdings" charset="0"/>
              <a:buNone/>
            </a:pPr>
            <a:r>
              <a:rPr lang="en-US" i="1" dirty="0">
                <a:latin typeface="Arial" charset="0"/>
              </a:rPr>
              <a:t>	V</a:t>
            </a:r>
            <a:r>
              <a:rPr lang="en-US" baseline="-25000" dirty="0">
                <a:latin typeface="Arial" charset="0"/>
              </a:rPr>
              <a:t>1</a:t>
            </a:r>
            <a:r>
              <a:rPr lang="en-US" b="1" i="1" dirty="0">
                <a:latin typeface="Arial" charset="0"/>
              </a:rPr>
              <a:t>T</a:t>
            </a:r>
            <a:r>
              <a:rPr lang="en-US" b="1" baseline="-25000" dirty="0">
                <a:latin typeface="Arial" charset="0"/>
              </a:rPr>
              <a:t>2</a:t>
            </a:r>
            <a:r>
              <a:rPr lang="en-US" baseline="-25000" dirty="0">
                <a:latin typeface="Arial" charset="0"/>
              </a:rPr>
              <a:t>     </a:t>
            </a:r>
            <a:r>
              <a:rPr lang="en-US" dirty="0">
                <a:latin typeface="Arial" charset="0"/>
              </a:rPr>
              <a:t>=   </a:t>
            </a:r>
            <a:r>
              <a:rPr lang="en-US" i="1" dirty="0">
                <a:latin typeface="Arial" charset="0"/>
              </a:rPr>
              <a:t>V</a:t>
            </a:r>
            <a:r>
              <a:rPr lang="en-US" baseline="-25000" dirty="0">
                <a:latin typeface="Arial" charset="0"/>
              </a:rPr>
              <a:t>2</a:t>
            </a:r>
            <a:r>
              <a:rPr lang="en-US" i="1" dirty="0">
                <a:latin typeface="Arial" charset="0"/>
              </a:rPr>
              <a:t>T</a:t>
            </a:r>
            <a:r>
              <a:rPr lang="en-US" baseline="-25000" dirty="0">
                <a:latin typeface="Arial" charset="0"/>
              </a:rPr>
              <a:t>1</a:t>
            </a:r>
            <a:endParaRPr lang="en-US" dirty="0">
              <a:latin typeface="Arial" charset="0"/>
            </a:endParaRPr>
          </a:p>
          <a:p>
            <a:pPr eaLnBrk="1" hangingPunct="1">
              <a:spcBef>
                <a:spcPct val="10000"/>
              </a:spcBef>
              <a:buFont typeface="Wingdings" charset="0"/>
              <a:buNone/>
            </a:pPr>
            <a:endParaRPr lang="en-US" dirty="0">
              <a:latin typeface="Arial" charset="0"/>
            </a:endParaRPr>
          </a:p>
          <a:p>
            <a:pPr eaLnBrk="1" hangingPunct="1">
              <a:spcBef>
                <a:spcPct val="10000"/>
              </a:spcBef>
              <a:buFont typeface="Wingdings" charset="0"/>
              <a:buNone/>
            </a:pPr>
            <a:r>
              <a:rPr lang="en-US" dirty="0">
                <a:latin typeface="Arial" charset="0"/>
              </a:rPr>
              <a:t>Solve for </a:t>
            </a:r>
            <a:r>
              <a:rPr lang="en-US" i="1" dirty="0">
                <a:latin typeface="Arial" charset="0"/>
              </a:rPr>
              <a:t>T</a:t>
            </a:r>
            <a:r>
              <a:rPr lang="en-US" baseline="-25000" dirty="0">
                <a:latin typeface="Arial" charset="0"/>
              </a:rPr>
              <a:t>2 </a:t>
            </a:r>
            <a:r>
              <a:rPr lang="en-US" dirty="0">
                <a:latin typeface="Arial" charset="0"/>
              </a:rPr>
              <a:t>by dividing through by </a:t>
            </a:r>
            <a:r>
              <a:rPr lang="en-US" i="1" dirty="0">
                <a:latin typeface="Arial" charset="0"/>
              </a:rPr>
              <a:t>V</a:t>
            </a:r>
            <a:r>
              <a:rPr lang="en-US" baseline="-25000" dirty="0">
                <a:latin typeface="Arial" charset="0"/>
              </a:rPr>
              <a:t>1</a:t>
            </a:r>
            <a:r>
              <a:rPr lang="en-US" dirty="0">
                <a:latin typeface="Arial" charset="0"/>
              </a:rPr>
              <a:t>:</a:t>
            </a:r>
          </a:p>
          <a:p>
            <a:pPr eaLnBrk="1" hangingPunct="1">
              <a:spcBef>
                <a:spcPct val="10000"/>
              </a:spcBef>
              <a:buFont typeface="Wingdings" charset="0"/>
              <a:buNone/>
            </a:pPr>
            <a:r>
              <a:rPr lang="en-US" i="1" dirty="0">
                <a:latin typeface="Arial" charset="0"/>
              </a:rPr>
              <a:t>	V</a:t>
            </a:r>
            <a:r>
              <a:rPr lang="en-US" baseline="-25000" dirty="0">
                <a:latin typeface="Arial" charset="0"/>
              </a:rPr>
              <a:t>1</a:t>
            </a:r>
            <a:r>
              <a:rPr lang="en-US" b="1" i="1" dirty="0">
                <a:latin typeface="Arial" charset="0"/>
              </a:rPr>
              <a:t>T</a:t>
            </a:r>
            <a:r>
              <a:rPr lang="en-US" b="1" baseline="-25000" dirty="0">
                <a:latin typeface="Arial" charset="0"/>
              </a:rPr>
              <a:t>2</a:t>
            </a:r>
            <a:r>
              <a:rPr lang="en-US" baseline="-25000" dirty="0">
                <a:latin typeface="Arial" charset="0"/>
              </a:rPr>
              <a:t>      </a:t>
            </a:r>
            <a:r>
              <a:rPr lang="en-US" dirty="0">
                <a:latin typeface="Arial" charset="0"/>
              </a:rPr>
              <a:t>=	</a:t>
            </a:r>
            <a:r>
              <a:rPr lang="en-US" i="1" dirty="0">
                <a:latin typeface="Arial" charset="0"/>
              </a:rPr>
              <a:t>V</a:t>
            </a:r>
            <a:r>
              <a:rPr lang="en-US" baseline="-25000" dirty="0">
                <a:latin typeface="Arial" charset="0"/>
              </a:rPr>
              <a:t>2</a:t>
            </a:r>
            <a:r>
              <a:rPr lang="en-US" i="1" dirty="0">
                <a:latin typeface="Arial" charset="0"/>
              </a:rPr>
              <a:t>T</a:t>
            </a:r>
            <a:r>
              <a:rPr lang="en-US" baseline="-25000" dirty="0">
                <a:latin typeface="Arial" charset="0"/>
              </a:rPr>
              <a:t>1       </a:t>
            </a:r>
            <a:r>
              <a:rPr lang="en-US" dirty="0">
                <a:latin typeface="Arial" charset="0"/>
              </a:rPr>
              <a:t>so</a:t>
            </a:r>
            <a:r>
              <a:rPr lang="en-US" b="1" dirty="0">
                <a:latin typeface="Arial" charset="0"/>
              </a:rPr>
              <a:t>   </a:t>
            </a:r>
            <a:r>
              <a:rPr lang="en-US" b="1" i="1" dirty="0">
                <a:latin typeface="Arial" charset="0"/>
              </a:rPr>
              <a:t>T</a:t>
            </a:r>
            <a:r>
              <a:rPr lang="en-US" b="1" baseline="-25000" dirty="0">
                <a:latin typeface="Arial" charset="0"/>
              </a:rPr>
              <a:t>2</a:t>
            </a:r>
            <a:r>
              <a:rPr lang="en-US" b="1" dirty="0">
                <a:latin typeface="Arial" charset="0"/>
              </a:rPr>
              <a:t>  </a:t>
            </a:r>
            <a:r>
              <a:rPr lang="en-US" dirty="0">
                <a:latin typeface="Arial" charset="0"/>
              </a:rPr>
              <a:t>=</a:t>
            </a:r>
            <a:r>
              <a:rPr lang="en-US" i="1" dirty="0">
                <a:latin typeface="Arial" charset="0"/>
              </a:rPr>
              <a:t>T</a:t>
            </a:r>
            <a:r>
              <a:rPr lang="en-US" baseline="-25000" dirty="0">
                <a:latin typeface="Arial" charset="0"/>
              </a:rPr>
              <a:t>1  </a:t>
            </a:r>
            <a:r>
              <a:rPr lang="en-US" dirty="0">
                <a:latin typeface="Arial" charset="0"/>
              </a:rPr>
              <a:t>x </a:t>
            </a:r>
            <a:r>
              <a:rPr lang="en-US" i="1" dirty="0">
                <a:latin typeface="Arial" charset="0"/>
              </a:rPr>
              <a:t>V</a:t>
            </a:r>
            <a:r>
              <a:rPr lang="en-US" baseline="-25000" dirty="0">
                <a:latin typeface="Arial" charset="0"/>
              </a:rPr>
              <a:t>2   </a:t>
            </a:r>
            <a:endParaRPr lang="en-US" dirty="0">
              <a:latin typeface="Arial" charset="0"/>
            </a:endParaRPr>
          </a:p>
          <a:p>
            <a:pPr eaLnBrk="1" hangingPunct="1">
              <a:spcBef>
                <a:spcPct val="10000"/>
              </a:spcBef>
              <a:buFont typeface="Wingdings" charset="0"/>
              <a:buNone/>
            </a:pPr>
            <a:r>
              <a:rPr lang="en-US" i="1" dirty="0">
                <a:latin typeface="Arial" charset="0"/>
              </a:rPr>
              <a:t>  	  V</a:t>
            </a:r>
            <a:r>
              <a:rPr lang="en-US" baseline="-25000" dirty="0">
                <a:latin typeface="Arial" charset="0"/>
              </a:rPr>
              <a:t>1</a:t>
            </a:r>
            <a:r>
              <a:rPr lang="en-US" dirty="0">
                <a:latin typeface="Arial" charset="0"/>
              </a:rPr>
              <a:t>		  </a:t>
            </a:r>
            <a:r>
              <a:rPr lang="en-US" i="1" dirty="0">
                <a:latin typeface="Arial" charset="0"/>
              </a:rPr>
              <a:t>V</a:t>
            </a:r>
            <a:r>
              <a:rPr lang="en-US" baseline="-25000" dirty="0">
                <a:latin typeface="Arial" charset="0"/>
              </a:rPr>
              <a:t>1			 </a:t>
            </a:r>
            <a:r>
              <a:rPr lang="en-US" dirty="0">
                <a:latin typeface="Arial" charset="0"/>
              </a:rPr>
              <a:t>      </a:t>
            </a:r>
            <a:r>
              <a:rPr lang="en-US" i="1" dirty="0">
                <a:latin typeface="Arial" charset="0"/>
              </a:rPr>
              <a:t>V</a:t>
            </a:r>
            <a:r>
              <a:rPr lang="en-US" baseline="-25000" dirty="0">
                <a:latin typeface="Arial" charset="0"/>
              </a:rPr>
              <a:t>1</a:t>
            </a:r>
          </a:p>
          <a:p>
            <a:pPr eaLnBrk="1" hangingPunct="1">
              <a:spcBef>
                <a:spcPct val="10000"/>
              </a:spcBef>
              <a:buFont typeface="Wingdings" charset="0"/>
              <a:buNone/>
            </a:pPr>
            <a:r>
              <a:rPr lang="en-US" b="1" i="1" dirty="0">
                <a:latin typeface="Arial" charset="0"/>
              </a:rPr>
              <a:t>	</a:t>
            </a:r>
            <a:r>
              <a:rPr lang="en-US" baseline="-25000" dirty="0">
                <a:latin typeface="Arial" charset="0"/>
              </a:rPr>
              <a:t>   </a:t>
            </a:r>
            <a:r>
              <a:rPr lang="en-US" dirty="0">
                <a:latin typeface="Arial" charset="0"/>
              </a:rPr>
              <a:t>			  </a:t>
            </a:r>
          </a:p>
          <a:p>
            <a:pPr eaLnBrk="1" hangingPunct="1">
              <a:spcBef>
                <a:spcPct val="10000"/>
              </a:spcBef>
              <a:buFont typeface="Wingdings" charset="0"/>
              <a:buNone/>
            </a:pPr>
            <a:r>
              <a:rPr lang="en-US" dirty="0">
                <a:latin typeface="Arial" charset="0"/>
              </a:rPr>
              <a:t>                                            </a:t>
            </a:r>
          </a:p>
        </p:txBody>
      </p:sp>
      <p:cxnSp>
        <p:nvCxnSpPr>
          <p:cNvPr id="26628" name="Straight Connector 8"/>
          <p:cNvCxnSpPr>
            <a:cxnSpLocks noChangeShapeType="1"/>
          </p:cNvCxnSpPr>
          <p:nvPr/>
        </p:nvCxnSpPr>
        <p:spPr bwMode="auto">
          <a:xfrm>
            <a:off x="1325380" y="2603292"/>
            <a:ext cx="533400" cy="1588"/>
          </a:xfrm>
          <a:prstGeom prst="line">
            <a:avLst/>
          </a:prstGeom>
          <a:noFill/>
          <a:ln w="25400">
            <a:solidFill>
              <a:schemeClr val="tx1"/>
            </a:solidFill>
            <a:miter lim="800000"/>
            <a:headEnd/>
            <a:tailEnd/>
          </a:ln>
          <a:extLst>
            <a:ext uri="{909E8E84-426E-40dd-AFC4-6F175D3DCCD1}">
              <a14:hiddenFill xmlns="" xmlns:a14="http://schemas.microsoft.com/office/drawing/2010/main">
                <a:noFill/>
              </a14:hiddenFill>
            </a:ext>
          </a:extLst>
        </p:spPr>
      </p:cxnSp>
      <p:cxnSp>
        <p:nvCxnSpPr>
          <p:cNvPr id="26629" name="Straight Connector 8"/>
          <p:cNvCxnSpPr>
            <a:cxnSpLocks noChangeShapeType="1"/>
          </p:cNvCxnSpPr>
          <p:nvPr/>
        </p:nvCxnSpPr>
        <p:spPr bwMode="auto">
          <a:xfrm>
            <a:off x="3238500" y="2601704"/>
            <a:ext cx="533400" cy="1588"/>
          </a:xfrm>
          <a:prstGeom prst="line">
            <a:avLst/>
          </a:prstGeom>
          <a:noFill/>
          <a:ln w="25400">
            <a:solidFill>
              <a:schemeClr val="tx1"/>
            </a:solidFill>
            <a:miter lim="800000"/>
            <a:headEnd/>
            <a:tailEnd/>
          </a:ln>
          <a:extLst>
            <a:ext uri="{909E8E84-426E-40dd-AFC4-6F175D3DCCD1}">
              <a14:hiddenFill xmlns="" xmlns:a14="http://schemas.microsoft.com/office/drawing/2010/main">
                <a:noFill/>
              </a14:hiddenFill>
            </a:ext>
          </a:extLst>
        </p:spPr>
      </p:cxnSp>
      <p:cxnSp>
        <p:nvCxnSpPr>
          <p:cNvPr id="26630" name="Straight Connector 8"/>
          <p:cNvCxnSpPr>
            <a:cxnSpLocks noChangeShapeType="1"/>
          </p:cNvCxnSpPr>
          <p:nvPr/>
        </p:nvCxnSpPr>
        <p:spPr bwMode="auto">
          <a:xfrm>
            <a:off x="982480" y="5934856"/>
            <a:ext cx="609600" cy="1587"/>
          </a:xfrm>
          <a:prstGeom prst="line">
            <a:avLst/>
          </a:prstGeom>
          <a:noFill/>
          <a:ln w="25400">
            <a:solidFill>
              <a:schemeClr val="tx1"/>
            </a:solidFill>
            <a:miter lim="800000"/>
            <a:headEnd/>
            <a:tailEnd/>
          </a:ln>
          <a:extLst>
            <a:ext uri="{909E8E84-426E-40dd-AFC4-6F175D3DCCD1}">
              <a14:hiddenFill xmlns="" xmlns:a14="http://schemas.microsoft.com/office/drawing/2010/main">
                <a:noFill/>
              </a14:hiddenFill>
            </a:ext>
          </a:extLst>
        </p:spPr>
      </p:cxnSp>
      <p:cxnSp>
        <p:nvCxnSpPr>
          <p:cNvPr id="26631" name="Straight Connector 8"/>
          <p:cNvCxnSpPr>
            <a:cxnSpLocks noChangeShapeType="1"/>
          </p:cNvCxnSpPr>
          <p:nvPr/>
        </p:nvCxnSpPr>
        <p:spPr bwMode="auto">
          <a:xfrm>
            <a:off x="3404016" y="5915443"/>
            <a:ext cx="533400" cy="1587"/>
          </a:xfrm>
          <a:prstGeom prst="line">
            <a:avLst/>
          </a:prstGeom>
          <a:noFill/>
          <a:ln w="25400">
            <a:solidFill>
              <a:schemeClr val="tx1"/>
            </a:solidFill>
            <a:miter lim="800000"/>
            <a:headEnd/>
            <a:tailEnd/>
          </a:ln>
          <a:extLst>
            <a:ext uri="{909E8E84-426E-40dd-AFC4-6F175D3DCCD1}">
              <a14:hiddenFill xmlns="" xmlns:a14="http://schemas.microsoft.com/office/drawing/2010/main">
                <a:noFill/>
              </a14:hiddenFill>
            </a:ext>
          </a:extLst>
        </p:spPr>
      </p:cxnSp>
      <p:cxnSp>
        <p:nvCxnSpPr>
          <p:cNvPr id="26632" name="Straight Connector 8"/>
          <p:cNvCxnSpPr>
            <a:cxnSpLocks noChangeShapeType="1"/>
          </p:cNvCxnSpPr>
          <p:nvPr/>
        </p:nvCxnSpPr>
        <p:spPr bwMode="auto">
          <a:xfrm>
            <a:off x="6286500" y="5911020"/>
            <a:ext cx="1333500" cy="0"/>
          </a:xfrm>
          <a:prstGeom prst="line">
            <a:avLst/>
          </a:prstGeom>
          <a:noFill/>
          <a:ln w="25400">
            <a:solidFill>
              <a:schemeClr val="tx1"/>
            </a:solidFill>
            <a:miter lim="800000"/>
            <a:headEnd/>
            <a:tailEn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174576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EEA9FA3-D147-7F4F-AC69-14B330F8204F}" type="slidenum">
              <a:rPr lang="en-US" sz="1000">
                <a:solidFill>
                  <a:prstClr val="white"/>
                </a:solidFill>
              </a:rPr>
              <a:pPr eaLnBrk="1" hangingPunct="1"/>
              <a:t>8</a:t>
            </a:fld>
            <a:endParaRPr lang="en-US" sz="1000">
              <a:solidFill>
                <a:prstClr val="white"/>
              </a:solidFill>
            </a:endParaRPr>
          </a:p>
        </p:txBody>
      </p:sp>
      <p:sp>
        <p:nvSpPr>
          <p:cNvPr id="28674" name="Rectangle 3"/>
          <p:cNvSpPr>
            <a:spLocks noGrp="1" noChangeArrowheads="1"/>
          </p:cNvSpPr>
          <p:nvPr>
            <p:ph type="body" idx="1"/>
          </p:nvPr>
        </p:nvSpPr>
        <p:spPr>
          <a:xfrm>
            <a:off x="241300" y="1600200"/>
            <a:ext cx="8915400" cy="4648200"/>
          </a:xfrm>
        </p:spPr>
        <p:txBody>
          <a:bodyPr lIns="92075" tIns="46038" rIns="92075" bIns="46038"/>
          <a:lstStyle/>
          <a:p>
            <a:pPr marL="609600" indent="-609600" eaLnBrk="1" hangingPunct="1">
              <a:spcBef>
                <a:spcPct val="0"/>
              </a:spcBef>
              <a:buFont typeface="Wingdings" charset="0"/>
              <a:buNone/>
            </a:pPr>
            <a:r>
              <a:rPr lang="en-US" dirty="0">
                <a:latin typeface="Arial" charset="0"/>
              </a:rPr>
              <a:t>A balloon has a volume of 785 mL at 21°C. If the temperature drops to 0°C, what is the new volume of the balloon (</a:t>
            </a:r>
            <a:r>
              <a:rPr lang="en-US" i="1" dirty="0">
                <a:latin typeface="Arial" charset="0"/>
              </a:rPr>
              <a:t>P</a:t>
            </a:r>
            <a:r>
              <a:rPr lang="en-US" dirty="0">
                <a:latin typeface="Arial" charset="0"/>
              </a:rPr>
              <a:t> constant)? </a:t>
            </a:r>
          </a:p>
          <a:p>
            <a:pPr marL="609600" indent="-609600" eaLnBrk="1" hangingPunct="1">
              <a:spcBef>
                <a:spcPct val="0"/>
              </a:spcBef>
              <a:buFont typeface="Wingdings" charset="0"/>
              <a:buNone/>
            </a:pPr>
            <a:endParaRPr lang="en-US" b="1" dirty="0">
              <a:latin typeface="Arial" charset="0"/>
            </a:endParaRPr>
          </a:p>
        </p:txBody>
      </p:sp>
      <p:sp>
        <p:nvSpPr>
          <p:cNvPr id="14340" name="Rectangle 5"/>
          <p:cNvSpPr>
            <a:spLocks noGrp="1" noChangeArrowheads="1"/>
          </p:cNvSpPr>
          <p:nvPr>
            <p:ph type="title"/>
          </p:nvPr>
        </p:nvSpPr>
        <p:spPr/>
        <p:txBody>
          <a:bodyPr/>
          <a:lstStyle/>
          <a:p>
            <a:pPr eaLnBrk="1" hangingPunct="1">
              <a:defRPr/>
            </a:pPr>
            <a:r>
              <a:rPr b="1">
                <a:latin typeface="Times New Roman" charset="0"/>
                <a:cs typeface="+mj-cs"/>
              </a:rPr>
              <a:t>Calculations Using Charles</a:t>
            </a:r>
            <a:r>
              <a:rPr lang="ja-JP" altLang="en-US" b="1">
                <a:latin typeface="Times New Roman" charset="0"/>
                <a:cs typeface="+mj-cs"/>
              </a:rPr>
              <a:t>’</a:t>
            </a:r>
            <a:r>
              <a:rPr b="1">
                <a:latin typeface="Times New Roman" charset="0"/>
                <a:cs typeface="+mj-cs"/>
              </a:rPr>
              <a:t>s Law</a:t>
            </a:r>
          </a:p>
        </p:txBody>
      </p:sp>
    </p:spTree>
    <p:extLst>
      <p:ext uri="{BB962C8B-B14F-4D97-AF65-F5344CB8AC3E}">
        <p14:creationId xmlns:p14="http://schemas.microsoft.com/office/powerpoint/2010/main" val="2111279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43E99E5-820C-CA4A-A620-B6BBB24B728D}" type="slidenum">
              <a:rPr lang="en-US" sz="1000">
                <a:solidFill>
                  <a:prstClr val="white"/>
                </a:solidFill>
              </a:rPr>
              <a:pPr eaLnBrk="1" hangingPunct="1"/>
              <a:t>9</a:t>
            </a:fld>
            <a:endParaRPr lang="en-US" sz="1000">
              <a:solidFill>
                <a:prstClr val="white"/>
              </a:solidFill>
            </a:endParaRPr>
          </a:p>
        </p:txBody>
      </p:sp>
      <p:sp>
        <p:nvSpPr>
          <p:cNvPr id="30722" name="Rectangle 3"/>
          <p:cNvSpPr>
            <a:spLocks noGrp="1" noChangeArrowheads="1"/>
          </p:cNvSpPr>
          <p:nvPr>
            <p:ph type="body" idx="1"/>
          </p:nvPr>
        </p:nvSpPr>
        <p:spPr>
          <a:xfrm>
            <a:off x="114300" y="955623"/>
            <a:ext cx="8915400" cy="5175354"/>
          </a:xfrm>
        </p:spPr>
        <p:txBody>
          <a:bodyPr lIns="92075" tIns="46038" rIns="92075" bIns="46038"/>
          <a:lstStyle/>
          <a:p>
            <a:pPr marL="609600" indent="-609600" eaLnBrk="1" hangingPunct="1">
              <a:spcBef>
                <a:spcPct val="0"/>
              </a:spcBef>
              <a:buFont typeface="Wingdings" charset="0"/>
              <a:buNone/>
            </a:pPr>
            <a:r>
              <a:rPr lang="en-US" dirty="0">
                <a:latin typeface="Arial" charset="0"/>
              </a:rPr>
              <a:t>A balloon has a volume of 785 mL at 21°C. If the temperature drops to 0°C, what is the new volume of the balloon (</a:t>
            </a:r>
            <a:r>
              <a:rPr lang="en-US" i="1" dirty="0">
                <a:latin typeface="Arial" charset="0"/>
              </a:rPr>
              <a:t>P</a:t>
            </a:r>
            <a:r>
              <a:rPr lang="en-US" dirty="0">
                <a:latin typeface="Arial" charset="0"/>
              </a:rPr>
              <a:t> constant)? </a:t>
            </a:r>
          </a:p>
          <a:p>
            <a:pPr marL="609600" indent="-609600" eaLnBrk="1" hangingPunct="1">
              <a:spcBef>
                <a:spcPct val="0"/>
              </a:spcBef>
              <a:buFont typeface="Wingdings" charset="0"/>
              <a:buNone/>
            </a:pPr>
            <a:endParaRPr lang="en-US" b="1" dirty="0">
              <a:latin typeface="Arial" charset="0"/>
            </a:endParaRPr>
          </a:p>
          <a:p>
            <a:pPr marL="609600" indent="-609600" eaLnBrk="1" hangingPunct="1">
              <a:lnSpc>
                <a:spcPct val="95000"/>
              </a:lnSpc>
              <a:spcBef>
                <a:spcPct val="10000"/>
              </a:spcBef>
              <a:buFont typeface="Wingdings" charset="0"/>
              <a:buNone/>
            </a:pPr>
            <a:r>
              <a:rPr lang="en-US" sz="2200" b="1" u="sng" dirty="0">
                <a:latin typeface="Arial" charset="0"/>
              </a:rPr>
              <a:t>Conditions 1	     		Conditions 2      Know     	Predict</a:t>
            </a:r>
          </a:p>
          <a:p>
            <a:pPr marL="609600" indent="-609600" eaLnBrk="1" hangingPunct="1">
              <a:spcBef>
                <a:spcPct val="0"/>
              </a:spcBef>
              <a:spcAft>
                <a:spcPts val="600"/>
              </a:spcAft>
              <a:buFont typeface="Wingdings" charset="0"/>
              <a:buNone/>
            </a:pPr>
            <a:r>
              <a:rPr lang="en-US" i="1" dirty="0">
                <a:latin typeface="Arial" charset="0"/>
              </a:rPr>
              <a:t>V</a:t>
            </a:r>
            <a:r>
              <a:rPr lang="en-US" baseline="-25000" dirty="0">
                <a:latin typeface="Arial" charset="0"/>
              </a:rPr>
              <a:t>1</a:t>
            </a:r>
            <a:r>
              <a:rPr lang="en-US" dirty="0">
                <a:latin typeface="Arial" charset="0"/>
              </a:rPr>
              <a:t> = 785 mL	     </a:t>
            </a:r>
            <a:r>
              <a:rPr lang="en-US" i="1" dirty="0">
                <a:latin typeface="Arial" charset="0"/>
              </a:rPr>
              <a:t>V</a:t>
            </a:r>
            <a:r>
              <a:rPr lang="en-US" baseline="-25000" dirty="0">
                <a:latin typeface="Arial" charset="0"/>
              </a:rPr>
              <a:t>2</a:t>
            </a:r>
            <a:r>
              <a:rPr lang="en-US" dirty="0">
                <a:latin typeface="Arial" charset="0"/>
              </a:rPr>
              <a:t> = ?	      	     </a:t>
            </a:r>
            <a:r>
              <a:rPr lang="en-US" i="1" dirty="0">
                <a:latin typeface="Arial" charset="0"/>
              </a:rPr>
              <a:t>V</a:t>
            </a:r>
            <a:r>
              <a:rPr lang="en-US" dirty="0">
                <a:latin typeface="Arial" charset="0"/>
              </a:rPr>
              <a:t> decreases</a:t>
            </a:r>
          </a:p>
          <a:p>
            <a:pPr marL="609600" indent="-609600" eaLnBrk="1" hangingPunct="1">
              <a:spcBef>
                <a:spcPct val="0"/>
              </a:spcBef>
              <a:spcAft>
                <a:spcPts val="600"/>
              </a:spcAft>
              <a:buFont typeface="Wingdings" charset="0"/>
              <a:buNone/>
            </a:pPr>
            <a:r>
              <a:rPr lang="en-US" i="1" dirty="0">
                <a:latin typeface="Arial" charset="0"/>
              </a:rPr>
              <a:t>T</a:t>
            </a:r>
            <a:r>
              <a:rPr lang="en-US" baseline="-25000" dirty="0">
                <a:latin typeface="Arial" charset="0"/>
              </a:rPr>
              <a:t>1</a:t>
            </a:r>
            <a:r>
              <a:rPr lang="en-US" dirty="0">
                <a:latin typeface="Arial" charset="0"/>
              </a:rPr>
              <a:t> = 21 °C 	     </a:t>
            </a:r>
            <a:r>
              <a:rPr lang="en-US" i="1" dirty="0">
                <a:latin typeface="Arial" charset="0"/>
              </a:rPr>
              <a:t>T</a:t>
            </a:r>
            <a:r>
              <a:rPr lang="en-US" baseline="-25000" dirty="0">
                <a:latin typeface="Arial" charset="0"/>
              </a:rPr>
              <a:t>2</a:t>
            </a:r>
            <a:r>
              <a:rPr lang="en-US" dirty="0">
                <a:latin typeface="Arial" charset="0"/>
              </a:rPr>
              <a:t> = 0 °C</a:t>
            </a:r>
          </a:p>
          <a:p>
            <a:pPr marL="609600" indent="-609600" eaLnBrk="1" hangingPunct="1">
              <a:spcBef>
                <a:spcPct val="0"/>
              </a:spcBef>
              <a:spcAft>
                <a:spcPts val="600"/>
              </a:spcAft>
              <a:buFont typeface="Wingdings" charset="0"/>
              <a:buNone/>
            </a:pPr>
            <a:r>
              <a:rPr lang="en-US" dirty="0">
                <a:latin typeface="Arial" charset="0"/>
              </a:rPr>
              <a:t>     = 294 K              = 273 K       </a:t>
            </a:r>
            <a:r>
              <a:rPr lang="en-US" i="1" dirty="0">
                <a:latin typeface="Arial" charset="0"/>
              </a:rPr>
              <a:t>T</a:t>
            </a:r>
            <a:r>
              <a:rPr lang="en-US" dirty="0">
                <a:latin typeface="Arial" charset="0"/>
              </a:rPr>
              <a:t>  decreases</a:t>
            </a:r>
          </a:p>
          <a:p>
            <a:pPr marL="609600" indent="-609600" eaLnBrk="1" hangingPunct="1">
              <a:lnSpc>
                <a:spcPct val="95000"/>
              </a:lnSpc>
              <a:spcBef>
                <a:spcPct val="10000"/>
              </a:spcBef>
              <a:buFont typeface="Wingdings" charset="0"/>
              <a:buNone/>
            </a:pPr>
            <a:r>
              <a:rPr lang="en-US" i="1" dirty="0">
                <a:latin typeface="Arial" charset="0"/>
              </a:rPr>
              <a:t>Be sure to use the Kelvin (K) temperature in gas</a:t>
            </a:r>
          </a:p>
          <a:p>
            <a:pPr marL="609600" indent="-609600" eaLnBrk="1" hangingPunct="1">
              <a:lnSpc>
                <a:spcPct val="95000"/>
              </a:lnSpc>
              <a:spcBef>
                <a:spcPct val="10000"/>
              </a:spcBef>
              <a:buFont typeface="Wingdings" charset="0"/>
              <a:buNone/>
            </a:pPr>
            <a:r>
              <a:rPr lang="en-US" i="1" dirty="0">
                <a:latin typeface="Arial" charset="0"/>
              </a:rPr>
              <a:t>calculations.</a:t>
            </a:r>
          </a:p>
        </p:txBody>
      </p:sp>
      <p:sp>
        <p:nvSpPr>
          <p:cNvPr id="14340" name="Rectangle 5"/>
          <p:cNvSpPr>
            <a:spLocks noGrp="1" noChangeArrowheads="1"/>
          </p:cNvSpPr>
          <p:nvPr>
            <p:ph type="title"/>
          </p:nvPr>
        </p:nvSpPr>
        <p:spPr>
          <a:xfrm>
            <a:off x="457200" y="7937"/>
            <a:ext cx="8229600" cy="1139825"/>
          </a:xfrm>
        </p:spPr>
        <p:txBody>
          <a:bodyPr/>
          <a:lstStyle/>
          <a:p>
            <a:pPr eaLnBrk="1" hangingPunct="1">
              <a:defRPr/>
            </a:pPr>
            <a:r>
              <a:rPr sz="4000" b="1" dirty="0">
                <a:latin typeface="Times New Roman" charset="0"/>
                <a:cs typeface="+mj-cs"/>
              </a:rPr>
              <a:t>Calculations Using Charles</a:t>
            </a:r>
            <a:r>
              <a:rPr lang="ja-JP" altLang="en-US" sz="4000" b="1">
                <a:latin typeface="Times New Roman" charset="0"/>
                <a:cs typeface="+mj-cs"/>
              </a:rPr>
              <a:t>’</a:t>
            </a:r>
            <a:r>
              <a:rPr sz="4000" b="1" dirty="0">
                <a:latin typeface="Times New Roman" charset="0"/>
                <a:cs typeface="+mj-cs"/>
              </a:rPr>
              <a:t>s Law</a:t>
            </a:r>
          </a:p>
        </p:txBody>
      </p:sp>
    </p:spTree>
    <p:extLst>
      <p:ext uri="{BB962C8B-B14F-4D97-AF65-F5344CB8AC3E}">
        <p14:creationId xmlns:p14="http://schemas.microsoft.com/office/powerpoint/2010/main" val="17763086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TIMING" val="|0.6|0.9|1.|0.9|0.9|0.9|0.9|1.6|1.|3.5"/>
</p:tagLst>
</file>

<file path=ppt/tags/tag5.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6.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heme/theme1.xml><?xml version="1.0" encoding="utf-8"?>
<a:theme xmlns:a="http://schemas.openxmlformats.org/drawingml/2006/main" name="Globe">
  <a:themeElements>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fontScheme name="Globe">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ea typeface="ＭＳ Ｐゴシック"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Globe">
  <a:themeElements>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fontScheme name="Globe">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ea typeface="ＭＳ Ｐゴシック"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784</TotalTime>
  <Words>929</Words>
  <Application>Microsoft Macintosh PowerPoint</Application>
  <PresentationFormat>On-screen Show (4:3)</PresentationFormat>
  <Paragraphs>229</Paragraphs>
  <Slides>27</Slides>
  <Notes>11</Notes>
  <HiddenSlides>0</HiddenSlides>
  <MMClips>0</MMClips>
  <ScaleCrop>false</ScaleCrop>
  <HeadingPairs>
    <vt:vector size="8" baseType="variant">
      <vt:variant>
        <vt:lpstr>Fonts Used</vt:lpstr>
      </vt:variant>
      <vt:variant>
        <vt:i4>14</vt:i4>
      </vt:variant>
      <vt:variant>
        <vt:lpstr>Theme</vt:lpstr>
      </vt:variant>
      <vt:variant>
        <vt:i4>2</vt:i4>
      </vt:variant>
      <vt:variant>
        <vt:lpstr>Embedded OLE Servers</vt:lpstr>
      </vt:variant>
      <vt:variant>
        <vt:i4>2</vt:i4>
      </vt:variant>
      <vt:variant>
        <vt:lpstr>Slide Titles</vt:lpstr>
      </vt:variant>
      <vt:variant>
        <vt:i4>27</vt:i4>
      </vt:variant>
    </vt:vector>
  </HeadingPairs>
  <TitlesOfParts>
    <vt:vector size="45" baseType="lpstr">
      <vt:lpstr>ＭＳ Ｐゴシック</vt:lpstr>
      <vt:lpstr>AidaBook</vt:lpstr>
      <vt:lpstr>Albertus Extra Bold</vt:lpstr>
      <vt:lpstr>Arial</vt:lpstr>
      <vt:lpstr>Beesknees ITC</vt:lpstr>
      <vt:lpstr>Calibri</vt:lpstr>
      <vt:lpstr>CartoonDemiBold</vt:lpstr>
      <vt:lpstr>Constantia</vt:lpstr>
      <vt:lpstr>Microsoft Sans Serif</vt:lpstr>
      <vt:lpstr>Symbol</vt:lpstr>
      <vt:lpstr>Times New Roman</vt:lpstr>
      <vt:lpstr>Verdana</vt:lpstr>
      <vt:lpstr>Wingdings</vt:lpstr>
      <vt:lpstr>Wingdings 2</vt:lpstr>
      <vt:lpstr>Globe</vt:lpstr>
      <vt:lpstr>1_Globe</vt:lpstr>
      <vt:lpstr>Equation</vt:lpstr>
      <vt:lpstr>Clip</vt:lpstr>
      <vt:lpstr>The three samples of identical gas molecules below all have the same internal pressure.  Rank the samples from the lowest to the highest temperature. and add arrows of appropriate size to illustrate the average kinetic energy of the molecules in the samples</vt:lpstr>
      <vt:lpstr>STP</vt:lpstr>
      <vt:lpstr>Temperature and Volume</vt:lpstr>
      <vt:lpstr>DIRECT PROPORTIONS</vt:lpstr>
      <vt:lpstr>Charles’s Law:  V and T</vt:lpstr>
      <vt:lpstr>Learning Check</vt:lpstr>
      <vt:lpstr>Solution</vt:lpstr>
      <vt:lpstr>Calculations Using Charles’s Law</vt:lpstr>
      <vt:lpstr>Calculations Using Charles’s Law</vt:lpstr>
      <vt:lpstr>Calculations Using Charles’s Law (continued)</vt:lpstr>
      <vt:lpstr>Learning Check</vt:lpstr>
      <vt:lpstr>Practice problem</vt:lpstr>
      <vt:lpstr>Avogadro’s Law:</vt:lpstr>
      <vt:lpstr>Practice problem</vt:lpstr>
      <vt:lpstr>PowerPoint Presentation</vt:lpstr>
      <vt:lpstr>Putting the pieces together</vt:lpstr>
      <vt:lpstr>PowerPoint Presentation</vt:lpstr>
      <vt:lpstr>PowerPoint Presentation</vt:lpstr>
      <vt:lpstr>PowerPoint Presentation</vt:lpstr>
      <vt:lpstr>PowerPoint Presentation</vt:lpstr>
      <vt:lpstr>Examples</vt:lpstr>
      <vt:lpstr>Examples</vt:lpstr>
      <vt:lpstr>PowerPoint Presentation</vt:lpstr>
      <vt:lpstr>Ideal Gas Law</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Roskin</dc:creator>
  <cp:lastModifiedBy>Leah Roskin</cp:lastModifiedBy>
  <cp:revision>11</cp:revision>
  <dcterms:created xsi:type="dcterms:W3CDTF">2017-05-22T13:40:52Z</dcterms:created>
  <dcterms:modified xsi:type="dcterms:W3CDTF">2019-04-29T16:37:43Z</dcterms:modified>
</cp:coreProperties>
</file>