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96" r:id="rId2"/>
    <p:sldMasterId id="2147483708" r:id="rId3"/>
  </p:sldMasterIdLst>
  <p:notesMasterIdLst>
    <p:notesMasterId r:id="rId27"/>
  </p:notesMasterIdLst>
  <p:sldIdLst>
    <p:sldId id="297" r:id="rId4"/>
    <p:sldId id="298" r:id="rId5"/>
    <p:sldId id="300" r:id="rId6"/>
    <p:sldId id="301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282" r:id="rId19"/>
    <p:sldId id="259" r:id="rId20"/>
    <p:sldId id="278" r:id="rId21"/>
    <p:sldId id="275" r:id="rId22"/>
    <p:sldId id="264" r:id="rId23"/>
    <p:sldId id="283" r:id="rId24"/>
    <p:sldId id="314" r:id="rId25"/>
    <p:sldId id="31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81E"/>
    <a:srgbClr val="CC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/>
    <p:restoredTop sz="94631"/>
  </p:normalViewPr>
  <p:slideViewPr>
    <p:cSldViewPr>
      <p:cViewPr varScale="1">
        <p:scale>
          <a:sx n="97" d="100"/>
          <a:sy n="97" d="100"/>
        </p:scale>
        <p:origin x="10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23276-5628-864C-810B-509E00F7933B}" type="datetimeFigureOut">
              <a:rPr lang="en-US" smtClean="0"/>
              <a:t>4/21/19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AA62C-DAA9-0747-BCB9-F5B61F52B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D3AA5-3AFA-3146-8EEC-54CD248C90F2}" type="slidenum">
              <a:rPr lang="en-US"/>
              <a:pPr/>
              <a:t>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600E2-64F9-6441-A473-20735DED914C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716DE5-44CC-6148-8E8E-9B8B6D4779F6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defRPr/>
            </a:pPr>
            <a:r>
              <a:rPr lang="en-US" b="1"/>
              <a:t>The kinetic molecular theory of gases</a:t>
            </a:r>
            <a:r>
              <a:rPr lang="en-US"/>
              <a:t> explains the laws that describe the behavior of gases and it was developed during the nineteenth century by Boltzmann, Clausius, and Maxwell</a:t>
            </a:r>
          </a:p>
          <a:p>
            <a:pPr>
              <a:defRPr/>
            </a:pPr>
            <a:endParaRPr lang="en-US" sz="500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Kinetic molecular theory of gases provides a molecular explanation for the observations that led to the development of the ideal gas law</a:t>
            </a:r>
          </a:p>
          <a:p>
            <a:pPr>
              <a:defRPr/>
            </a:pPr>
            <a:r>
              <a:rPr lang="en-US" sz="1400" b="1">
                <a:cs typeface="+mn-cs"/>
              </a:rPr>
              <a:t>The kinetic molecular theory of gases is based on the following postulates:</a:t>
            </a:r>
          </a:p>
          <a:p>
            <a:pPr>
              <a:defRPr/>
            </a:pPr>
            <a:endParaRPr lang="en-US" sz="500" b="1">
              <a:cs typeface="+mn-cs"/>
            </a:endParaRPr>
          </a:p>
          <a:p>
            <a:pPr lvl="2">
              <a:defRPr/>
            </a:pPr>
            <a:r>
              <a:rPr lang="en-US"/>
              <a:t>    1. A gas is composed of a large number of particles called molecules (whether monatomic or polyatomic) that are in constant random motion.</a:t>
            </a:r>
          </a:p>
          <a:p>
            <a:pPr lvl="2">
              <a:defRPr/>
            </a:pPr>
            <a:r>
              <a:rPr lang="en-US"/>
              <a:t>    2. Because the distance between gas molecules is much greater than the size of the molecules, the volume of the molecules is negligible.</a:t>
            </a:r>
          </a:p>
          <a:p>
            <a:pPr lvl="2">
              <a:defRPr/>
            </a:pPr>
            <a:r>
              <a:rPr lang="en-US"/>
              <a:t>	  3. Intermolecular interactions, whether repulsive or attractive, are so weak that they are also negligible.</a:t>
            </a:r>
          </a:p>
          <a:p>
            <a:pPr>
              <a:defRPr/>
            </a:pPr>
            <a:r>
              <a:rPr lang="en-US">
                <a:cs typeface="+mn-cs"/>
              </a:rPr>
              <a:t>           4. Gas molecules collide with one another and with the walls of the container, but collisions are perfectly elastic; they do not change the average kinetic energy of the molecules.</a:t>
            </a:r>
          </a:p>
          <a:p>
            <a:pPr lvl="2">
              <a:defRPr/>
            </a:pPr>
            <a:r>
              <a:rPr lang="en-US"/>
              <a:t>    5. The average kinetic energy of the molecules of any gas depends 	on only the temperature, and at a given temperature, all gaseous molecules have exactly the same average kinetic energy.</a:t>
            </a:r>
          </a:p>
          <a:p>
            <a:pPr>
              <a:defRPr/>
            </a:pPr>
            <a:endParaRPr lang="en-US">
              <a:cs typeface="+mn-cs"/>
              <a:sym typeface="MS Reference 2" charset="0"/>
            </a:endParaRPr>
          </a:p>
          <a:p>
            <a:pPr>
              <a:defRPr/>
            </a:pPr>
            <a:r>
              <a:rPr lang="en-US">
                <a:cs typeface="+mn-cs"/>
                <a:sym typeface="MS Reference 2" charset="0"/>
              </a:rPr>
              <a:t>Postulates 1 and 4 state that molecules are in constant motion and collide frequently with the walls of their container and are an explanation for pressure</a:t>
            </a:r>
          </a:p>
          <a:p>
            <a:pPr lvl="2">
              <a:defRPr/>
            </a:pPr>
            <a:r>
              <a:rPr lang="en-US">
                <a:sym typeface="MT Symbol" charset="0"/>
              </a:rPr>
              <a:t>    1. Anything that increases the frequency with which the molecules strike the walls or increases the momentum of the gas molecules increases the pressure.</a:t>
            </a:r>
          </a:p>
          <a:p>
            <a:pPr lvl="2">
              <a:defRPr/>
            </a:pPr>
            <a:r>
              <a:rPr lang="en-US">
                <a:sym typeface="MT Symbol" charset="0"/>
              </a:rPr>
              <a:t>    2. Anything that decreases that frequency or the momentum of the 	molecules decreases the pressure. </a:t>
            </a:r>
          </a:p>
          <a:p>
            <a:pPr lvl="2">
              <a:defRPr/>
            </a:pPr>
            <a:endParaRPr lang="en-US" sz="800">
              <a:sym typeface="MT Symbol" charset="0"/>
            </a:endParaRPr>
          </a:p>
          <a:p>
            <a:pPr>
              <a:defRPr/>
            </a:pPr>
            <a:r>
              <a:rPr lang="en-US">
                <a:cs typeface="+mn-cs"/>
                <a:sym typeface="MT Symbol" charset="0"/>
              </a:rPr>
              <a:t>•   Postulates 2 and 3 state that all gaseous particles behave  identically, regardless of the chemical nature of their component molecules — this is the essence of the ideal gas law.</a:t>
            </a:r>
          </a:p>
          <a:p>
            <a:pPr>
              <a:defRPr/>
            </a:pPr>
            <a:r>
              <a:rPr lang="en-US">
                <a:cs typeface="+mn-cs"/>
                <a:sym typeface="MT Symbol" charset="0"/>
              </a:rPr>
              <a:t>•   Postulate 2 explains how to compress a gas — simply decrease the distance between the gas molecules.</a:t>
            </a:r>
          </a:p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963702-B674-CA47-A503-D6E872FD208D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6956F04C-5845-4242-8774-03225374ED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7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BF433-B5E0-614D-AF8F-A3FAE848D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5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E2F61-EBBB-A147-BFD9-6C442BE1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93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1069B-0A3A-2244-963C-33C319279B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13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4F535-F576-534D-A883-9170D3BF9A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25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6C200-B5DD-1249-BAC5-7262D597A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97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8F8FCC-D876-D441-B18F-96B1ED42A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36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660DB8-C3EB-5A4D-8B51-B45F1D58F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6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Rectangle 3" descr="Sand"/>
            <p:cNvSpPr>
              <a:spLocks noChangeArrowheads="1"/>
            </p:cNvSpPr>
            <p:nvPr/>
          </p:nvSpPr>
          <p:spPr bwMode="auto">
            <a:xfrm>
              <a:off x="0" y="0"/>
              <a:ext cx="5759" cy="4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96" y="288"/>
              <a:ext cx="5280" cy="3984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40" y="96"/>
              <a:ext cx="5328" cy="4080"/>
            </a:xfrm>
            <a:prstGeom prst="rect">
              <a:avLst/>
            </a:prstGeom>
            <a:solidFill>
              <a:srgbClr val="DEDA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04800"/>
            <a:ext cx="7772400" cy="1447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1905000"/>
            <a:ext cx="7772400" cy="4038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78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32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FA88A-A740-1A4C-BAC5-A5020CE85F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79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29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98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97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31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46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77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32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0574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60198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17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463675" y="3549650"/>
            <a:ext cx="2971800" cy="1588"/>
          </a:xfrm>
          <a:prstGeom prst="line">
            <a:avLst/>
          </a:prstGeom>
          <a:noFill/>
          <a:ln w="9525">
            <a:solidFill>
              <a:srgbClr val="F2E8EF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708525" y="3549650"/>
            <a:ext cx="2971800" cy="1588"/>
          </a:xfrm>
          <a:prstGeom prst="line">
            <a:avLst/>
          </a:prstGeom>
          <a:noFill/>
          <a:ln w="9525">
            <a:solidFill>
              <a:srgbClr val="F2E8EF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540250" y="3525838"/>
            <a:ext cx="46038" cy="4603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32C2-3391-2948-B899-80C14FE5C067}" type="datetimeFigureOut">
              <a:rPr lang="en-US">
                <a:solidFill>
                  <a:srgbClr val="F4E7ED"/>
                </a:solidFill>
              </a:rPr>
              <a:pPr>
                <a:defRPr/>
              </a:pPr>
              <a:t>4/21/19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F39D-817F-0D42-A91F-5796DD13FB40}" type="slidenum">
              <a:rPr lang="en-US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4E7ED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75572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5BCF-F284-C647-A2CA-4497C02375D7}" type="datetimeFigureOut">
              <a:rPr lang="en-US">
                <a:solidFill>
                  <a:srgbClr val="F4E7ED"/>
                </a:solidFill>
              </a:rPr>
              <a:pPr>
                <a:defRPr/>
              </a:pPr>
              <a:t>4/21/19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4E7ED"/>
              </a:solidFill>
              <a:latin typeface="Constantia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5DE4-9457-9940-AA6E-25D4EDD9F9E8}" type="slidenum">
              <a:rPr lang="en-US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5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DBB6E-6E2F-AF42-8932-FC7B54F97C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3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685800" y="4916488"/>
            <a:ext cx="7924800" cy="4762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F4CE-7942-144C-A2A6-2C030D33CC70}" type="datetimeFigureOut">
              <a:rPr lang="en-US">
                <a:solidFill>
                  <a:srgbClr val="F4E7ED"/>
                </a:solidFill>
              </a:rPr>
              <a:pPr>
                <a:defRPr/>
              </a:pPr>
              <a:t>4/21/19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4E7ED"/>
              </a:solidFill>
              <a:latin typeface="Constanti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B5ACC-46A3-D043-905A-5EE09EC39EC9}" type="slidenum">
              <a:rPr lang="en-US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74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295B7-9D20-2A47-A382-49F10AE6F62C}" type="datetimeFigureOut">
              <a:rPr lang="en-US">
                <a:solidFill>
                  <a:srgbClr val="F4E7ED"/>
                </a:solidFill>
              </a:rPr>
              <a:pPr>
                <a:defRPr/>
              </a:pPr>
              <a:t>4/21/19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4E7ED"/>
              </a:solidFill>
              <a:latin typeface="Constantia"/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3017-DEB8-2647-A6BA-94723199742A}" type="slidenum">
              <a:rPr lang="en-US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42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63563" y="2179638"/>
            <a:ext cx="3748087" cy="1587"/>
          </a:xfrm>
          <a:prstGeom prst="line">
            <a:avLst/>
          </a:prstGeom>
          <a:noFill/>
          <a:ln w="12700">
            <a:solidFill>
              <a:srgbClr val="F2E8EF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754563" y="2179638"/>
            <a:ext cx="3749675" cy="1587"/>
          </a:xfrm>
          <a:prstGeom prst="line">
            <a:avLst/>
          </a:prstGeom>
          <a:noFill/>
          <a:ln w="12700">
            <a:solidFill>
              <a:srgbClr val="F2E8EF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D66DC-CBD3-4D46-B054-4B193289E933}" type="slidenum">
              <a:rPr lang="en-US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4E7ED"/>
              </a:solidFill>
              <a:latin typeface="Constantia"/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63BB-26A6-1048-A43B-338DC3C7F2C9}" type="datetimeFigureOut">
              <a:rPr lang="en-US">
                <a:solidFill>
                  <a:srgbClr val="F4E7ED"/>
                </a:solidFill>
              </a:rPr>
              <a:pPr>
                <a:defRPr/>
              </a:pPr>
              <a:t>4/21/19</a:t>
            </a:fld>
            <a:endParaRPr 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83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8C3A-403F-C844-B1A5-48CAC848BD47}" type="datetimeFigureOut">
              <a:rPr lang="en-US">
                <a:solidFill>
                  <a:srgbClr val="F4E7ED"/>
                </a:solidFill>
              </a:rPr>
              <a:pPr>
                <a:defRPr/>
              </a:pPr>
              <a:t>4/21/19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4E7ED"/>
              </a:solidFill>
              <a:latin typeface="Constantia"/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9781-367C-3442-85D3-0E254B2B7837}" type="slidenum">
              <a:rPr lang="en-US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38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552D3-814F-D54E-8022-103C0CF7FDCE}" type="datetimeFigureOut">
              <a:rPr lang="en-US">
                <a:solidFill>
                  <a:srgbClr val="F4E7ED"/>
                </a:solidFill>
              </a:rPr>
              <a:pPr>
                <a:defRPr/>
              </a:pPr>
              <a:t>4/21/19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4E7ED"/>
              </a:solidFill>
              <a:latin typeface="Constantia"/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9266-6FDB-8143-9C03-A334FE587345}" type="slidenum">
              <a:rPr lang="en-US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14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C6DE-F677-4747-82DD-59182CA80E67}" type="datetimeFigureOut">
              <a:rPr lang="en-US">
                <a:solidFill>
                  <a:srgbClr val="F4E7ED"/>
                </a:solidFill>
              </a:rPr>
              <a:pPr>
                <a:defRPr/>
              </a:pPr>
              <a:t>4/21/19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4E7ED"/>
              </a:solidFill>
              <a:latin typeface="Constantia"/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6E68-CA71-944F-A933-593B821E84BA}" type="slidenum">
              <a:rPr lang="en-US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30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7817-AD15-494A-A38F-F05959430073}" type="datetimeFigureOut">
              <a:rPr lang="en-US">
                <a:solidFill>
                  <a:srgbClr val="F4E7ED"/>
                </a:solidFill>
              </a:rPr>
              <a:pPr>
                <a:defRPr/>
              </a:pPr>
              <a:t>4/21/19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4E7ED"/>
              </a:solidFill>
              <a:latin typeface="Constantia"/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3CB14-9695-E346-87F3-8EECF4E4784F}" type="slidenum">
              <a:rPr lang="en-US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56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28793-EFB4-DB44-A823-70F599D3465E}" type="datetimeFigureOut">
              <a:rPr lang="en-US">
                <a:solidFill>
                  <a:srgbClr val="F4E7ED"/>
                </a:solidFill>
              </a:rPr>
              <a:pPr>
                <a:defRPr/>
              </a:pPr>
              <a:t>4/21/19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4E7ED"/>
              </a:solidFill>
              <a:latin typeface="Constantia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2905-D556-CC40-8563-A2672F3FE698}" type="slidenum">
              <a:rPr lang="en-US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34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69F7-AAF0-374B-9C22-FD22573A408E}" type="datetimeFigureOut">
              <a:rPr lang="en-US">
                <a:solidFill>
                  <a:srgbClr val="F4E7ED"/>
                </a:solidFill>
              </a:rPr>
              <a:pPr>
                <a:defRPr/>
              </a:pPr>
              <a:t>4/21/19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4E7ED"/>
              </a:solidFill>
              <a:latin typeface="Constantia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B6FC-A8A5-9746-86CF-100B237B6D91}" type="slidenum">
              <a:rPr lang="en-US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3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EA069-CBB7-0B4F-8BAE-D768A1384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1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03248-5391-4B4C-AB75-8160FAC4F6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3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851D3-68CE-A545-A53F-6DBBFDF73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6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82E90-1535-AD41-87BD-91EF9CB36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8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AF955-5C67-9043-91C1-393CF60F4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6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C4B11-16A4-CB41-A91D-A03EF4BAFA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6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13BAFCE-CAF1-0F4E-9C49-80429A120D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4" r:id="rId15"/>
    <p:sldLayoutId id="214748369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sz="30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800">
          <a:solidFill>
            <a:schemeClr val="tx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Sand"/>
          <p:cNvSpPr>
            <a:spLocks noChangeArrowheads="1"/>
          </p:cNvSpPr>
          <p:nvPr/>
        </p:nvSpPr>
        <p:spPr bwMode="auto">
          <a:xfrm>
            <a:off x="0" y="0"/>
            <a:ext cx="9142413" cy="6856413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76200" y="152400"/>
            <a:ext cx="8839200" cy="6629400"/>
            <a:chOff x="48" y="96"/>
            <a:chExt cx="5568" cy="4176"/>
          </a:xfrm>
        </p:grpSpPr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48" y="242"/>
              <a:ext cx="5373" cy="403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243" y="96"/>
              <a:ext cx="5373" cy="4030"/>
            </a:xfrm>
            <a:prstGeom prst="rect">
              <a:avLst/>
            </a:prstGeom>
            <a:solidFill>
              <a:srgbClr val="DEDA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5926138"/>
            <a:ext cx="2286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5926138"/>
            <a:ext cx="35814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26138"/>
            <a:ext cx="22098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5763" y="152400"/>
            <a:ext cx="0" cy="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4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nstantia" charset="0"/>
                <a:cs typeface="Arial" charset="0"/>
              </a:defRPr>
            </a:lvl1pPr>
          </a:lstStyle>
          <a:p>
            <a:pPr eaLnBrk="1" hangingPunct="1">
              <a:defRPr/>
            </a:pPr>
            <a:fld id="{7C257864-496D-FC4F-B6C2-5ADEE45F7544}" type="datetimeFigureOut">
              <a:rPr lang="en-US">
                <a:solidFill>
                  <a:srgbClr val="F4E7ED"/>
                </a:solidFill>
              </a:rPr>
              <a:pPr eaLnBrk="1" hangingPunct="1">
                <a:defRPr/>
              </a:pPr>
              <a:t>4/21/19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4E7ED"/>
              </a:solidFill>
              <a:latin typeface="Constantia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charset="0"/>
                <a:cs typeface="Arial" charset="0"/>
              </a:defRPr>
            </a:lvl1pPr>
          </a:lstStyle>
          <a:p>
            <a:pPr eaLnBrk="1" hangingPunct="1">
              <a:defRPr/>
            </a:pPr>
            <a:fld id="{468444F5-F08A-A749-92D4-16612C2EE2A9}" type="slidenum">
              <a:rPr lang="en-US">
                <a:solidFill>
                  <a:srgbClr val="F4E7ED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8107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charset="0"/>
        <a:buChar char="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D4989"/>
        </a:buClr>
        <a:buSzPct val="85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charset="0"/>
        <a:buChar char="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759A4"/>
        </a:buClr>
        <a:buSzPct val="85000"/>
        <a:buFont typeface="Wingdings 2" charset="0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3cdiv%20style=%22position:%20relative;%20width:%20300px;%20height:%20228px;%22%3e%3ca%20href=%22http:/phet.colorado.edu/sims/ideal-gas/gas-properties_en.jnlp%22%20style=%22text-decoration:%20none;%22%3e%3cimg%20src=%22http:/phet.colorado.edu/sims/ideal-gas/gas-properties-screenshot.png%22%20alt=%22Gas%20Properties%22%20style=%22border:%20none;%22%20width=%22300%22%20height=%22228%22/%3e%3cdiv%20style=%22position:%20absolute;%20width:%20200px;%20height:%2080px;%20left:%2050px;%20top:%2074px;%20background-color:%20#FFF; opacity: 0.6; filter: alpha(opacity = 60);&quot;>&lt;/div>&lt;table style=&quot;position: absolute; width: 200px; height: 80px; left: 50px; top: 74px;&quot;>&lt;tr>&lt;td style=&quot;text-align: center; color: 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7010400" cy="1527175"/>
          </a:xfrm>
        </p:spPr>
        <p:txBody>
          <a:bodyPr/>
          <a:lstStyle/>
          <a:p>
            <a:r>
              <a:rPr lang="en-US" sz="3600" dirty="0"/>
              <a:t>With your lab partner, use the following scenarios as a guide to come up with the four properties of gases.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153400" cy="4114800"/>
          </a:xfrm>
        </p:spPr>
        <p:txBody>
          <a:bodyPr/>
          <a:lstStyle/>
          <a:p>
            <a:r>
              <a:rPr lang="en-US" dirty="0"/>
              <a:t>Bicycle tires seem more flat in the winter than in the summer.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can of soda explodes if left in the hot sun.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blow air into a balloon and it gets bigger.</a:t>
            </a:r>
          </a:p>
        </p:txBody>
      </p:sp>
    </p:spTree>
    <p:extLst>
      <p:ext uri="{BB962C8B-B14F-4D97-AF65-F5344CB8AC3E}">
        <p14:creationId xmlns:p14="http://schemas.microsoft.com/office/powerpoint/2010/main" val="82282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609600"/>
            <a:ext cx="7158037" cy="82391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Pressure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4379913" cy="47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0" y="2133600"/>
            <a:ext cx="28194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Times New Roman" charset="0"/>
              </a:rPr>
              <a:t>When you have a huge number of gas molecules colliding against the sides of a balloon, the force adds up.  Force spread out over the inner surface of the balloon is </a:t>
            </a:r>
            <a:r>
              <a:rPr lang="en-US" sz="2400" b="1">
                <a:solidFill>
                  <a:srgbClr val="000000"/>
                </a:solidFill>
                <a:latin typeface="Times New Roman" charset="0"/>
              </a:rPr>
              <a:t>pressure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294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Kinetic Molecular Theory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5900"/>
            <a:ext cx="8229600" cy="5514975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n-cs"/>
              </a:rPr>
              <a:t>Particles in an ideal gas…</a:t>
            </a:r>
          </a:p>
          <a:p>
            <a:pPr lvl="1">
              <a:defRPr/>
            </a:pPr>
            <a:r>
              <a:rPr lang="en-US" sz="2000"/>
              <a:t>have no volume.</a:t>
            </a:r>
          </a:p>
          <a:p>
            <a:pPr lvl="1">
              <a:defRPr/>
            </a:pPr>
            <a:r>
              <a:rPr lang="en-US" sz="2000"/>
              <a:t>have elastic collisions. </a:t>
            </a:r>
          </a:p>
          <a:p>
            <a:pPr lvl="1">
              <a:defRPr/>
            </a:pPr>
            <a:r>
              <a:rPr lang="en-US" sz="2000"/>
              <a:t>are in constant, random, straight-line motion.</a:t>
            </a:r>
          </a:p>
          <a:p>
            <a:pPr lvl="1">
              <a:defRPr/>
            </a:pPr>
            <a:r>
              <a:rPr lang="en-US" sz="2000"/>
              <a:t>don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attract or repel each other.</a:t>
            </a:r>
          </a:p>
          <a:p>
            <a:pPr lvl="1">
              <a:defRPr/>
            </a:pPr>
            <a:r>
              <a:rPr lang="en-US" sz="2000"/>
              <a:t>have an avg. KE directly related to Kelvin temperature.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000000"/>
                </a:solidFill>
                <a:latin typeface="Times New Roman" charset="0"/>
              </a:rPr>
              <a:t>Courtesy Christy Johannesson www.nisd.net/communicationsarts/pages/chem</a:t>
            </a:r>
          </a:p>
          <a:p>
            <a:pPr>
              <a:defRPr/>
            </a:pPr>
            <a:endParaRPr lang="en-US" sz="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371600" y="3876675"/>
            <a:ext cx="6464300" cy="2654300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 flipH="1" flipV="1">
            <a:off x="5853113" y="4132263"/>
            <a:ext cx="376237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 flipV="1">
            <a:off x="7077075" y="4141788"/>
            <a:ext cx="301625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04" name="Oval 8"/>
          <p:cNvSpPr>
            <a:spLocks noChangeArrowheads="1"/>
          </p:cNvSpPr>
          <p:nvPr/>
        </p:nvSpPr>
        <p:spPr bwMode="auto">
          <a:xfrm>
            <a:off x="4879975" y="4684713"/>
            <a:ext cx="212725" cy="192087"/>
          </a:xfrm>
          <a:prstGeom prst="ellipse">
            <a:avLst/>
          </a:prstGeom>
          <a:solidFill>
            <a:srgbClr val="CF0E30"/>
          </a:solidFill>
          <a:ln w="12700">
            <a:solidFill>
              <a:srgbClr val="CF0E3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05" name="Oval 9"/>
          <p:cNvSpPr>
            <a:spLocks noChangeArrowheads="1"/>
          </p:cNvSpPr>
          <p:nvPr/>
        </p:nvSpPr>
        <p:spPr bwMode="auto">
          <a:xfrm>
            <a:off x="7327900" y="5881688"/>
            <a:ext cx="212725" cy="192087"/>
          </a:xfrm>
          <a:prstGeom prst="ellipse">
            <a:avLst/>
          </a:prstGeom>
          <a:solidFill>
            <a:srgbClr val="CF0E30"/>
          </a:solidFill>
          <a:ln w="12700">
            <a:solidFill>
              <a:srgbClr val="CF0E3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06" name="Oval 10"/>
          <p:cNvSpPr>
            <a:spLocks noChangeArrowheads="1"/>
          </p:cNvSpPr>
          <p:nvPr/>
        </p:nvSpPr>
        <p:spPr bwMode="auto">
          <a:xfrm>
            <a:off x="1943100" y="6189663"/>
            <a:ext cx="212725" cy="192087"/>
          </a:xfrm>
          <a:prstGeom prst="ellipse">
            <a:avLst/>
          </a:prstGeom>
          <a:solidFill>
            <a:srgbClr val="CF0E30"/>
          </a:solidFill>
          <a:ln w="12700">
            <a:solidFill>
              <a:srgbClr val="CF0E3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07" name="Oval 11"/>
          <p:cNvSpPr>
            <a:spLocks noChangeArrowheads="1"/>
          </p:cNvSpPr>
          <p:nvPr/>
        </p:nvSpPr>
        <p:spPr bwMode="auto">
          <a:xfrm>
            <a:off x="4541838" y="6086475"/>
            <a:ext cx="212725" cy="193675"/>
          </a:xfrm>
          <a:prstGeom prst="ellipse">
            <a:avLst/>
          </a:prstGeom>
          <a:solidFill>
            <a:srgbClr val="CF0E30"/>
          </a:solidFill>
          <a:ln w="12700">
            <a:solidFill>
              <a:srgbClr val="CF0E3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08" name="Oval 12"/>
          <p:cNvSpPr>
            <a:spLocks noChangeArrowheads="1"/>
          </p:cNvSpPr>
          <p:nvPr/>
        </p:nvSpPr>
        <p:spPr bwMode="auto">
          <a:xfrm>
            <a:off x="3713163" y="5881688"/>
            <a:ext cx="212725" cy="192087"/>
          </a:xfrm>
          <a:prstGeom prst="ellipse">
            <a:avLst/>
          </a:prstGeom>
          <a:solidFill>
            <a:srgbClr val="CF0E30"/>
          </a:solidFill>
          <a:ln w="12700">
            <a:solidFill>
              <a:srgbClr val="CF0E3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09" name="Oval 13"/>
          <p:cNvSpPr>
            <a:spLocks noChangeArrowheads="1"/>
          </p:cNvSpPr>
          <p:nvPr/>
        </p:nvSpPr>
        <p:spPr bwMode="auto">
          <a:xfrm>
            <a:off x="3486150" y="4787900"/>
            <a:ext cx="214313" cy="192088"/>
          </a:xfrm>
          <a:prstGeom prst="ellipse">
            <a:avLst/>
          </a:prstGeom>
          <a:solidFill>
            <a:srgbClr val="CF0E30"/>
          </a:solidFill>
          <a:ln w="12700">
            <a:solidFill>
              <a:srgbClr val="CF0E3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10" name="Oval 14"/>
          <p:cNvSpPr>
            <a:spLocks noChangeArrowheads="1"/>
          </p:cNvSpPr>
          <p:nvPr/>
        </p:nvSpPr>
        <p:spPr bwMode="auto">
          <a:xfrm>
            <a:off x="5670550" y="5676900"/>
            <a:ext cx="214313" cy="192088"/>
          </a:xfrm>
          <a:prstGeom prst="ellipse">
            <a:avLst/>
          </a:prstGeom>
          <a:solidFill>
            <a:srgbClr val="CF0E30"/>
          </a:solidFill>
          <a:ln w="12700">
            <a:solidFill>
              <a:srgbClr val="CF0E3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11" name="Oval 15"/>
          <p:cNvSpPr>
            <a:spLocks noChangeArrowheads="1"/>
          </p:cNvSpPr>
          <p:nvPr/>
        </p:nvSpPr>
        <p:spPr bwMode="auto">
          <a:xfrm>
            <a:off x="7366000" y="5232400"/>
            <a:ext cx="212725" cy="192088"/>
          </a:xfrm>
          <a:prstGeom prst="ellipse">
            <a:avLst/>
          </a:prstGeom>
          <a:solidFill>
            <a:srgbClr val="CF0E30"/>
          </a:solidFill>
          <a:ln w="12700">
            <a:solidFill>
              <a:srgbClr val="CF0E3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12" name="Oval 16"/>
          <p:cNvSpPr>
            <a:spLocks noChangeArrowheads="1"/>
          </p:cNvSpPr>
          <p:nvPr/>
        </p:nvSpPr>
        <p:spPr bwMode="auto">
          <a:xfrm>
            <a:off x="2093913" y="5437188"/>
            <a:ext cx="212725" cy="192087"/>
          </a:xfrm>
          <a:prstGeom prst="ellipse">
            <a:avLst/>
          </a:prstGeom>
          <a:solidFill>
            <a:srgbClr val="CF0E30"/>
          </a:solidFill>
          <a:ln w="12700">
            <a:solidFill>
              <a:srgbClr val="CF0E3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13" name="Oval 17"/>
          <p:cNvSpPr>
            <a:spLocks noChangeArrowheads="1"/>
          </p:cNvSpPr>
          <p:nvPr/>
        </p:nvSpPr>
        <p:spPr bwMode="auto">
          <a:xfrm>
            <a:off x="6858000" y="4491038"/>
            <a:ext cx="212725" cy="192087"/>
          </a:xfrm>
          <a:prstGeom prst="ellipse">
            <a:avLst/>
          </a:prstGeom>
          <a:solidFill>
            <a:srgbClr val="CF0E30"/>
          </a:solidFill>
          <a:ln w="12700">
            <a:solidFill>
              <a:srgbClr val="CF0E3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14" name="Oval 18"/>
          <p:cNvSpPr>
            <a:spLocks noChangeArrowheads="1"/>
          </p:cNvSpPr>
          <p:nvPr/>
        </p:nvSpPr>
        <p:spPr bwMode="auto">
          <a:xfrm>
            <a:off x="2017713" y="4675188"/>
            <a:ext cx="212725" cy="192087"/>
          </a:xfrm>
          <a:prstGeom prst="ellipse">
            <a:avLst/>
          </a:prstGeom>
          <a:solidFill>
            <a:srgbClr val="CF0E30"/>
          </a:solidFill>
          <a:ln w="12700">
            <a:solidFill>
              <a:srgbClr val="CF0E3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15" name="Oval 19"/>
          <p:cNvSpPr>
            <a:spLocks noChangeArrowheads="1"/>
          </p:cNvSpPr>
          <p:nvPr/>
        </p:nvSpPr>
        <p:spPr bwMode="auto">
          <a:xfrm>
            <a:off x="3770313" y="4294188"/>
            <a:ext cx="212725" cy="192087"/>
          </a:xfrm>
          <a:prstGeom prst="ellipse">
            <a:avLst/>
          </a:prstGeom>
          <a:solidFill>
            <a:srgbClr val="CF0E30"/>
          </a:solidFill>
          <a:ln w="12700">
            <a:solidFill>
              <a:srgbClr val="CF0E3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16" name="Oval 20"/>
          <p:cNvSpPr>
            <a:spLocks noChangeArrowheads="1"/>
          </p:cNvSpPr>
          <p:nvPr/>
        </p:nvSpPr>
        <p:spPr bwMode="auto">
          <a:xfrm>
            <a:off x="6172200" y="4414838"/>
            <a:ext cx="212725" cy="192087"/>
          </a:xfrm>
          <a:prstGeom prst="ellipse">
            <a:avLst/>
          </a:prstGeom>
          <a:solidFill>
            <a:srgbClr val="CF0E30"/>
          </a:solidFill>
          <a:ln w="12700">
            <a:solidFill>
              <a:srgbClr val="CF0E3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31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4953 L -0.05139 -0.17129 L -0.33004 0.17037 L -0.57709 -0.17523 L -0.65278 -0.05509 L -0.46719 0.19445 L -0.17587 -0.18078 L 2.5E-6 -4.07407E-6 L 0.04722 -0.04953 Z " pathEditMode="relative" rAng="0" ptsTypes="AAAAAAAAA">
                                      <p:cBhvr>
                                        <p:cTn id="24" dur="3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56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023 L -0.06302 0.08333 L -0.34722 -0.28218 L -0.5901 0.03981 L -0.63594 0.0794 L -0.66163 0.04514 L -0.40434 -0.28403 L -0.12153 0.0794 L -0.01875 -0.03079 L 0.04132 -0.11065 L -0.09861 -0.28032 L -0.38594 0.0794 L -0.66163 -0.27824 " pathEditMode="relative" rAng="0" ptsTypes="AAAAAAAAAAAAA">
                                      <p:cBhvr>
                                        <p:cTn id="36" dur="5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29" y="-100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347 L 0.08403 -0.00347 L -0.61163 -0.00347 L 0.06545 0.00047 " pathEditMode="relative" rAng="0" ptsTypes="AAAA">
                                      <p:cBhvr>
                                        <p:cTn id="38" dur="30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38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C 0.00313 -0.05394 0.00347 -0.29398 0.00677 -0.27546 C 0.00695 -0.2287 0.00504 0.04722 0.00243 0.1037 C 0.00122 0.14954 -0.00087 0.06481 -8.33333E-7 1.11111E-6 Z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722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19844 -0.09329 L -0.52986 0.13148 L -0.1441 0.29329 L 0.16875 0.16945 L 1.66667E-6 -1.11111E-6 Z " pathEditMode="relative" ptsTypes="AAAAAA">
                                      <p:cBhvr>
                                        <p:cTn id="42" dur="20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C -0.00556 -0.00717 -0.00677 -0.01481 -0.01163 -0.02083 C -0.0151 -0.03588 -0.02014 -0.05139 -0.02274 -0.06666 C -0.025 -0.08032 -0.02708 -0.09907 -0.03299 -0.11041 C -0.03559 -0.12199 -0.03872 -0.13217 -0.04306 -0.14282 L -0.17986 0.25533 L -0.25139 -0.12361 L -0.32708 0.25926 L -0.39566 0.03241 L -0.34844 -0.12754 L -0.25417 0.25718 L -0.16997 -0.1294 L -0.09132 0.24954 L -0.03993 -0.12176 L 0.02708 0.25162 L 0.07708 -0.12361 L 0.15573 0.25162 L 0.19722 -0.12569 L 0.26007 0.26111 L 0.2901 -0.13333 L 0.30295 0.07639 L 0.27726 0.25347 L 0.2401 -0.12754 L 0.19149 0.25718 L 0.15573 -0.12361 L 0.10712 0.24769 L 0.07569 -0.1294 L 0.04983 0.2419 L 2.77778E-6 7.40741E-7 Z " pathEditMode="relative" ptsTypes="ffffAAAAAAAAAAAAAAAAAAAAAAAAf">
                                      <p:cBhvr>
                                        <p:cTn id="44" dur="3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C -0.00173 -0.0081 -0.00139 -0.0037 -0.00139 -0.01343 L -0.07552 -0.26667 L -0.16562 0.11042 L -0.28281 -0.2706 L -0.41979 0.11042 L -0.47552 -0.06482 L -0.37691 -0.27616 L -0.30833 0.11042 L -0.20121 -0.2706 L -0.10416 0.11042 L -0.0158 -0.2706 L 0.13594 0.10856 L 0.22448 -0.15995 L 0.18594 -0.26482 L 0.04879 0.11435 L 0.01302 0.00185 " pathEditMode="relative" ptsTypes="fAAAAAAAAAAAAAAAA">
                                      <p:cBhvr>
                                        <p:cTn id="46" dur="5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6.2963E-6 L 0.34723 -0.10671 L -0.35277 -0.2611 L -0.07135 -0.33726 L 0.34428 -0.21157 L -0.35277 -0.07615 L -0.12274 0.04376 L 6.38889E-6 6.2963E-6 Z " pathEditMode="relative" ptsTypes="AAAAAAAA">
                                      <p:cBhvr>
                                        <p:cTn id="48" dur="5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C -0.00156 -0.00671 -0.00504 -0.01088 -0.00712 -0.01713 C -0.01129 -0.02963 -0.01285 -0.04352 -0.01858 -0.05509 C -0.02275 -0.0838 -0.01632 -0.0493 -0.02431 -0.07037 C -0.02535 -0.07315 -0.025 -0.07685 -0.0257 -0.07986 C -0.03056 -0.10116 -0.02622 -0.07893 -0.03299 -0.09722 C -0.03525 -0.10324 -0.03663 -0.10995 -0.03854 -0.1162 C -0.04358 -0.13333 -0.05243 -0.14861 -0.06007 -0.16389 C -0.06997 -0.18356 -0.07917 -0.20417 -0.09011 -0.22292 C -0.09358 -0.23472 -0.1 -0.24468 -0.10573 -0.25509 C -0.11094 -0.26435 -0.11459 -0.27454 -0.11997 -0.2838 C -0.12292 -0.29444 -0.11997 -0.28588 -0.12726 -0.29907 C -0.12934 -0.30278 -0.13299 -0.31042 -0.13299 -0.31042 C -0.13125 -0.30162 -0.13143 -0.30023 -0.13143 -0.30671 L -0.26858 -0.10671 L -0.11997 0.07616 L 0.09288 -0.30278 L 0.32847 0.06482 L 0.43281 -0.08565 L 0.3243 -0.31042 L 0.0243 0.0706 L 8.33333E-7 -7.40741E-7 Z " pathEditMode="relative" ptsTypes="fffffffffffffAAAAAAAAf">
                                      <p:cBhvr>
                                        <p:cTn id="50" dur="2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2.96296E-6 L 0.00295 -0.0743 L -0.00556 0.30278 L -5.83333E-6 -2.96296E-6 Z " pathEditMode="relative" ptsTypes="AAAA">
                                      <p:cBhvr>
                                        <p:cTn id="52" dur="3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15434 -0.14653 L 0.45712 0.17523 L 0.39427 0.23055 L 0.06424 -0.14653 L -0.24427 0.16204 L -0.15139 0.24005 L -1.94444E-6 3.7037E-7 Z " pathEditMode="relative" ptsTypes="AAAAAAAA">
                                      <p:cBhvr>
                                        <p:cTn id="54" dur="5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2135 -0.12963 L -0.08142 0.14862 L -0.03715 0.25139 L 0.04149 -0.12754 L 0.1658 0.24954 L 0.32049 -0.11805 L 0.38715 0.24375 L 0.49427 -0.13912 L 0.60278 0.24954 L 0.62292 0.21135 L 0.52431 -0.13518 L 0.40434 0.24375 L 0.33056 -0.1199 L 0.17292 0.25903 L 0.11615 -0.13125 L 0.04149 0.21528 L -1.66667E-6 -4.07407E-6 Z " pathEditMode="relative" rAng="0" ptsTypes="AAAAAAAAAAAAAAAAAA">
                                      <p:cBhvr>
                                        <p:cTn id="56" dur="20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66" y="599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61285 -0.00371 L -0.08855 -7.40741E-7 L 3.33333E-6 -7.40741E-7 Z " pathEditMode="relative" ptsTypes="AAAA">
                                      <p:cBhvr>
                                        <p:cTn id="58" dur="2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6.66667E-6 C -0.00572 -0.01112 -0.01874 -0.022 -0.02864 -0.02686 C -0.03333 -0.03288 -0.03663 -0.03913 -0.04288 -0.0419 C -0.05364 -0.05139 -0.05972 -0.06251 -0.06857 -0.07431 C -0.07117 -0.07778 -0.07569 -0.08079 -0.07569 -0.08589 L 0.09844 -0.3544 L 0.29289 0.02268 L 0.42848 -0.34862 L 0.56563 0.02847 L 0.6356 -0.06297 L 0.5757 -0.34862 L 0.36129 0.03032 L 0.26285 -0.36019 L 0.03994 0.01504 L 5.27778E-6 -6.66667E-6 Z " pathEditMode="relative" ptsTypes="ffffAAAAAAAAAAf">
                                      <p:cBhvr>
                                        <p:cTn id="60" dur="5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2" autoUpdateAnimBg="0"/>
      <p:bldP spid="80904" grpId="0" animBg="1"/>
      <p:bldP spid="80905" grpId="0" animBg="1"/>
      <p:bldP spid="80906" grpId="0" animBg="1"/>
      <p:bldP spid="80907" grpId="0" animBg="1"/>
      <p:bldP spid="80908" grpId="0" animBg="1"/>
      <p:bldP spid="80909" grpId="0" animBg="1"/>
      <p:bldP spid="80910" grpId="0" animBg="1"/>
      <p:bldP spid="80910" grpId="1" animBg="1"/>
      <p:bldP spid="80911" grpId="0" animBg="1"/>
      <p:bldP spid="80912" grpId="0" animBg="1"/>
      <p:bldP spid="80913" grpId="0" animBg="1"/>
      <p:bldP spid="80914" grpId="0" animBg="1"/>
      <p:bldP spid="80915" grpId="0" animBg="1"/>
      <p:bldP spid="809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Kinetic Molecular Theory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127125" y="1676400"/>
            <a:ext cx="1608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</a:rPr>
              <a:t>Postulates</a:t>
            </a: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762000" y="2133600"/>
            <a:ext cx="7772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7652" name="Picture 5" descr="PE0089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81000"/>
            <a:ext cx="1050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570663" y="1674813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</a:rPr>
              <a:t>Evidence</a:t>
            </a:r>
          </a:p>
        </p:txBody>
      </p:sp>
      <p:graphicFrame>
        <p:nvGraphicFramePr>
          <p:cNvPr id="66568" name="Group 8"/>
          <p:cNvGraphicFramePr>
            <a:graphicFrameLocks noGrp="1"/>
          </p:cNvGraphicFramePr>
          <p:nvPr/>
        </p:nvGraphicFramePr>
        <p:xfrm>
          <a:off x="846138" y="2319338"/>
          <a:ext cx="7723187" cy="4165600"/>
        </p:xfrm>
        <a:graphic>
          <a:graphicData uri="http://schemas.openxmlformats.org/drawingml/2006/table">
            <a:tbl>
              <a:tblPr/>
              <a:tblGrid>
                <a:gridCol w="437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  Gases are tiny molecules in mostly empty space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The compressibility of gases.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  There are no attractive forces between molecules.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Gases do not clump.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  The molecules move in constant, rapid, random, straight-line motion.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Gases mix rapidly.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4.  The molecules collide classically   with container walls and one another.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Gases exert pressure that does not diminish over time.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  The average kinetic energy of the molecules is proportional to the Kelvin temperature of the sample.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Charles</a:t>
                      </a: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Law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4508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Atmospheric Pressure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4800600" cy="2686050"/>
          </a:xfrm>
          <a:prstGeom prst="rect">
            <a:avLst/>
          </a:prstGeom>
          <a:solidFill>
            <a:schemeClr val="bg2">
              <a:alpha val="5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FFFF00"/>
                </a:solidFill>
                <a:latin typeface="Times New Roman" charset="0"/>
              </a:rPr>
              <a:t>As you move upward through the atmosphere, the density decreases.  This is because most air molecules are held close to Earth</a:t>
            </a:r>
            <a:r>
              <a:rPr lang="ja-JP" altLang="en-US" sz="2400">
                <a:solidFill>
                  <a:srgbClr val="FFFF00"/>
                </a:solidFill>
                <a:latin typeface="Arial"/>
              </a:rPr>
              <a:t>’</a:t>
            </a:r>
            <a:r>
              <a:rPr lang="en-US" sz="2400">
                <a:solidFill>
                  <a:srgbClr val="FFFF00"/>
                </a:solidFill>
                <a:latin typeface="Times New Roman" charset="0"/>
              </a:rPr>
              <a:t>s surface by gravity.  As the density decreases, there are fewer molecules colliding with surfaces; hence, less pressure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20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Real Gases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Particles in a REAL gas…</a:t>
            </a:r>
          </a:p>
          <a:p>
            <a:pPr lvl="1">
              <a:defRPr/>
            </a:pPr>
            <a:r>
              <a:rPr lang="en-US"/>
              <a:t>have their own volume</a:t>
            </a:r>
          </a:p>
          <a:p>
            <a:pPr lvl="1">
              <a:defRPr/>
            </a:pPr>
            <a:r>
              <a:rPr lang="en-US"/>
              <a:t>attract each other</a:t>
            </a:r>
          </a:p>
          <a:p>
            <a:pPr>
              <a:spcBef>
                <a:spcPct val="80000"/>
              </a:spcBef>
              <a:defRPr/>
            </a:pPr>
            <a:r>
              <a:rPr lang="en-US">
                <a:cs typeface="+mn-cs"/>
              </a:rPr>
              <a:t>Gas behavior is most ideal…</a:t>
            </a:r>
          </a:p>
          <a:p>
            <a:pPr lvl="1">
              <a:defRPr/>
            </a:pPr>
            <a:r>
              <a:rPr lang="en-US"/>
              <a:t>at low pressures</a:t>
            </a:r>
          </a:p>
          <a:p>
            <a:pPr lvl="1">
              <a:defRPr/>
            </a:pPr>
            <a:r>
              <a:rPr lang="en-US"/>
              <a:t>at high temperatures</a:t>
            </a:r>
          </a:p>
          <a:p>
            <a:pPr lvl="1">
              <a:defRPr/>
            </a:pPr>
            <a:r>
              <a:rPr lang="en-US"/>
              <a:t>in nonpolar atoms/molecules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000000"/>
                </a:solidFill>
                <a:latin typeface="Times New Roman" charset="0"/>
              </a:rPr>
              <a:t>Courtesy Christy Johannesson www.nisd.net/communicationsarts/pages/chem</a:t>
            </a:r>
          </a:p>
          <a:p>
            <a:pPr>
              <a:defRPr/>
            </a:pPr>
            <a:endParaRPr lang="en-US" sz="8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2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6962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Comic Sans MS" charset="0"/>
                <a:cs typeface="+mj-cs"/>
              </a:rPr>
              <a:t>Deviations from Ideality</a:t>
            </a:r>
            <a:endParaRPr lang="en-US" dirty="0">
              <a:latin typeface="Comic Sans MS" charset="0"/>
              <a:cs typeface="+mj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447800"/>
            <a:ext cx="7772400" cy="4419600"/>
          </a:xfrm>
        </p:spPr>
        <p:txBody>
          <a:bodyPr/>
          <a:lstStyle/>
          <a:p>
            <a:pPr algn="l">
              <a:defRPr/>
            </a:pPr>
            <a:endParaRPr lang="en-US" baseline="-25000" dirty="0">
              <a:solidFill>
                <a:srgbClr val="663300"/>
              </a:solidFill>
              <a:latin typeface="Comic Sans MS" charset="0"/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rgbClr val="663300"/>
                </a:solidFill>
                <a:latin typeface="Comic Sans MS" charset="0"/>
                <a:cs typeface="+mn-cs"/>
                <a:sym typeface="Monotype Sorts" charset="0"/>
              </a:rPr>
              <a:t>Some g</a:t>
            </a:r>
            <a:r>
              <a:rPr lang="en-US" sz="2400" dirty="0">
                <a:solidFill>
                  <a:srgbClr val="663300"/>
                </a:solidFill>
                <a:latin typeface="Comic Sans MS" charset="0"/>
                <a:cs typeface="+mn-cs"/>
              </a:rPr>
              <a:t>as particles do repel each other so volume is greater than predicted.</a:t>
            </a:r>
          </a:p>
          <a:p>
            <a:pPr algn="l">
              <a:defRPr/>
            </a:pPr>
            <a:endParaRPr lang="en-US" sz="2400" dirty="0">
              <a:solidFill>
                <a:srgbClr val="663300"/>
              </a:solidFill>
              <a:latin typeface="Comic Sans MS" charset="0"/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rgbClr val="663300"/>
                </a:solidFill>
                <a:latin typeface="Comic Sans MS" charset="0"/>
                <a:cs typeface="+mn-cs"/>
                <a:sym typeface="Monotype Sorts" charset="0"/>
              </a:rPr>
              <a:t>Some g</a:t>
            </a:r>
            <a:r>
              <a:rPr lang="en-US" sz="2400" dirty="0">
                <a:solidFill>
                  <a:srgbClr val="663300"/>
                </a:solidFill>
                <a:latin typeface="Comic Sans MS" charset="0"/>
                <a:cs typeface="+mn-cs"/>
              </a:rPr>
              <a:t>as particles do attract each other so volume is reduced more than expected.</a:t>
            </a:r>
          </a:p>
          <a:p>
            <a:pPr algn="l">
              <a:defRPr/>
            </a:pPr>
            <a:endParaRPr lang="en-US" sz="2400" dirty="0">
              <a:solidFill>
                <a:srgbClr val="663300"/>
              </a:solidFill>
              <a:latin typeface="Comic Sans MS" charset="0"/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rgbClr val="663300"/>
                </a:solidFill>
                <a:latin typeface="Comic Sans MS" charset="0"/>
                <a:cs typeface="+mn-cs"/>
                <a:sym typeface="Monotype Sorts" charset="0"/>
              </a:rPr>
              <a:t>Gas particles do have a volume so volume cannot be reduced beyond a certain point.</a:t>
            </a:r>
            <a:endParaRPr lang="en-US" sz="2400" dirty="0">
              <a:solidFill>
                <a:srgbClr val="663300"/>
              </a:solidFill>
              <a:latin typeface="Comic Sans MS" charset="0"/>
              <a:cs typeface="+mn-cs"/>
            </a:endParaRPr>
          </a:p>
          <a:p>
            <a:pPr algn="l">
              <a:defRPr/>
            </a:pPr>
            <a:endParaRPr lang="en-US" sz="2400" dirty="0">
              <a:solidFill>
                <a:srgbClr val="663300"/>
              </a:solidFill>
              <a:latin typeface="Comic Sans M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315200" cy="1527175"/>
          </a:xfrm>
        </p:spPr>
        <p:txBody>
          <a:bodyPr/>
          <a:lstStyle/>
          <a:p>
            <a:r>
              <a:rPr lang="en-US" sz="3200" b="1" dirty="0"/>
              <a:t>Answer the following in your notes: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15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What do you suppose is between the dots (which represent air molecules)?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If you put a drinking straw in water, place your finger over the opening, and lift the straw out of the water, some water stays in the straw. Explain.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9" b="-1429"/>
          <a:stretch/>
        </p:blipFill>
        <p:spPr>
          <a:xfrm>
            <a:off x="6096000" y="2247598"/>
            <a:ext cx="2579803" cy="2319783"/>
          </a:xfrm>
        </p:spPr>
      </p:pic>
    </p:spTree>
    <p:extLst>
      <p:ext uri="{BB962C8B-B14F-4D97-AF65-F5344CB8AC3E}">
        <p14:creationId xmlns:p14="http://schemas.microsoft.com/office/powerpoint/2010/main" val="874337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INVERSE PROPORTIONS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19200"/>
            <a:ext cx="7620000" cy="52578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As one variable goes up, the other goes down!</a:t>
            </a:r>
          </a:p>
          <a:p>
            <a:pPr eaLnBrk="1" hangingPunct="1"/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Produces a 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	curved graph…</a:t>
            </a:r>
          </a:p>
          <a:p>
            <a:pPr eaLnBrk="1" hangingPunct="1">
              <a:buFont typeface="Wingdings" charset="0"/>
              <a:buNone/>
            </a:pP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5645150" y="2590800"/>
            <a:ext cx="985838" cy="60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Verdana" charset="0"/>
              </a:rPr>
              <a:t>T</a:t>
            </a:r>
          </a:p>
          <a:p>
            <a:pPr algn="ctr"/>
            <a:r>
              <a:rPr lang="en-US" b="1">
                <a:latin typeface="Verdana" charset="0"/>
              </a:rPr>
              <a:t>constant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 rot="973478">
            <a:off x="4419600" y="2525713"/>
            <a:ext cx="3403600" cy="650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681538" y="1752600"/>
            <a:ext cx="728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Verdana" charset="0"/>
              </a:rPr>
              <a:t>P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7194550" y="2514600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Verdana" charset="0"/>
              </a:rPr>
              <a:t>V</a:t>
            </a:r>
          </a:p>
        </p:txBody>
      </p:sp>
      <p:sp>
        <p:nvSpPr>
          <p:cNvPr id="19465" name="Line 14"/>
          <p:cNvSpPr>
            <a:spLocks noChangeShapeType="1"/>
          </p:cNvSpPr>
          <p:nvPr/>
        </p:nvSpPr>
        <p:spPr bwMode="auto">
          <a:xfrm flipV="1">
            <a:off x="5181600" y="2362200"/>
            <a:ext cx="0" cy="457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5"/>
          <p:cNvSpPr>
            <a:spLocks noChangeShapeType="1"/>
          </p:cNvSpPr>
          <p:nvPr/>
        </p:nvSpPr>
        <p:spPr bwMode="auto">
          <a:xfrm>
            <a:off x="7162800" y="2895600"/>
            <a:ext cx="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30" name="Picture 18" descr="image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5888" y="3425825"/>
            <a:ext cx="3033712" cy="1831975"/>
          </a:xfrm>
          <a:noFill/>
        </p:spPr>
      </p:pic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457200" y="62484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hlinkClick r:id="rId3" action="ppaction://hlinkfile"/>
              </a:rPr>
              <a:t>AWESOME!!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Rounded MT Bold" charset="0"/>
              </a:rPr>
              <a:t>A. Boyle</a:t>
            </a:r>
            <a:r>
              <a:rPr lang="ja-JP" altLang="en-US">
                <a:latin typeface="Arial Rounded MT Bold" charset="0"/>
              </a:rPr>
              <a:t>’</a:t>
            </a:r>
            <a:r>
              <a:rPr lang="en-US">
                <a:latin typeface="Arial Rounded MT Bold" charset="0"/>
              </a:rPr>
              <a:t>s Law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4708525" y="4262438"/>
            <a:ext cx="3697288" cy="2366962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000000"/>
                </a:solidFill>
              </a:rPr>
              <a:t>PV = k</a:t>
            </a:r>
            <a:endParaRPr lang="en-US"/>
          </a:p>
        </p:txBody>
      </p:sp>
      <p:graphicFrame>
        <p:nvGraphicFramePr>
          <p:cNvPr id="4610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26540"/>
              </p:ext>
            </p:extLst>
          </p:nvPr>
        </p:nvGraphicFramePr>
        <p:xfrm>
          <a:off x="3200400" y="1447800"/>
          <a:ext cx="5672138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3" imgW="5510784" imgH="2109216" progId="Word.Document.8">
                  <p:embed/>
                </p:oleObj>
              </mc:Choice>
              <mc:Fallback>
                <p:oleObj name="Document" r:id="rId3" imgW="5510784" imgH="21092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1520"/>
                      <a:stretch>
                        <a:fillRect/>
                      </a:stretch>
                    </p:blipFill>
                    <p:spPr bwMode="auto">
                      <a:xfrm>
                        <a:off x="3200400" y="1447800"/>
                        <a:ext cx="5672138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102" name="Picture 22" descr="Boy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508125" cy="17859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53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Boyle's Law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-11545" y="1752600"/>
            <a:ext cx="9296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tabLst>
                <a:tab pos="2743200" algn="l"/>
              </a:tabLst>
            </a:pPr>
            <a:r>
              <a:rPr lang="en-US" sz="7400" b="1" dirty="0"/>
              <a:t>P</a:t>
            </a:r>
            <a:r>
              <a:rPr lang="en-US" sz="7400" b="1" baseline="-25000" dirty="0"/>
              <a:t>1 </a:t>
            </a:r>
            <a:r>
              <a:rPr lang="en-US" sz="5600" b="1" dirty="0"/>
              <a:t>x </a:t>
            </a:r>
            <a:r>
              <a:rPr lang="en-US" sz="7400" b="1" dirty="0"/>
              <a:t>V</a:t>
            </a:r>
            <a:r>
              <a:rPr lang="en-US" sz="7400" b="1" baseline="-25000" dirty="0"/>
              <a:t>1</a:t>
            </a:r>
            <a:r>
              <a:rPr lang="en-US" sz="7400" b="1" dirty="0"/>
              <a:t> </a:t>
            </a:r>
            <a:r>
              <a:rPr lang="en-US" sz="7400" b="1" dirty="0">
                <a:solidFill>
                  <a:srgbClr val="000000"/>
                </a:solidFill>
              </a:rPr>
              <a:t>=</a:t>
            </a:r>
            <a:r>
              <a:rPr lang="en-US" sz="7400" b="1" dirty="0"/>
              <a:t> </a:t>
            </a:r>
            <a:r>
              <a:rPr lang="en-US" sz="7400" b="1" dirty="0">
                <a:solidFill>
                  <a:srgbClr val="FF0000"/>
                </a:solidFill>
              </a:rPr>
              <a:t>P</a:t>
            </a:r>
            <a:r>
              <a:rPr lang="en-US" sz="7400" b="1" baseline="-25000" dirty="0">
                <a:solidFill>
                  <a:srgbClr val="FF0000"/>
                </a:solidFill>
              </a:rPr>
              <a:t>2</a:t>
            </a:r>
            <a:r>
              <a:rPr lang="en-US" sz="7400" b="1" baseline="-25000" dirty="0"/>
              <a:t> </a:t>
            </a:r>
            <a:r>
              <a:rPr lang="en-US" sz="5600" b="1" dirty="0">
                <a:solidFill>
                  <a:srgbClr val="FF0000"/>
                </a:solidFill>
              </a:rPr>
              <a:t>x</a:t>
            </a:r>
            <a:r>
              <a:rPr lang="en-US" sz="5600" b="1" dirty="0"/>
              <a:t> </a:t>
            </a:r>
            <a:r>
              <a:rPr lang="en-US" sz="7400" b="1" dirty="0">
                <a:solidFill>
                  <a:srgbClr val="FF0000"/>
                </a:solidFill>
              </a:rPr>
              <a:t>V</a:t>
            </a:r>
            <a:r>
              <a:rPr lang="en-US" sz="7400" b="1" baseline="-25000" dirty="0">
                <a:solidFill>
                  <a:srgbClr val="FF0000"/>
                </a:solidFill>
              </a:rPr>
              <a:t>2</a:t>
            </a:r>
          </a:p>
          <a:p>
            <a:pPr marL="342900" indent="-342900" algn="ctr">
              <a:spcBef>
                <a:spcPct val="20000"/>
              </a:spcBef>
              <a:tabLst>
                <a:tab pos="2743200" algn="l"/>
              </a:tabLst>
            </a:pPr>
            <a:endParaRPr lang="en-US" b="1" baseline="-25000" dirty="0">
              <a:solidFill>
                <a:srgbClr val="FF0000"/>
              </a:solidFill>
            </a:endParaRPr>
          </a:p>
          <a:p>
            <a:pPr marL="342900" indent="-342900" algn="ctr">
              <a:spcBef>
                <a:spcPct val="20000"/>
              </a:spcBef>
              <a:tabLst>
                <a:tab pos="2743200" algn="l"/>
              </a:tabLst>
            </a:pPr>
            <a:r>
              <a:rPr lang="en-US" sz="4000" b="1" dirty="0">
                <a:solidFill>
                  <a:srgbClr val="000000"/>
                </a:solidFill>
                <a:latin typeface="Comic Sans MS" charset="0"/>
              </a:rPr>
              <a:t>P may change and V may change, but their product stays the same!</a:t>
            </a:r>
          </a:p>
          <a:p>
            <a:pPr marL="342900" indent="-342900" algn="ctr">
              <a:spcBef>
                <a:spcPct val="20000"/>
              </a:spcBef>
              <a:tabLst>
                <a:tab pos="2743200" algn="l"/>
              </a:tabLst>
            </a:pPr>
            <a:r>
              <a:rPr lang="en-US" sz="3400" b="1" dirty="0">
                <a:solidFill>
                  <a:srgbClr val="FF0000"/>
                </a:solidFill>
              </a:rPr>
              <a:t> </a:t>
            </a:r>
          </a:p>
          <a:p>
            <a:pPr marL="342900" indent="-342900" algn="ctr">
              <a:spcBef>
                <a:spcPct val="20000"/>
              </a:spcBef>
              <a:tabLst>
                <a:tab pos="2743200" algn="l"/>
              </a:tabLst>
            </a:pPr>
            <a:r>
              <a:rPr lang="en-US" sz="3600" dirty="0"/>
              <a:t>Multiplying the two variables equals a constant.</a:t>
            </a:r>
          </a:p>
          <a:p>
            <a:pPr marL="342900" indent="-342900" algn="ctr">
              <a:spcBef>
                <a:spcPct val="20000"/>
              </a:spcBef>
              <a:tabLst>
                <a:tab pos="2743200" algn="l"/>
              </a:tabLst>
            </a:pPr>
            <a:endParaRPr 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9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839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V</a:t>
            </a:r>
            <a:r>
              <a:rPr lang="en-US" b="1"/>
              <a:t>  =  volume of the gas (liters, L)</a:t>
            </a:r>
            <a:endParaRPr lang="en-US" sz="1800" b="1"/>
          </a:p>
          <a:p>
            <a:pPr>
              <a:buFontTx/>
              <a:buNone/>
            </a:pPr>
            <a:endParaRPr lang="en-US" sz="1800" b="1"/>
          </a:p>
          <a:p>
            <a:pPr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P</a:t>
            </a:r>
            <a:r>
              <a:rPr lang="en-US" b="1"/>
              <a:t>  =  pressure (atmospheres, atm)</a:t>
            </a:r>
          </a:p>
          <a:p>
            <a:pPr>
              <a:buFontTx/>
              <a:buNone/>
            </a:pPr>
            <a:endParaRPr lang="en-US" sz="1800" b="1"/>
          </a:p>
          <a:p>
            <a:pPr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T</a:t>
            </a:r>
            <a:r>
              <a:rPr lang="en-US" b="1"/>
              <a:t>  =  temperature (Kelvin, K)</a:t>
            </a:r>
          </a:p>
          <a:p>
            <a:pPr>
              <a:buFontTx/>
              <a:buNone/>
            </a:pPr>
            <a:endParaRPr lang="en-US" sz="2000" b="1"/>
          </a:p>
          <a:p>
            <a:pPr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n</a:t>
            </a:r>
            <a:r>
              <a:rPr lang="en-US" b="1"/>
              <a:t>  =  amount (moles, mol)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077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latin typeface="Comic Sans MS" charset="0"/>
              </a:rPr>
              <a:t>Gases can be described using the following four variables:</a:t>
            </a: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Properties of Gases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6553200" y="5867400"/>
            <a:ext cx="2390775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ea typeface="Impact"/>
                <a:cs typeface="Impact"/>
              </a:rPr>
              <a:t>UNITS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5105400" y="5867400"/>
            <a:ext cx="1143000" cy="381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 flipV="1">
            <a:off x="6553200" y="4876800"/>
            <a:ext cx="990600" cy="990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 flipV="1">
            <a:off x="7010400" y="3886200"/>
            <a:ext cx="1143000" cy="1981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 flipV="1">
            <a:off x="8001000" y="3048000"/>
            <a:ext cx="838200" cy="2819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3" grpId="0" animBg="1"/>
      <p:bldP spid="17414" grpId="0" animBg="1"/>
      <p:bldP spid="17415" grpId="0" animBg="1"/>
      <p:bldP spid="17416" grpId="0" animBg="1"/>
      <p:bldP spid="174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=P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2            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Boyle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Law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524000"/>
            <a:ext cx="92964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gas filled syringe has a volume of 150mL and a starting pressure of 0.947atm.  If the pressure is increased to 0.987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atm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what is the new volume?</a:t>
            </a:r>
          </a:p>
          <a:p>
            <a:pPr marL="0" indent="0" eaLnBrk="1" hangingPunct="1">
              <a:buNone/>
            </a:pPr>
            <a:endParaRPr lang="en-US" b="1" dirty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b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Given:</a:t>
            </a:r>
          </a:p>
          <a:p>
            <a:pPr marL="0" indent="0" eaLnBrk="1" hangingPunct="1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= 0.947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atm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= 150mL= 0.15L</a:t>
            </a:r>
            <a:endParaRPr lang="en-US" baseline="-25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= 0.987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atm</a:t>
            </a:r>
            <a:endParaRPr lang="en-US" baseline="-25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= ????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3048000"/>
            <a:ext cx="6248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V</a:t>
            </a:r>
            <a:r>
              <a:rPr lang="en-US" sz="3200" baseline="-25000" dirty="0">
                <a:solidFill>
                  <a:srgbClr val="0000FF"/>
                </a:solidFill>
              </a:rPr>
              <a:t>2 </a:t>
            </a:r>
            <a:r>
              <a:rPr lang="en-US" sz="3200" dirty="0">
                <a:solidFill>
                  <a:srgbClr val="0000FF"/>
                </a:solidFill>
              </a:rPr>
              <a:t>=  </a:t>
            </a:r>
            <a:r>
              <a:rPr lang="en-US" sz="3200" u="sng" dirty="0">
                <a:solidFill>
                  <a:srgbClr val="0000FF"/>
                </a:solidFill>
              </a:rPr>
              <a:t>P</a:t>
            </a:r>
            <a:r>
              <a:rPr lang="en-US" sz="3200" u="sng" baseline="-25000" dirty="0">
                <a:solidFill>
                  <a:srgbClr val="0000FF"/>
                </a:solidFill>
              </a:rPr>
              <a:t>1</a:t>
            </a:r>
            <a:r>
              <a:rPr lang="en-US" sz="3200" u="sng" dirty="0">
                <a:solidFill>
                  <a:srgbClr val="0000FF"/>
                </a:solidFill>
              </a:rPr>
              <a:t>V</a:t>
            </a:r>
            <a:r>
              <a:rPr lang="en-US" sz="3200" u="sng" baseline="-25000" dirty="0">
                <a:solidFill>
                  <a:srgbClr val="0000FF"/>
                </a:solidFill>
              </a:rPr>
              <a:t>1</a:t>
            </a:r>
            <a:r>
              <a:rPr lang="en-US" sz="3200" u="sng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 =                             	   P</a:t>
            </a:r>
            <a:r>
              <a:rPr lang="en-US" sz="3200" baseline="-25000" dirty="0">
                <a:solidFill>
                  <a:srgbClr val="0000FF"/>
                </a:solidFill>
              </a:rPr>
              <a:t>2</a:t>
            </a:r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V</a:t>
            </a:r>
            <a:r>
              <a:rPr lang="en-US" sz="3200" baseline="-25000" dirty="0">
                <a:solidFill>
                  <a:srgbClr val="0000FF"/>
                </a:solidFill>
              </a:rPr>
              <a:t>2 </a:t>
            </a:r>
            <a:r>
              <a:rPr lang="en-US" sz="3200" dirty="0">
                <a:solidFill>
                  <a:srgbClr val="0000FF"/>
                </a:solidFill>
              </a:rPr>
              <a:t>=  </a:t>
            </a:r>
            <a:r>
              <a:rPr lang="en-US" sz="3200" u="sng" dirty="0">
                <a:solidFill>
                  <a:srgbClr val="0000FF"/>
                </a:solidFill>
              </a:rPr>
              <a:t>0.947 </a:t>
            </a:r>
            <a:r>
              <a:rPr lang="en-US" sz="3200" u="sng" dirty="0" err="1">
                <a:solidFill>
                  <a:srgbClr val="0000FF"/>
                </a:solidFill>
              </a:rPr>
              <a:t>atm</a:t>
            </a:r>
            <a:r>
              <a:rPr lang="en-US" sz="3200" u="sng" dirty="0">
                <a:solidFill>
                  <a:srgbClr val="0000FF"/>
                </a:solidFill>
              </a:rPr>
              <a:t> (.15L) </a:t>
            </a:r>
            <a:r>
              <a:rPr lang="en-US" sz="3200" dirty="0">
                <a:solidFill>
                  <a:srgbClr val="0000FF"/>
                </a:solidFill>
              </a:rPr>
              <a:t> =                             	        0.987 </a:t>
            </a:r>
            <a:r>
              <a:rPr lang="en-US" sz="3200" dirty="0" err="1">
                <a:solidFill>
                  <a:srgbClr val="0000FF"/>
                </a:solidFill>
              </a:rPr>
              <a:t>atm</a:t>
            </a:r>
            <a:endParaRPr lang="en-US" sz="3200" dirty="0">
              <a:solidFill>
                <a:srgbClr val="0000FF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096000" cy="838200"/>
          </a:xfrm>
        </p:spPr>
        <p:txBody>
          <a:bodyPr/>
          <a:lstStyle/>
          <a:p>
            <a:r>
              <a:rPr lang="en-GB" dirty="0"/>
              <a:t>Problem: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A deep sea diver is working at a depth where the pressure is 3.0 atmospheres. He is breathing out air bubbles. </a:t>
            </a:r>
            <a:r>
              <a:rPr lang="en-GB" sz="2400">
                <a:latin typeface="Arial" charset="0"/>
              </a:rPr>
              <a:t>The volume of each air bubble is 2 cm</a:t>
            </a:r>
            <a:r>
              <a:rPr lang="en-GB" sz="2400" baseline="30000">
                <a:latin typeface="Arial" charset="0"/>
              </a:rPr>
              <a:t>3</a:t>
            </a:r>
            <a:r>
              <a:rPr lang="en-GB" sz="2400">
                <a:latin typeface="Arial" charset="0"/>
              </a:rPr>
              <a:t>. </a:t>
            </a:r>
            <a:r>
              <a:rPr lang="en-GB" sz="2400" dirty="0">
                <a:latin typeface="Arial" charset="0"/>
              </a:rPr>
              <a:t>At the surface the pressure is 1 atmosphere. What is the volume of each bubble when it reaches the surface?</a:t>
            </a:r>
            <a:endParaRPr lang="en-US" sz="2400" dirty="0">
              <a:latin typeface="Arial" charset="0"/>
            </a:endParaRPr>
          </a:p>
        </p:txBody>
      </p:sp>
      <p:graphicFrame>
        <p:nvGraphicFramePr>
          <p:cNvPr id="15366" name="Object 6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799013" y="1981200"/>
          <a:ext cx="350678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Bitmap Image" r:id="rId3" imgW="2200582" imgH="2580952" progId="Paint.Picture">
                  <p:embed/>
                </p:oleObj>
              </mc:Choice>
              <mc:Fallback>
                <p:oleObj name="Bitmap Image" r:id="rId3" imgW="2200582" imgH="25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3" y="1981200"/>
                        <a:ext cx="3506787" cy="41148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6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000" dirty="0">
                <a:ea typeface="+mn-ea"/>
                <a:cs typeface="+mn-cs"/>
              </a:rPr>
              <a:t>In a thermonuclear </a:t>
            </a:r>
            <a:r>
              <a:rPr lang="en-US" sz="4000" dirty="0" err="1">
                <a:ea typeface="+mn-ea"/>
                <a:cs typeface="+mn-cs"/>
              </a:rPr>
              <a:t>device,the</a:t>
            </a:r>
            <a:r>
              <a:rPr lang="en-US" sz="4000" dirty="0">
                <a:ea typeface="+mn-ea"/>
                <a:cs typeface="+mn-cs"/>
              </a:rPr>
              <a:t> pressure of the 0.50 L of gas within the bomb casing reaches 4.0x10</a:t>
            </a:r>
            <a:r>
              <a:rPr lang="en-US" sz="4000" baseline="30000" dirty="0">
                <a:ea typeface="+mn-ea"/>
                <a:cs typeface="+mn-cs"/>
              </a:rPr>
              <a:t>6</a:t>
            </a:r>
            <a:r>
              <a:rPr lang="en-US" sz="4000" dirty="0">
                <a:ea typeface="+mn-ea"/>
                <a:cs typeface="+mn-cs"/>
              </a:rPr>
              <a:t>atm.  When the bomb casing is destroyed by the explosion, the gas is released into the atmosphere where it reaches a pressure of 1.00 atm.  What is the volume of the gas after the explosion?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609600" y="381000"/>
            <a:ext cx="1150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  <a:latin typeface="Constantia" charset="0"/>
              </a:rPr>
              <a:t>Boyle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024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334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4800" b="1">
                <a:solidFill>
                  <a:srgbClr val="00FFFF"/>
                </a:solidFill>
                <a:latin typeface="Constantia" charset="0"/>
              </a:rPr>
              <a:t>P1V1 = P2V2		V2 = </a:t>
            </a:r>
            <a:r>
              <a:rPr lang="en-US" sz="4800" b="1" u="sng">
                <a:solidFill>
                  <a:srgbClr val="00FFFF"/>
                </a:solidFill>
                <a:latin typeface="Constantia" charset="0"/>
              </a:rPr>
              <a:t> P1V1 </a:t>
            </a:r>
            <a:r>
              <a:rPr lang="en-US" sz="500" b="1" u="sng">
                <a:solidFill>
                  <a:srgbClr val="00FFFF"/>
                </a:solidFill>
                <a:latin typeface="Constantia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500" b="1">
                <a:solidFill>
                  <a:srgbClr val="00FFFF"/>
                </a:solidFill>
                <a:latin typeface="Constantia" charset="0"/>
              </a:rPr>
              <a:t>								</a:t>
            </a:r>
            <a:r>
              <a:rPr lang="en-US" sz="4800" b="1">
                <a:solidFill>
                  <a:srgbClr val="00FFFF"/>
                </a:solidFill>
                <a:latin typeface="Constantia" charset="0"/>
              </a:rPr>
              <a:t>P2</a:t>
            </a:r>
            <a:endParaRPr lang="en-US" sz="2800" b="1">
              <a:solidFill>
                <a:srgbClr val="00FFFF"/>
              </a:solidFill>
              <a:latin typeface="Constantia" charset="0"/>
            </a:endParaRP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4800" b="1">
                <a:latin typeface="Constantia" charset="0"/>
              </a:rPr>
              <a:t>V2 = </a:t>
            </a:r>
            <a:r>
              <a:rPr lang="en-US" sz="4800" b="1" u="sng">
                <a:latin typeface="Constantia" charset="0"/>
              </a:rPr>
              <a:t> </a:t>
            </a:r>
            <a:r>
              <a:rPr lang="en-US" sz="4800" b="1" u="sng">
                <a:latin typeface="Arial" charset="0"/>
                <a:cs typeface="Arial" charset="0"/>
              </a:rPr>
              <a:t>(4.0 x 10</a:t>
            </a:r>
            <a:r>
              <a:rPr lang="en-US" sz="4800" b="1" u="sng" baseline="30000">
                <a:latin typeface="Arial" charset="0"/>
                <a:cs typeface="Arial" charset="0"/>
              </a:rPr>
              <a:t>6</a:t>
            </a:r>
            <a:r>
              <a:rPr lang="en-US" sz="4800" b="1" u="sng">
                <a:latin typeface="Arial" charset="0"/>
                <a:cs typeface="Arial" charset="0"/>
              </a:rPr>
              <a:t> atm)(0.50 L) </a:t>
            </a:r>
            <a:r>
              <a:rPr lang="en-US" sz="500" b="1" u="sng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500" b="1">
                <a:latin typeface="Arial" charset="0"/>
                <a:cs typeface="Arial" charset="0"/>
              </a:rPr>
              <a:t>			</a:t>
            </a:r>
            <a:r>
              <a:rPr lang="en-US" sz="4800" b="1">
                <a:latin typeface="Arial" charset="0"/>
                <a:cs typeface="Arial" charset="0"/>
              </a:rPr>
              <a:t>         (1.00 atm)</a:t>
            </a:r>
            <a:endParaRPr lang="en-US" sz="1800" b="1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4800" b="1">
                <a:latin typeface="Constantia" charset="0"/>
              </a:rPr>
              <a:t>V2 =  </a:t>
            </a:r>
            <a:r>
              <a:rPr lang="en-US" sz="4800" b="1">
                <a:latin typeface="Arial" charset="0"/>
                <a:cs typeface="Arial" charset="0"/>
              </a:rPr>
              <a:t>2.0 x 10</a:t>
            </a:r>
            <a:r>
              <a:rPr lang="en-US" sz="4800" b="1" baseline="30000">
                <a:latin typeface="Arial" charset="0"/>
                <a:cs typeface="Arial" charset="0"/>
              </a:rPr>
              <a:t>6</a:t>
            </a:r>
            <a:r>
              <a:rPr lang="en-US" sz="4800" b="1">
                <a:latin typeface="Arial" charset="0"/>
                <a:cs typeface="Arial" charset="0"/>
              </a:rPr>
              <a:t> L</a:t>
            </a: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7162800" y="5638800"/>
            <a:ext cx="1150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  <a:latin typeface="Constantia" charset="0"/>
              </a:rPr>
              <a:t>Boyle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15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Tell me about:</a:t>
            </a:r>
          </a:p>
          <a:p>
            <a:pPr lvl="1">
              <a:defRPr/>
            </a:pPr>
            <a:r>
              <a:rPr lang="en-US" dirty="0"/>
              <a:t>solids</a:t>
            </a:r>
          </a:p>
          <a:p>
            <a:pPr lvl="1">
              <a:defRPr/>
            </a:pPr>
            <a:r>
              <a:rPr lang="en-US" dirty="0"/>
              <a:t>liquids</a:t>
            </a:r>
          </a:p>
          <a:p>
            <a:pPr lvl="1">
              <a:defRPr/>
            </a:pPr>
            <a:r>
              <a:rPr lang="en-US" dirty="0"/>
              <a:t>gases</a:t>
            </a:r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pic>
        <p:nvPicPr>
          <p:cNvPr id="16386" name="Picture 5" descr="r?t=a&amp;d=us&amp;s=a&amp;c=p&amp;ti=1&amp;ai=30751&amp;l=dir&amp;o=0&amp;sv=0a30051c&amp;ip=449cb23c&amp;u=http%3A%2F%2Fch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83820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14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267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>
                <a:cs typeface="+mn-cs"/>
              </a:rPr>
              <a:t>Solids: </a:t>
            </a:r>
            <a:r>
              <a:rPr lang="en-US" sz="2400" dirty="0">
                <a:cs typeface="+mn-cs"/>
              </a:rPr>
              <a:t>Students stay in place (no foot moving) and wiggle and jiggle and twist</a:t>
            </a:r>
            <a:r>
              <a:rPr lang="en-US" dirty="0">
                <a:cs typeface="+mn-cs"/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  <a:br>
              <a:rPr lang="en-US" dirty="0">
                <a:cs typeface="+mn-cs"/>
              </a:rPr>
            </a:br>
            <a:r>
              <a:rPr lang="en-US" b="1" dirty="0">
                <a:cs typeface="+mn-cs"/>
              </a:rPr>
              <a:t>Liquids: </a:t>
            </a:r>
            <a:r>
              <a:rPr lang="en-US" sz="2400" dirty="0">
                <a:cs typeface="+mn-cs"/>
              </a:rPr>
              <a:t>Feet can take baby steps in any direction while their upper bodies are still wiggling and jiggling. </a:t>
            </a:r>
          </a:p>
          <a:p>
            <a:pPr marL="0" indent="0">
              <a:buFontTx/>
              <a:buNone/>
              <a:defRPr/>
            </a:pPr>
            <a:endParaRPr lang="en-US" b="1" dirty="0"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cs typeface="+mn-cs"/>
              </a:rPr>
              <a:t>Gases: </a:t>
            </a:r>
            <a:r>
              <a:rPr lang="en-US" sz="2400" dirty="0">
                <a:cs typeface="+mn-cs"/>
              </a:rPr>
              <a:t>Have students cross their hands across their chests. Students move in a straight line as fast as they can until they hit a surface or another students and then they bounce off or reflect off in another direction until they hit something else.</a:t>
            </a:r>
          </a:p>
        </p:txBody>
      </p:sp>
    </p:spTree>
    <p:extLst>
      <p:ext uri="{BB962C8B-B14F-4D97-AF65-F5344CB8AC3E}">
        <p14:creationId xmlns:p14="http://schemas.microsoft.com/office/powerpoint/2010/main" val="425149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latin typeface="Comic Sans MS" charset="0"/>
                <a:cs typeface="+mj-cs"/>
              </a:rPr>
              <a:t>Postulates of the KMT</a:t>
            </a:r>
            <a:endParaRPr lang="en-US">
              <a:latin typeface="Comic Sans MS" charset="0"/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663300"/>
                </a:solidFill>
                <a:latin typeface="Comic Sans MS" charset="0"/>
                <a:cs typeface="+mn-cs"/>
              </a:rPr>
              <a:t>Gases Consist of tiny particles (atoms or molecules)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>
              <a:solidFill>
                <a:srgbClr val="663300"/>
              </a:solidFill>
              <a:latin typeface="Comic Sans MS" charset="0"/>
              <a:cs typeface="+mn-cs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663300"/>
                </a:solidFill>
                <a:latin typeface="Comic Sans MS" charset="0"/>
                <a:cs typeface="+mn-cs"/>
              </a:rPr>
              <a:t>The actual volume of gas particles is negligible.  Particles are far apart.  The volume of a gas is effectively the volume the particles occupy, not their particle volume. </a:t>
            </a:r>
          </a:p>
        </p:txBody>
      </p:sp>
    </p:spTree>
    <p:extLst>
      <p:ext uri="{BB962C8B-B14F-4D97-AF65-F5344CB8AC3E}">
        <p14:creationId xmlns:p14="http://schemas.microsoft.com/office/powerpoint/2010/main" val="346519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229600" cy="5486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solidFill>
                  <a:srgbClr val="663300"/>
                </a:solidFill>
                <a:latin typeface="Comic Sans MS" charset="0"/>
                <a:cs typeface="+mn-cs"/>
              </a:rPr>
              <a:t>3.  Particles are in constant, random, 	straight line motion.  Collisions with  	walls of their container generate   	pressure.</a:t>
            </a:r>
            <a:br>
              <a:rPr lang="en-US" dirty="0">
                <a:solidFill>
                  <a:srgbClr val="663300"/>
                </a:solidFill>
                <a:latin typeface="Comic Sans MS" charset="0"/>
                <a:cs typeface="+mn-cs"/>
              </a:rPr>
            </a:br>
            <a:endParaRPr lang="en-US" dirty="0">
              <a:solidFill>
                <a:srgbClr val="663300"/>
              </a:solidFill>
              <a:latin typeface="Comic Sans MS" charset="0"/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US" dirty="0">
                <a:solidFill>
                  <a:srgbClr val="663300"/>
                </a:solidFill>
                <a:latin typeface="Comic Sans MS" charset="0"/>
                <a:cs typeface="+mn-cs"/>
              </a:rPr>
              <a:t>4. Gas particles do not attract or repel. 	Perfectly </a:t>
            </a:r>
            <a:r>
              <a:rPr lang="en-US" dirty="0">
                <a:solidFill>
                  <a:srgbClr val="FF0000"/>
                </a:solidFill>
                <a:latin typeface="Comic Sans MS" charset="0"/>
                <a:cs typeface="+mn-cs"/>
              </a:rPr>
              <a:t>elastic</a:t>
            </a:r>
            <a:r>
              <a:rPr lang="en-US" dirty="0">
                <a:solidFill>
                  <a:srgbClr val="663300"/>
                </a:solidFill>
                <a:latin typeface="Comic Sans MS" charset="0"/>
                <a:cs typeface="+mn-cs"/>
              </a:rPr>
              <a:t> collisions.</a:t>
            </a:r>
          </a:p>
          <a:p>
            <a:pPr>
              <a:defRPr/>
            </a:pPr>
            <a:endParaRPr lang="en-US" dirty="0">
              <a:solidFill>
                <a:srgbClr val="663300"/>
              </a:solidFill>
              <a:latin typeface="Comic Sans MS" charset="0"/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US" dirty="0">
                <a:solidFill>
                  <a:srgbClr val="663300"/>
                </a:solidFill>
                <a:latin typeface="Comic Sans MS" charset="0"/>
                <a:cs typeface="+mn-cs"/>
              </a:rPr>
              <a:t>5.  The </a:t>
            </a:r>
            <a:r>
              <a:rPr lang="en-US" dirty="0">
                <a:solidFill>
                  <a:srgbClr val="FF0000"/>
                </a:solidFill>
                <a:latin typeface="Comic Sans MS" charset="0"/>
                <a:cs typeface="+mn-cs"/>
              </a:rPr>
              <a:t>average</a:t>
            </a:r>
            <a:r>
              <a:rPr lang="en-US" dirty="0">
                <a:solidFill>
                  <a:srgbClr val="663300"/>
                </a:solidFill>
                <a:latin typeface="Comic Sans MS" charset="0"/>
                <a:cs typeface="+mn-cs"/>
              </a:rPr>
              <a:t> kinetic energy is directly 	proportional to the Kelvin 	temperature of the gas.</a:t>
            </a:r>
          </a:p>
        </p:txBody>
      </p:sp>
    </p:spTree>
    <p:extLst>
      <p:ext uri="{BB962C8B-B14F-4D97-AF65-F5344CB8AC3E}">
        <p14:creationId xmlns:p14="http://schemas.microsoft.com/office/powerpoint/2010/main" val="278762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latin typeface="Comic Sans MS" charset="0"/>
                <a:cs typeface="+mj-cs"/>
              </a:rPr>
              <a:t>Kinetic Molecular Theory (KMT) of Gases</a:t>
            </a:r>
            <a:endParaRPr lang="en-US"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40386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663300"/>
                </a:solidFill>
                <a:latin typeface="Comic Sans MS" charset="0"/>
                <a:cs typeface="+mn-cs"/>
              </a:rPr>
              <a:t>KMT is a model to explain the behavior of gaseous particles  and is based on extensive observations of the behavior of gases.</a:t>
            </a:r>
          </a:p>
          <a:p>
            <a:pPr>
              <a:defRPr/>
            </a:pPr>
            <a:endParaRPr lang="en-US">
              <a:solidFill>
                <a:srgbClr val="663300"/>
              </a:solidFill>
              <a:latin typeface="Comic Sans MS" charset="0"/>
              <a:cs typeface="+mn-cs"/>
            </a:endParaRPr>
          </a:p>
          <a:p>
            <a:pPr>
              <a:defRPr/>
            </a:pPr>
            <a:r>
              <a:rPr lang="en-US">
                <a:solidFill>
                  <a:srgbClr val="663300"/>
                </a:solidFill>
                <a:latin typeface="Comic Sans MS" charset="0"/>
                <a:cs typeface="+mn-cs"/>
              </a:rPr>
              <a:t>If a gas follows all the postulates of the the KMT it is said to be an ideal gas.</a:t>
            </a:r>
          </a:p>
        </p:txBody>
      </p:sp>
    </p:spTree>
    <p:extLst>
      <p:ext uri="{BB962C8B-B14F-4D97-AF65-F5344CB8AC3E}">
        <p14:creationId xmlns:p14="http://schemas.microsoft.com/office/powerpoint/2010/main" val="39728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010400" cy="762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The Kinetic Molecular Theory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56388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Times New Roman" charset="0"/>
              </a:rPr>
              <a:t>Collisions between particles are elastic.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6172200" y="1863725"/>
            <a:ext cx="2819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Times New Roman" charset="0"/>
              </a:rPr>
              <a:t>In a perfectly elastic collision, the kinetic energy of each molecule might change, but the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total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 kinetic energy stays the same.</a:t>
            </a:r>
          </a:p>
        </p:txBody>
      </p:sp>
      <p:grpSp>
        <p:nvGrpSpPr>
          <p:cNvPr id="22532" name="Group 42"/>
          <p:cNvGrpSpPr>
            <a:grpSpLocks/>
          </p:cNvGrpSpPr>
          <p:nvPr/>
        </p:nvGrpSpPr>
        <p:grpSpPr bwMode="auto">
          <a:xfrm>
            <a:off x="152400" y="1828800"/>
            <a:ext cx="5943600" cy="3581400"/>
            <a:chOff x="96" y="1248"/>
            <a:chExt cx="3744" cy="2256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96" y="1248"/>
              <a:ext cx="374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22534" name="Group 35"/>
            <p:cNvGrpSpPr>
              <a:grpSpLocks/>
            </p:cNvGrpSpPr>
            <p:nvPr/>
          </p:nvGrpSpPr>
          <p:grpSpPr bwMode="auto">
            <a:xfrm>
              <a:off x="144" y="1440"/>
              <a:ext cx="1680" cy="336"/>
              <a:chOff x="144" y="1440"/>
              <a:chExt cx="1680" cy="336"/>
            </a:xfrm>
          </p:grpSpPr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144" y="1440"/>
                <a:ext cx="1488" cy="33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33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" name="Oval 6"/>
              <p:cNvSpPr>
                <a:spLocks noChangeArrowheads="1"/>
              </p:cNvSpPr>
              <p:nvPr/>
            </p:nvSpPr>
            <p:spPr bwMode="auto">
              <a:xfrm>
                <a:off x="1488" y="1440"/>
                <a:ext cx="336" cy="3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2535" name="Group 34"/>
            <p:cNvGrpSpPr>
              <a:grpSpLocks/>
            </p:cNvGrpSpPr>
            <p:nvPr/>
          </p:nvGrpSpPr>
          <p:grpSpPr bwMode="auto">
            <a:xfrm>
              <a:off x="2640" y="1439"/>
              <a:ext cx="672" cy="337"/>
              <a:chOff x="2640" y="1439"/>
              <a:chExt cx="672" cy="337"/>
            </a:xfrm>
          </p:grpSpPr>
          <p:sp>
            <p:nvSpPr>
              <p:cNvPr id="9225" name="Rectangle 9"/>
              <p:cNvSpPr>
                <a:spLocks noChangeArrowheads="1"/>
              </p:cNvSpPr>
              <p:nvPr/>
            </p:nvSpPr>
            <p:spPr bwMode="auto">
              <a:xfrm rot="10800000">
                <a:off x="2784" y="1439"/>
                <a:ext cx="528" cy="336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9226" name="Oval 10"/>
              <p:cNvSpPr>
                <a:spLocks noChangeArrowheads="1"/>
              </p:cNvSpPr>
              <p:nvPr/>
            </p:nvSpPr>
            <p:spPr bwMode="auto">
              <a:xfrm rot="10800000">
                <a:off x="2640" y="1440"/>
                <a:ext cx="336" cy="3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96" y="2016"/>
              <a:ext cx="374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235" name="AutoShape 19"/>
            <p:cNvSpPr>
              <a:spLocks noChangeArrowheads="1"/>
            </p:cNvSpPr>
            <p:nvPr/>
          </p:nvSpPr>
          <p:spPr bwMode="auto">
            <a:xfrm rot="1894027">
              <a:off x="2088" y="1920"/>
              <a:ext cx="792" cy="912"/>
            </a:xfrm>
            <a:prstGeom prst="irregularSeal2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96" y="2784"/>
              <a:ext cx="374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22539" name="Group 21"/>
            <p:cNvGrpSpPr>
              <a:grpSpLocks/>
            </p:cNvGrpSpPr>
            <p:nvPr/>
          </p:nvGrpSpPr>
          <p:grpSpPr bwMode="auto">
            <a:xfrm>
              <a:off x="2496" y="2976"/>
              <a:ext cx="1152" cy="336"/>
              <a:chOff x="1344" y="1344"/>
              <a:chExt cx="1152" cy="336"/>
            </a:xfrm>
          </p:grpSpPr>
          <p:sp>
            <p:nvSpPr>
              <p:cNvPr id="9238" name="Rectangle 22"/>
              <p:cNvSpPr>
                <a:spLocks noChangeArrowheads="1"/>
              </p:cNvSpPr>
              <p:nvPr/>
            </p:nvSpPr>
            <p:spPr bwMode="auto">
              <a:xfrm>
                <a:off x="1344" y="1344"/>
                <a:ext cx="1008" cy="33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9239" name="Oval 23"/>
              <p:cNvSpPr>
                <a:spLocks noChangeArrowheads="1"/>
              </p:cNvSpPr>
              <p:nvPr/>
            </p:nvSpPr>
            <p:spPr bwMode="auto">
              <a:xfrm>
                <a:off x="2160" y="1344"/>
                <a:ext cx="336" cy="3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2540" name="Group 31"/>
            <p:cNvGrpSpPr>
              <a:grpSpLocks/>
            </p:cNvGrpSpPr>
            <p:nvPr/>
          </p:nvGrpSpPr>
          <p:grpSpPr bwMode="auto">
            <a:xfrm>
              <a:off x="1296" y="2976"/>
              <a:ext cx="1152" cy="337"/>
              <a:chOff x="720" y="2880"/>
              <a:chExt cx="1152" cy="337"/>
            </a:xfrm>
          </p:grpSpPr>
          <p:sp>
            <p:nvSpPr>
              <p:cNvPr id="9241" name="Rectangle 25"/>
              <p:cNvSpPr>
                <a:spLocks noChangeArrowheads="1"/>
              </p:cNvSpPr>
              <p:nvPr/>
            </p:nvSpPr>
            <p:spPr bwMode="auto">
              <a:xfrm rot="10800000">
                <a:off x="864" y="2880"/>
                <a:ext cx="1008" cy="336"/>
              </a:xfrm>
              <a:prstGeom prst="rect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9242" name="Oval 26"/>
              <p:cNvSpPr>
                <a:spLocks noChangeArrowheads="1"/>
              </p:cNvSpPr>
              <p:nvPr/>
            </p:nvSpPr>
            <p:spPr bwMode="auto">
              <a:xfrm rot="10800000">
                <a:off x="720" y="2881"/>
                <a:ext cx="336" cy="3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2541" name="Group 36"/>
            <p:cNvGrpSpPr>
              <a:grpSpLocks/>
            </p:cNvGrpSpPr>
            <p:nvPr/>
          </p:nvGrpSpPr>
          <p:grpSpPr bwMode="auto">
            <a:xfrm>
              <a:off x="2448" y="2207"/>
              <a:ext cx="672" cy="337"/>
              <a:chOff x="2640" y="1439"/>
              <a:chExt cx="672" cy="337"/>
            </a:xfrm>
          </p:grpSpPr>
          <p:sp>
            <p:nvSpPr>
              <p:cNvPr id="9253" name="Rectangle 37"/>
              <p:cNvSpPr>
                <a:spLocks noChangeArrowheads="1"/>
              </p:cNvSpPr>
              <p:nvPr/>
            </p:nvSpPr>
            <p:spPr bwMode="auto">
              <a:xfrm rot="10800000">
                <a:off x="2784" y="1439"/>
                <a:ext cx="528" cy="336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9254" name="Oval 38"/>
              <p:cNvSpPr>
                <a:spLocks noChangeArrowheads="1"/>
              </p:cNvSpPr>
              <p:nvPr/>
            </p:nvSpPr>
            <p:spPr bwMode="auto">
              <a:xfrm rot="10800000">
                <a:off x="2640" y="1440"/>
                <a:ext cx="336" cy="3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2542" name="Group 39"/>
            <p:cNvGrpSpPr>
              <a:grpSpLocks/>
            </p:cNvGrpSpPr>
            <p:nvPr/>
          </p:nvGrpSpPr>
          <p:grpSpPr bwMode="auto">
            <a:xfrm>
              <a:off x="768" y="2208"/>
              <a:ext cx="1680" cy="336"/>
              <a:chOff x="144" y="1440"/>
              <a:chExt cx="1680" cy="336"/>
            </a:xfrm>
          </p:grpSpPr>
          <p:sp>
            <p:nvSpPr>
              <p:cNvPr id="9256" name="Rectangle 40"/>
              <p:cNvSpPr>
                <a:spLocks noChangeArrowheads="1"/>
              </p:cNvSpPr>
              <p:nvPr/>
            </p:nvSpPr>
            <p:spPr bwMode="auto">
              <a:xfrm>
                <a:off x="144" y="1440"/>
                <a:ext cx="1488" cy="33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33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9257" name="Oval 41"/>
              <p:cNvSpPr>
                <a:spLocks noChangeArrowheads="1"/>
              </p:cNvSpPr>
              <p:nvPr/>
            </p:nvSpPr>
            <p:spPr bwMode="auto">
              <a:xfrm>
                <a:off x="1488" y="1440"/>
                <a:ext cx="336" cy="3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995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547688"/>
            <a:ext cx="7158037" cy="823912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Pressure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60575"/>
            <a:ext cx="4059238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96000" y="2133600"/>
            <a:ext cx="2819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Times New Roman" charset="0"/>
              </a:rPr>
              <a:t>One gas molecule exerts a tiny force against the side of a balloon.</a:t>
            </a:r>
          </a:p>
        </p:txBody>
      </p:sp>
    </p:spTree>
    <p:extLst>
      <p:ext uri="{BB962C8B-B14F-4D97-AF65-F5344CB8AC3E}">
        <p14:creationId xmlns:p14="http://schemas.microsoft.com/office/powerpoint/2010/main" val="19624898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ablet">
  <a:themeElements>
    <a:clrScheme name="Tablet.pot 1">
      <a:dk1>
        <a:srgbClr val="000000"/>
      </a:dk1>
      <a:lt1>
        <a:srgbClr val="FFFFFF"/>
      </a:lt1>
      <a:dk2>
        <a:srgbClr val="000000"/>
      </a:dk2>
      <a:lt2>
        <a:srgbClr val="9F9F9F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Tablet.pot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Tablet.pot 1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blet.po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blet.pot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p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12614</TotalTime>
  <Words>1050</Words>
  <Application>Microsoft Macintosh PowerPoint</Application>
  <PresentationFormat>On-screen Show (4:3)</PresentationFormat>
  <Paragraphs>154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ＭＳ Ｐゴシック</vt:lpstr>
      <vt:lpstr>Arial</vt:lpstr>
      <vt:lpstr>Arial Black</vt:lpstr>
      <vt:lpstr>Arial Rounded MT Bold</vt:lpstr>
      <vt:lpstr>Calibri</vt:lpstr>
      <vt:lpstr>Comic Sans MS</vt:lpstr>
      <vt:lpstr>Constantia</vt:lpstr>
      <vt:lpstr>Impact</vt:lpstr>
      <vt:lpstr>Monotype Sorts</vt:lpstr>
      <vt:lpstr>MS Reference 2</vt:lpstr>
      <vt:lpstr>MT Symbol</vt:lpstr>
      <vt:lpstr>Times New Roman</vt:lpstr>
      <vt:lpstr>Verdana</vt:lpstr>
      <vt:lpstr>Wingdings</vt:lpstr>
      <vt:lpstr>Wingdings 2</vt:lpstr>
      <vt:lpstr>Echo</vt:lpstr>
      <vt:lpstr>Tablet</vt:lpstr>
      <vt:lpstr>Paper</vt:lpstr>
      <vt:lpstr>Document</vt:lpstr>
      <vt:lpstr>Bitmap Image</vt:lpstr>
      <vt:lpstr>With your lab partner, use the following scenarios as a guide to come up with the four properties of gases.</vt:lpstr>
      <vt:lpstr>PowerPoint Presentation</vt:lpstr>
      <vt:lpstr>PowerPoint Presentation</vt:lpstr>
      <vt:lpstr>PowerPoint Presentation</vt:lpstr>
      <vt:lpstr>Postulates of the KMT</vt:lpstr>
      <vt:lpstr>PowerPoint Presentation</vt:lpstr>
      <vt:lpstr>Kinetic Molecular Theory (KMT) of Gases</vt:lpstr>
      <vt:lpstr>The Kinetic Molecular Theory</vt:lpstr>
      <vt:lpstr>Pressure</vt:lpstr>
      <vt:lpstr>Pressure</vt:lpstr>
      <vt:lpstr>Kinetic Molecular Theory</vt:lpstr>
      <vt:lpstr>Kinetic Molecular Theory</vt:lpstr>
      <vt:lpstr>Atmospheric Pressure</vt:lpstr>
      <vt:lpstr>Real Gases</vt:lpstr>
      <vt:lpstr>Deviations from Ideality</vt:lpstr>
      <vt:lpstr>Answer the following in your notes:</vt:lpstr>
      <vt:lpstr>INVERSE PROPORTIONS</vt:lpstr>
      <vt:lpstr>A. Boyle’s Law</vt:lpstr>
      <vt:lpstr>PowerPoint Presentation</vt:lpstr>
      <vt:lpstr>P1V1=P2V2             Boyle’s Law</vt:lpstr>
      <vt:lpstr>Problem:</vt:lpstr>
      <vt:lpstr>PowerPoint Presentation</vt:lpstr>
      <vt:lpstr>PowerPoint Presentation</vt:lpstr>
    </vt:vector>
  </TitlesOfParts>
  <Company>Chicago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Inverse and Direct Proportions</dc:title>
  <dc:creator>kmtrine</dc:creator>
  <cp:lastModifiedBy>Leah Roskin</cp:lastModifiedBy>
  <cp:revision>60</cp:revision>
  <dcterms:created xsi:type="dcterms:W3CDTF">2010-05-12T00:39:19Z</dcterms:created>
  <dcterms:modified xsi:type="dcterms:W3CDTF">2019-04-22T15:22:35Z</dcterms:modified>
</cp:coreProperties>
</file>