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8" r:id="rId5"/>
    <p:sldId id="269" r:id="rId6"/>
    <p:sldId id="26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147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8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17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59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6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3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6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14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9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4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51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DD17F-C85F-E24F-AEC0-B8151582CAC1}" type="datetimeFigureOut">
              <a:rPr lang="en-US" smtClean="0"/>
              <a:t>12/15/16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F1D1-6832-6F43-B63D-AA67C2B9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6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Two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26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AE4A9F-0D94-F148-8555-3A731C2C589F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Drawing Lewis Structures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>
                <a:latin typeface="Arial" charset="0"/>
              </a:rPr>
              <a:t>4) Any leftover valence electrons after step 3? </a:t>
            </a:r>
          </a:p>
          <a:p>
            <a:pPr eaLnBrk="1" hangingPunct="1">
              <a:buFontTx/>
              <a:buNone/>
            </a:pPr>
            <a:r>
              <a:rPr lang="en-US" b="1">
                <a:solidFill>
                  <a:srgbClr val="FF0000"/>
                </a:solidFill>
                <a:latin typeface="Arial" charset="0"/>
              </a:rPr>
              <a:t>Place them on the central atom.</a:t>
            </a:r>
          </a:p>
          <a:p>
            <a:pPr eaLnBrk="1" hangingPunct="1">
              <a:buFontTx/>
              <a:buNone/>
            </a:pPr>
            <a:endParaRPr lang="en-US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b="1">
              <a:latin typeface="Arial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b="1">
                <a:latin typeface="Arial" charset="0"/>
                <a:cs typeface="Arial" charset="0"/>
              </a:rPr>
              <a:t>CO</a:t>
            </a:r>
            <a:r>
              <a:rPr lang="en-US" b="1" baseline="-25000">
                <a:latin typeface="Arial" charset="0"/>
                <a:cs typeface="Arial" charset="0"/>
              </a:rPr>
              <a:t>2</a:t>
            </a:r>
            <a:r>
              <a:rPr lang="en-US" b="1">
                <a:latin typeface="Arial" charset="0"/>
                <a:cs typeface="Arial" charset="0"/>
              </a:rPr>
              <a:t>: no leftover valence electrons</a:t>
            </a:r>
          </a:p>
        </p:txBody>
      </p:sp>
    </p:spTree>
    <p:extLst>
      <p:ext uri="{BB962C8B-B14F-4D97-AF65-F5344CB8AC3E}">
        <p14:creationId xmlns:p14="http://schemas.microsoft.com/office/powerpoint/2010/main" val="4084900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2016FF-E9F0-1248-810C-AD8A730B95F8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Drawing Lewis Structures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latin typeface="Arial" charset="0"/>
              </a:rPr>
              <a:t>5) If central atom does not have an octet of electrons after step 4: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latin typeface="Arial" charset="0"/>
              </a:rPr>
              <a:t>				</a:t>
            </a:r>
            <a:r>
              <a:rPr lang="en-US" sz="2400" b="1">
                <a:solidFill>
                  <a:srgbClr val="0070C0"/>
                </a:solidFill>
                <a:latin typeface="Arial" charset="0"/>
              </a:rPr>
              <a:t>Try multiple bonds!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>
              <a:solidFill>
                <a:srgbClr val="0070C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latin typeface="Arial" charset="0"/>
              </a:rPr>
              <a:t>Use unshared electrons already shown in step 3 and 4 and move them between central atom and other atoms.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>
                <a:latin typeface="Arial" charset="0"/>
              </a:rPr>
              <a:t>CO</a:t>
            </a:r>
            <a:r>
              <a:rPr lang="en-US" sz="2400" b="1" baseline="-25000">
                <a:latin typeface="Arial" charset="0"/>
              </a:rPr>
              <a:t>2</a:t>
            </a:r>
            <a:endParaRPr lang="en-US" sz="2400" baseline="-25000">
              <a:latin typeface="Arial" charset="0"/>
            </a:endParaRPr>
          </a:p>
          <a:p>
            <a:pPr lvl="3" eaLnBrk="1" hangingPunct="1">
              <a:lnSpc>
                <a:spcPct val="90000"/>
              </a:lnSpc>
              <a:buFontTx/>
              <a:buNone/>
            </a:pPr>
            <a:endParaRPr lang="en-US" sz="1600">
              <a:latin typeface="Arial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441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 = C = O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124200" y="4419600"/>
            <a:ext cx="412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FF0000"/>
                </a:solidFill>
                <a:cs typeface="Arial" charset="0"/>
              </a:rPr>
              <a:t>¨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124200" y="5029200"/>
            <a:ext cx="412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FF0000"/>
                </a:solidFill>
                <a:cs typeface="Arial" charset="0"/>
              </a:rPr>
              <a:t>¨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257800" y="4419600"/>
            <a:ext cx="412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FF0000"/>
                </a:solidFill>
                <a:cs typeface="Arial" charset="0"/>
              </a:rPr>
              <a:t>¨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257800" y="5029200"/>
            <a:ext cx="412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 b="1">
                <a:solidFill>
                  <a:srgbClr val="FF0000"/>
                </a:solidFill>
                <a:cs typeface="Arial" charset="0"/>
              </a:rPr>
              <a:t>¨</a:t>
            </a:r>
          </a:p>
        </p:txBody>
      </p:sp>
    </p:spTree>
    <p:extLst>
      <p:ext uri="{BB962C8B-B14F-4D97-AF65-F5344CB8AC3E}">
        <p14:creationId xmlns:p14="http://schemas.microsoft.com/office/powerpoint/2010/main" val="711900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99DFCA4-D93E-BB48-93B7-FCEC5A3FBB1E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Drawing Lewis Structures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>
                <a:latin typeface="Arial" charset="0"/>
                <a:cs typeface="+mn-cs"/>
              </a:rPr>
              <a:t>6</a:t>
            </a:r>
            <a:r>
              <a:rPr lang="en-US" sz="2400" b="1" dirty="0" smtClean="0">
                <a:latin typeface="Arial" charset="0"/>
                <a:cs typeface="+mn-cs"/>
              </a:rPr>
              <a:t>)</a:t>
            </a:r>
            <a:r>
              <a:rPr lang="en-US" sz="2400" dirty="0" smtClean="0">
                <a:latin typeface="Arial" charset="0"/>
                <a:cs typeface="+mn-cs"/>
              </a:rPr>
              <a:t>Some </a:t>
            </a:r>
            <a:r>
              <a:rPr lang="en-US" sz="2400" dirty="0">
                <a:latin typeface="Arial" charset="0"/>
                <a:cs typeface="+mn-cs"/>
              </a:rPr>
              <a:t>handy bond rules to remember for molecules: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Hydrogen and the halogens (F, </a:t>
            </a:r>
            <a:r>
              <a:rPr lang="en-US" sz="2000" dirty="0" err="1">
                <a:latin typeface="Arial" charset="0"/>
              </a:rPr>
              <a:t>Cl</a:t>
            </a:r>
            <a:r>
              <a:rPr lang="en-US" sz="2000" dirty="0">
                <a:latin typeface="Arial" charset="0"/>
              </a:rPr>
              <a:t>, Br, I) form a single bond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The family oxygen (O, S, Se) forms 2 single bonds (or 1 double bond</a:t>
            </a:r>
            <a:r>
              <a:rPr lang="en-US" sz="2000" dirty="0" smtClean="0">
                <a:latin typeface="Arial" charset="0"/>
              </a:rPr>
              <a:t>)</a:t>
            </a: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The family nitrogen (N, P, As) forms 3 single bonds, or 1 single bond and a double bond or a triple bond.  So does boron. </a:t>
            </a:r>
            <a:endParaRPr lang="en-US" sz="2000" dirty="0" smtClean="0">
              <a:latin typeface="Arial" charset="0"/>
            </a:endParaRPr>
          </a:p>
          <a:p>
            <a:pPr marL="457200" lvl="1" indent="0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</a:rPr>
              <a:t>The family carbon (C, Si) forms 4 single bonds, or 2 double bonds, or….</a:t>
            </a:r>
            <a:r>
              <a:rPr lang="en-US" sz="2000" dirty="0" smtClean="0">
                <a:latin typeface="Arial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cs typeface="+mn-cs"/>
              </a:rPr>
              <a:t>A good thing to do is to bond all the atoms together by single bonds, and then add the multiple bonds until the rules above are followed. </a:t>
            </a:r>
          </a:p>
          <a:p>
            <a:pPr lvl="3" eaLnBrk="1" hangingPunct="1">
              <a:lnSpc>
                <a:spcPct val="90000"/>
              </a:lnSpc>
              <a:buFontTx/>
              <a:buNone/>
              <a:defRPr/>
            </a:pPr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679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629ABF-F6A8-4D4F-A788-4E4B271B8A71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Drawing Lewis Structures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229600" cy="609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</a:rPr>
              <a:t>Draw the Lewis structure for CHCl</a:t>
            </a:r>
            <a:r>
              <a:rPr lang="en-US" sz="2800" baseline="-25000">
                <a:latin typeface="Arial" charset="0"/>
              </a:rPr>
              <a:t>3</a:t>
            </a:r>
            <a:r>
              <a:rPr lang="en-US" sz="2800">
                <a:latin typeface="Arial" charset="0"/>
              </a:rPr>
              <a:t>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33400" y="14478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</a:rPr>
              <a:t># of Valence electrons =</a:t>
            </a:r>
            <a:r>
              <a:rPr lang="en-US" sz="2400"/>
              <a:t> 4 + 1 + 3x(7) = 26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/>
              <a:t>Draw all atoms, connected by single dash (single bond,     2 electrons).</a:t>
            </a:r>
          </a:p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sz="2400"/>
              <a:t>Place electrons around atoms bonded to central atoms for octet.</a:t>
            </a:r>
          </a:p>
          <a:p>
            <a:pPr>
              <a:spcBef>
                <a:spcPct val="20000"/>
              </a:spcBef>
            </a:pPr>
            <a:endParaRPr lang="en-US" sz="28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0" y="3657600"/>
            <a:ext cx="3200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chemeClr val="tx2"/>
                </a:solidFill>
              </a:rPr>
              <a:t>C = central atom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914400" y="4495800"/>
            <a:ext cx="4648200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57200" algn="l"/>
                <a:tab pos="12001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457200" algn="l"/>
                <a:tab pos="12001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457200" algn="l"/>
                <a:tab pos="12001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457200" algn="l"/>
                <a:tab pos="12001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457200" algn="l"/>
                <a:tab pos="12001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2001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2001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2001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200150" algn="l"/>
                <a:tab pos="2057400" algn="l"/>
              </a:tabLs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/>
              <a:t>		Cl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	H	C	Cl</a:t>
            </a:r>
          </a:p>
          <a:p>
            <a:pPr>
              <a:spcBef>
                <a:spcPct val="50000"/>
              </a:spcBef>
            </a:pPr>
            <a:r>
              <a:rPr lang="en-US" sz="2800" b="1"/>
              <a:t>		Cl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828800" y="5029200"/>
            <a:ext cx="1066800" cy="762000"/>
            <a:chOff x="1152" y="3168"/>
            <a:chExt cx="672" cy="480"/>
          </a:xfrm>
        </p:grpSpPr>
        <p:sp>
          <p:nvSpPr>
            <p:cNvPr id="26659" name="Line 8"/>
            <p:cNvSpPr>
              <a:spLocks noChangeShapeType="1"/>
            </p:cNvSpPr>
            <p:nvPr/>
          </p:nvSpPr>
          <p:spPr bwMode="auto">
            <a:xfrm>
              <a:off x="1152" y="3408"/>
              <a:ext cx="19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0" name="Line 9"/>
            <p:cNvSpPr>
              <a:spLocks noChangeShapeType="1"/>
            </p:cNvSpPr>
            <p:nvPr/>
          </p:nvSpPr>
          <p:spPr bwMode="auto">
            <a:xfrm>
              <a:off x="1632" y="3408"/>
              <a:ext cx="192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1" name="Line 10"/>
            <p:cNvSpPr>
              <a:spLocks noChangeShapeType="1"/>
            </p:cNvSpPr>
            <p:nvPr/>
          </p:nvSpPr>
          <p:spPr bwMode="auto">
            <a:xfrm>
              <a:off x="1488" y="3168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62" name="Line 11"/>
            <p:cNvSpPr>
              <a:spLocks noChangeShapeType="1"/>
            </p:cNvSpPr>
            <p:nvPr/>
          </p:nvSpPr>
          <p:spPr bwMode="auto">
            <a:xfrm>
              <a:off x="1488" y="3552"/>
              <a:ext cx="0" cy="96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24200" y="5638800"/>
            <a:ext cx="228600" cy="76200"/>
            <a:chOff x="2448" y="2976"/>
            <a:chExt cx="144" cy="48"/>
          </a:xfrm>
        </p:grpSpPr>
        <p:sp>
          <p:nvSpPr>
            <p:cNvPr id="26657" name="Oval 13"/>
            <p:cNvSpPr>
              <a:spLocks noChangeArrowheads="1"/>
            </p:cNvSpPr>
            <p:nvPr/>
          </p:nvSpPr>
          <p:spPr bwMode="auto">
            <a:xfrm>
              <a:off x="2448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8" name="Oval 14"/>
            <p:cNvSpPr>
              <a:spLocks noChangeArrowheads="1"/>
            </p:cNvSpPr>
            <p:nvPr/>
          </p:nvSpPr>
          <p:spPr bwMode="auto">
            <a:xfrm>
              <a:off x="2544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3124200" y="5105400"/>
            <a:ext cx="228600" cy="76200"/>
            <a:chOff x="2448" y="2976"/>
            <a:chExt cx="144" cy="48"/>
          </a:xfrm>
        </p:grpSpPr>
        <p:sp>
          <p:nvSpPr>
            <p:cNvPr id="26655" name="Oval 16"/>
            <p:cNvSpPr>
              <a:spLocks noChangeArrowheads="1"/>
            </p:cNvSpPr>
            <p:nvPr/>
          </p:nvSpPr>
          <p:spPr bwMode="auto">
            <a:xfrm>
              <a:off x="2448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6" name="Oval 17"/>
            <p:cNvSpPr>
              <a:spLocks noChangeArrowheads="1"/>
            </p:cNvSpPr>
            <p:nvPr/>
          </p:nvSpPr>
          <p:spPr bwMode="auto">
            <a:xfrm>
              <a:off x="2544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209800" y="6248400"/>
            <a:ext cx="228600" cy="76200"/>
            <a:chOff x="2448" y="2976"/>
            <a:chExt cx="144" cy="48"/>
          </a:xfrm>
        </p:grpSpPr>
        <p:sp>
          <p:nvSpPr>
            <p:cNvPr id="26653" name="Oval 19"/>
            <p:cNvSpPr>
              <a:spLocks noChangeArrowheads="1"/>
            </p:cNvSpPr>
            <p:nvPr/>
          </p:nvSpPr>
          <p:spPr bwMode="auto">
            <a:xfrm>
              <a:off x="2448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4" name="Oval 20"/>
            <p:cNvSpPr>
              <a:spLocks noChangeArrowheads="1"/>
            </p:cNvSpPr>
            <p:nvPr/>
          </p:nvSpPr>
          <p:spPr bwMode="auto">
            <a:xfrm>
              <a:off x="2544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2286000" y="4419600"/>
            <a:ext cx="228600" cy="76200"/>
            <a:chOff x="2448" y="2976"/>
            <a:chExt cx="144" cy="48"/>
          </a:xfrm>
        </p:grpSpPr>
        <p:sp>
          <p:nvSpPr>
            <p:cNvPr id="26651" name="Oval 22"/>
            <p:cNvSpPr>
              <a:spLocks noChangeArrowheads="1"/>
            </p:cNvSpPr>
            <p:nvPr/>
          </p:nvSpPr>
          <p:spPr bwMode="auto">
            <a:xfrm>
              <a:off x="2448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2" name="Oval 23"/>
            <p:cNvSpPr>
              <a:spLocks noChangeArrowheads="1"/>
            </p:cNvSpPr>
            <p:nvPr/>
          </p:nvSpPr>
          <p:spPr bwMode="auto">
            <a:xfrm>
              <a:off x="2544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4"/>
          <p:cNvGrpSpPr>
            <a:grpSpLocks/>
          </p:cNvGrpSpPr>
          <p:nvPr/>
        </p:nvGrpSpPr>
        <p:grpSpPr bwMode="auto">
          <a:xfrm rot="-5400000">
            <a:off x="2514600" y="6019800"/>
            <a:ext cx="228600" cy="76200"/>
            <a:chOff x="2448" y="2976"/>
            <a:chExt cx="144" cy="48"/>
          </a:xfrm>
        </p:grpSpPr>
        <p:sp>
          <p:nvSpPr>
            <p:cNvPr id="26649" name="Oval 25"/>
            <p:cNvSpPr>
              <a:spLocks noChangeArrowheads="1"/>
            </p:cNvSpPr>
            <p:nvPr/>
          </p:nvSpPr>
          <p:spPr bwMode="auto">
            <a:xfrm>
              <a:off x="2448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50" name="Oval 26"/>
            <p:cNvSpPr>
              <a:spLocks noChangeArrowheads="1"/>
            </p:cNvSpPr>
            <p:nvPr/>
          </p:nvSpPr>
          <p:spPr bwMode="auto">
            <a:xfrm>
              <a:off x="2544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27"/>
          <p:cNvGrpSpPr>
            <a:grpSpLocks/>
          </p:cNvGrpSpPr>
          <p:nvPr/>
        </p:nvGrpSpPr>
        <p:grpSpPr bwMode="auto">
          <a:xfrm rot="-5400000">
            <a:off x="1981200" y="6019800"/>
            <a:ext cx="228600" cy="76200"/>
            <a:chOff x="2448" y="2976"/>
            <a:chExt cx="144" cy="48"/>
          </a:xfrm>
        </p:grpSpPr>
        <p:sp>
          <p:nvSpPr>
            <p:cNvPr id="26647" name="Oval 28"/>
            <p:cNvSpPr>
              <a:spLocks noChangeArrowheads="1"/>
            </p:cNvSpPr>
            <p:nvPr/>
          </p:nvSpPr>
          <p:spPr bwMode="auto">
            <a:xfrm>
              <a:off x="2448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8" name="Oval 29"/>
            <p:cNvSpPr>
              <a:spLocks noChangeArrowheads="1"/>
            </p:cNvSpPr>
            <p:nvPr/>
          </p:nvSpPr>
          <p:spPr bwMode="auto">
            <a:xfrm>
              <a:off x="2544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 rot="-5400000">
            <a:off x="2514600" y="4724400"/>
            <a:ext cx="228600" cy="76200"/>
            <a:chOff x="2448" y="2976"/>
            <a:chExt cx="144" cy="48"/>
          </a:xfrm>
        </p:grpSpPr>
        <p:sp>
          <p:nvSpPr>
            <p:cNvPr id="26645" name="Oval 31"/>
            <p:cNvSpPr>
              <a:spLocks noChangeArrowheads="1"/>
            </p:cNvSpPr>
            <p:nvPr/>
          </p:nvSpPr>
          <p:spPr bwMode="auto">
            <a:xfrm>
              <a:off x="2448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6" name="Oval 32"/>
            <p:cNvSpPr>
              <a:spLocks noChangeArrowheads="1"/>
            </p:cNvSpPr>
            <p:nvPr/>
          </p:nvSpPr>
          <p:spPr bwMode="auto">
            <a:xfrm>
              <a:off x="2544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 rot="-5400000">
            <a:off x="1981200" y="4724400"/>
            <a:ext cx="228600" cy="76200"/>
            <a:chOff x="2448" y="2976"/>
            <a:chExt cx="144" cy="48"/>
          </a:xfrm>
        </p:grpSpPr>
        <p:sp>
          <p:nvSpPr>
            <p:cNvPr id="26643" name="Oval 34"/>
            <p:cNvSpPr>
              <a:spLocks noChangeArrowheads="1"/>
            </p:cNvSpPr>
            <p:nvPr/>
          </p:nvSpPr>
          <p:spPr bwMode="auto">
            <a:xfrm>
              <a:off x="2448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Oval 35"/>
            <p:cNvSpPr>
              <a:spLocks noChangeArrowheads="1"/>
            </p:cNvSpPr>
            <p:nvPr/>
          </p:nvSpPr>
          <p:spPr bwMode="auto">
            <a:xfrm>
              <a:off x="2544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36"/>
          <p:cNvGrpSpPr>
            <a:grpSpLocks/>
          </p:cNvGrpSpPr>
          <p:nvPr/>
        </p:nvGrpSpPr>
        <p:grpSpPr bwMode="auto">
          <a:xfrm rot="-5400000">
            <a:off x="3429000" y="5410200"/>
            <a:ext cx="228600" cy="76200"/>
            <a:chOff x="2448" y="2976"/>
            <a:chExt cx="144" cy="48"/>
          </a:xfrm>
        </p:grpSpPr>
        <p:sp>
          <p:nvSpPr>
            <p:cNvPr id="26641" name="Oval 37"/>
            <p:cNvSpPr>
              <a:spLocks noChangeArrowheads="1"/>
            </p:cNvSpPr>
            <p:nvPr/>
          </p:nvSpPr>
          <p:spPr bwMode="auto">
            <a:xfrm>
              <a:off x="2448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Oval 38"/>
            <p:cNvSpPr>
              <a:spLocks noChangeArrowheads="1"/>
            </p:cNvSpPr>
            <p:nvPr/>
          </p:nvSpPr>
          <p:spPr bwMode="auto">
            <a:xfrm>
              <a:off x="2544" y="2976"/>
              <a:ext cx="48" cy="48"/>
            </a:xfrm>
            <a:prstGeom prst="ellipse">
              <a:avLst/>
            </a:prstGeom>
            <a:solidFill>
              <a:srgbClr val="FFFF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4219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build="allAtOnce" autoUpdateAnimBg="0"/>
      <p:bldP spid="21509" grpId="0" autoUpdateAnimBg="0"/>
      <p:bldP spid="2151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59E1CD-5166-CC45-960C-55058AB0B2CE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Drawing Lewis Structures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9688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b="1" dirty="0">
                <a:latin typeface="Arial" charset="0"/>
              </a:rPr>
              <a:t>1) Count the total valence electrons for the molecule:</a:t>
            </a:r>
            <a:r>
              <a:rPr lang="en-US" dirty="0">
                <a:latin typeface="Arial" charset="0"/>
              </a:rPr>
              <a:t> To do this, find the number of valence electrons for each atom in the molecule, and add them up. 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	Example: CO</a:t>
            </a:r>
            <a:r>
              <a:rPr lang="en-US" b="1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  </a:t>
            </a:r>
          </a:p>
          <a:p>
            <a:pPr eaLnBrk="1" hangingPunct="1">
              <a:buFontTx/>
              <a:buNone/>
            </a:pPr>
            <a:endParaRPr lang="en-US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Valence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electrons: </a:t>
            </a:r>
            <a:endParaRPr lang="en-US" dirty="0" smtClean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C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=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4e</a:t>
            </a:r>
            <a:r>
              <a:rPr lang="en-US" baseline="30000" dirty="0">
                <a:solidFill>
                  <a:srgbClr val="FF0000"/>
                </a:solidFill>
                <a:latin typeface="Arial" charset="0"/>
              </a:rPr>
              <a:t>-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  <a:latin typeface="Arial" charset="0"/>
              </a:rPr>
              <a:t>O = 6</a:t>
            </a:r>
            <a:r>
              <a:rPr lang="en-US" u="sng" dirty="0">
                <a:solidFill>
                  <a:srgbClr val="FF0000"/>
                </a:solidFill>
                <a:latin typeface="Arial" charset="0"/>
              </a:rPr>
              <a:t>e</a:t>
            </a:r>
            <a:r>
              <a:rPr lang="en-US" u="sng" baseline="30000" dirty="0" smtClean="0">
                <a:solidFill>
                  <a:srgbClr val="FF0000"/>
                </a:solidFill>
                <a:latin typeface="Arial" charset="0"/>
              </a:rPr>
              <a:t>-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</a:rPr>
              <a:t> (2)</a:t>
            </a:r>
          </a:p>
          <a:p>
            <a:pPr eaLnBrk="1" hangingPunct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		  16e</a:t>
            </a:r>
            <a:r>
              <a:rPr lang="en-US" baseline="30000" dirty="0" smtClean="0">
                <a:solidFill>
                  <a:srgbClr val="FF0000"/>
                </a:solidFill>
                <a:latin typeface="Arial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 total</a:t>
            </a:r>
          </a:p>
          <a:p>
            <a:pPr eaLnBrk="1" hangingPunct="1">
              <a:buFontTx/>
              <a:buNone/>
            </a:pPr>
            <a:endParaRPr lang="en-US" u="sng" dirty="0">
              <a:solidFill>
                <a:srgbClr val="FF0000"/>
              </a:solidFill>
              <a:latin typeface="Arial" charset="0"/>
              <a:sym typeface="Wingdings" charset="0"/>
            </a:endParaRPr>
          </a:p>
          <a:p>
            <a:pPr eaLnBrk="1" hangingPunct="1"/>
            <a:endParaRPr lang="en-US" b="1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0" y="990600"/>
            <a:ext cx="891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B0F0"/>
                </a:solidFill>
              </a:rPr>
              <a:t>To start: Draw Lewis symbols of all individual atoms in formula</a:t>
            </a:r>
          </a:p>
        </p:txBody>
      </p:sp>
    </p:spTree>
    <p:extLst>
      <p:ext uri="{BB962C8B-B14F-4D97-AF65-F5344CB8AC3E}">
        <p14:creationId xmlns:p14="http://schemas.microsoft.com/office/powerpoint/2010/main" val="4027627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6FB4BD-27E1-B640-B5C4-7B2C5F8149C7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Drawing Lewis Structures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528302" cy="565467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2800" b="1" dirty="0" smtClean="0">
                <a:latin typeface="Arial" charset="0"/>
              </a:rPr>
              <a:t>2) Write </a:t>
            </a:r>
            <a:r>
              <a:rPr lang="en-US" sz="2800" b="1" dirty="0">
                <a:latin typeface="Arial" charset="0"/>
              </a:rPr>
              <a:t>the symbols for each atom</a:t>
            </a:r>
          </a:p>
          <a:p>
            <a:pPr lvl="1" eaLnBrk="1" hangingPunct="1"/>
            <a:r>
              <a:rPr lang="en-US" sz="2400" b="1" dirty="0">
                <a:latin typeface="Arial" charset="0"/>
              </a:rPr>
              <a:t>the least electronegative atoms goes in the </a:t>
            </a:r>
            <a:r>
              <a:rPr lang="en-US" sz="2400" b="1" dirty="0" smtClean="0">
                <a:latin typeface="Arial" charset="0"/>
              </a:rPr>
              <a:t>center</a:t>
            </a:r>
            <a:endParaRPr lang="en-US" b="1" dirty="0">
              <a:latin typeface="Arial" charset="0"/>
            </a:endParaRPr>
          </a:p>
          <a:p>
            <a:pPr lvl="1" eaLnBrk="1" hangingPunct="1"/>
            <a:r>
              <a:rPr lang="en-US" sz="2400" b="1" dirty="0">
                <a:latin typeface="Arial" charset="0"/>
              </a:rPr>
              <a:t>If there are 2 elements: central atom is first</a:t>
            </a:r>
          </a:p>
          <a:p>
            <a:pPr lvl="1" eaLnBrk="1" hangingPunct="1"/>
            <a:r>
              <a:rPr lang="en-US" sz="2400" b="1" dirty="0">
                <a:latin typeface="Arial" charset="0"/>
              </a:rPr>
              <a:t>more than 2: order of connected atoms as written in </a:t>
            </a:r>
            <a:r>
              <a:rPr lang="en-US" sz="2400" b="1" dirty="0" smtClean="0">
                <a:latin typeface="Arial" charset="0"/>
              </a:rPr>
              <a:t>formula</a:t>
            </a:r>
          </a:p>
          <a:p>
            <a:pPr lvl="1" eaLnBrk="1" hangingPunct="1"/>
            <a:endParaRPr lang="en-US" sz="2400" b="1" dirty="0" smtClean="0">
              <a:latin typeface="Arial" charset="0"/>
            </a:endParaRPr>
          </a:p>
          <a:p>
            <a:pPr marL="457200" lvl="1" indent="0" eaLnBrk="1" hangingPunct="1">
              <a:buNone/>
            </a:pPr>
            <a:endParaRPr lang="en-US" sz="240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Arial" charset="0"/>
              </a:rPr>
              <a:t>3) Add in each atoms valence electrons</a:t>
            </a:r>
            <a:endParaRPr lang="en-US" sz="280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			</a:t>
            </a:r>
            <a:endParaRPr lang="en-US" sz="2800" b="1" dirty="0" smtClean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						O  	C		O</a:t>
            </a:r>
            <a:endParaRPr lang="en-US" sz="2800" b="1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endParaRPr lang="en-US" sz="2800" b="1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US" sz="2800" b="1" dirty="0">
              <a:solidFill>
                <a:srgbClr val="FF0000"/>
              </a:solidFill>
              <a:latin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423378" y="4537670"/>
            <a:ext cx="3155950" cy="1360795"/>
            <a:chOff x="2423378" y="4537670"/>
            <a:chExt cx="3155950" cy="1360795"/>
          </a:xfrm>
        </p:grpSpPr>
        <p:sp>
          <p:nvSpPr>
            <p:cNvPr id="2" name="TextBox 1"/>
            <p:cNvSpPr txBox="1"/>
            <p:nvPr/>
          </p:nvSpPr>
          <p:spPr>
            <a:xfrm>
              <a:off x="2635250" y="4586585"/>
              <a:ext cx="7143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494212" y="4537670"/>
              <a:ext cx="7143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0612" y="5049708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55243" y="4810293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93393" y="4819818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41043" y="5051593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45693" y="4568993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17093" y="4784893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82118" y="4810293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37643" y="5042068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5400000">
              <a:off x="2481689" y="5108019"/>
              <a:ext cx="7143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 rot="5400000">
              <a:off x="4806642" y="5125779"/>
              <a:ext cx="7143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0484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4) Make bonds between unpaired electrons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			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		    O  	C  	O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Arial" charset="0"/>
              </a:rPr>
              <a:t>**Redraw**</a:t>
            </a: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latin typeface="Arial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048549" y="2204045"/>
            <a:ext cx="3155950" cy="1360795"/>
            <a:chOff x="2423378" y="4537670"/>
            <a:chExt cx="3155950" cy="1360795"/>
          </a:xfrm>
        </p:grpSpPr>
        <p:sp>
          <p:nvSpPr>
            <p:cNvPr id="5" name="TextBox 4"/>
            <p:cNvSpPr txBox="1"/>
            <p:nvPr/>
          </p:nvSpPr>
          <p:spPr>
            <a:xfrm>
              <a:off x="2635250" y="4586585"/>
              <a:ext cx="7143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494212" y="4537670"/>
              <a:ext cx="7143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630612" y="5049708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55243" y="4810293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93393" y="4819818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41043" y="5051593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45693" y="4568993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17093" y="4784893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82118" y="4810293"/>
              <a:ext cx="6484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37643" y="5042068"/>
              <a:ext cx="44926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 rot="5400000">
              <a:off x="2481689" y="5108019"/>
              <a:ext cx="7143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5400000">
              <a:off x="4806642" y="5125779"/>
              <a:ext cx="7143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800" b="1" dirty="0" smtClean="0">
                  <a:solidFill>
                    <a:srgbClr val="FF0000"/>
                  </a:solidFill>
                </a:rPr>
                <a:t>..</a:t>
              </a:r>
              <a:endParaRPr lang="en-US" sz="4800" b="1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9" name="Straight Connector 18"/>
          <p:cNvCxnSpPr/>
          <p:nvPr/>
        </p:nvCxnSpPr>
        <p:spPr>
          <a:xfrm>
            <a:off x="3491527" y="2850465"/>
            <a:ext cx="627856" cy="23349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96302" y="3083957"/>
            <a:ext cx="627856" cy="2317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12077" y="3066365"/>
            <a:ext cx="44370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590224" y="3317190"/>
            <a:ext cx="890190" cy="120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304800" y="441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 = C = O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314700" y="4451350"/>
            <a:ext cx="412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FF0000"/>
                </a:solidFill>
                <a:cs typeface="Arial" charset="0"/>
              </a:rPr>
              <a:t>¨</a:t>
            </a:r>
          </a:p>
        </p:txBody>
      </p:sp>
      <p:sp>
        <p:nvSpPr>
          <p:cNvPr id="29" name="Text Box 7"/>
          <p:cNvSpPr txBox="1">
            <a:spLocks noChangeArrowheads="1"/>
          </p:cNvSpPr>
          <p:nvPr/>
        </p:nvSpPr>
        <p:spPr bwMode="auto">
          <a:xfrm>
            <a:off x="5083175" y="4435475"/>
            <a:ext cx="412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FF0000"/>
                </a:solidFill>
                <a:cs typeface="Arial" charset="0"/>
              </a:rPr>
              <a:t>¨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3324225" y="5048250"/>
            <a:ext cx="412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FF0000"/>
                </a:solidFill>
                <a:cs typeface="Arial" charset="0"/>
              </a:rPr>
              <a:t>¨</a:t>
            </a: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99050" y="5089525"/>
            <a:ext cx="4127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5400" b="1" dirty="0">
                <a:solidFill>
                  <a:srgbClr val="FF0000"/>
                </a:solidFill>
                <a:cs typeface="Arial" charset="0"/>
              </a:rPr>
              <a:t>¨</a:t>
            </a:r>
          </a:p>
        </p:txBody>
      </p:sp>
    </p:spTree>
    <p:extLst>
      <p:ext uri="{BB962C8B-B14F-4D97-AF65-F5344CB8AC3E}">
        <p14:creationId xmlns:p14="http://schemas.microsoft.com/office/powerpoint/2010/main" val="294625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5) Make sure that each atom is fulfilling the octet or duet Rule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6) Count number of electrons and make sure that they match original total valence electrons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454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 CHEM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Quicker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05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59E1CD-5166-CC45-960C-55058AB0B2CE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Drawing Lewis Structures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Tx/>
              <a:buNone/>
            </a:pPr>
            <a:r>
              <a:rPr lang="en-US" b="1" dirty="0">
                <a:latin typeface="Arial" charset="0"/>
              </a:rPr>
              <a:t>1) Count the total valence electrons for the molecule:</a:t>
            </a:r>
            <a:r>
              <a:rPr lang="en-US" dirty="0">
                <a:latin typeface="Arial" charset="0"/>
              </a:rPr>
              <a:t> To do this, find the number of valence electrons for each atom in the molecule, and add them up. </a:t>
            </a:r>
          </a:p>
          <a:p>
            <a:pPr eaLnBrk="1" hangingPunct="1">
              <a:buFontTx/>
              <a:buNone/>
            </a:pPr>
            <a:r>
              <a:rPr lang="en-US" b="1" dirty="0">
                <a:solidFill>
                  <a:srgbClr val="FF0000"/>
                </a:solidFill>
                <a:latin typeface="Arial" charset="0"/>
              </a:rPr>
              <a:t>	Example: CO</a:t>
            </a:r>
            <a:r>
              <a:rPr lang="en-US" b="1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dirty="0">
                <a:latin typeface="Arial" charset="0"/>
              </a:rPr>
              <a:t>  </a:t>
            </a:r>
          </a:p>
          <a:p>
            <a:pPr>
              <a:buNone/>
            </a:pPr>
            <a:r>
              <a:rPr lang="en-US" dirty="0">
                <a:latin typeface="Arial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Valence electrons: 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C = 4e</a:t>
            </a:r>
            <a:r>
              <a:rPr lang="en-US" baseline="30000" dirty="0">
                <a:solidFill>
                  <a:srgbClr val="FF0000"/>
                </a:solidFill>
                <a:latin typeface="Arial" charset="0"/>
              </a:rPr>
              <a:t>-</a:t>
            </a:r>
            <a:endParaRPr lang="en-US" dirty="0">
              <a:solidFill>
                <a:srgbClr val="FF0000"/>
              </a:solidFill>
              <a:latin typeface="Arial" charset="0"/>
            </a:endParaRPr>
          </a:p>
          <a:p>
            <a:pPr>
              <a:buNone/>
            </a:pPr>
            <a:r>
              <a:rPr lang="en-US" u="sng" dirty="0">
                <a:solidFill>
                  <a:srgbClr val="FF0000"/>
                </a:solidFill>
                <a:latin typeface="Arial" charset="0"/>
              </a:rPr>
              <a:t>O = 6e</a:t>
            </a:r>
            <a:r>
              <a:rPr lang="en-US" u="sng" baseline="30000" dirty="0">
                <a:solidFill>
                  <a:srgbClr val="FF0000"/>
                </a:solidFill>
                <a:latin typeface="Arial" charset="0"/>
              </a:rPr>
              <a:t>-</a:t>
            </a:r>
            <a:r>
              <a:rPr lang="en-US" u="sng" dirty="0">
                <a:solidFill>
                  <a:srgbClr val="FF0000"/>
                </a:solidFill>
                <a:latin typeface="Arial" charset="0"/>
              </a:rPr>
              <a:t> (2)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		  16e</a:t>
            </a:r>
            <a:r>
              <a:rPr lang="en-US" baseline="30000" dirty="0">
                <a:solidFill>
                  <a:srgbClr val="FF0000"/>
                </a:solidFill>
                <a:latin typeface="Arial" charset="0"/>
              </a:rPr>
              <a:t>-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 total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latin typeface="Arial" charset="0"/>
                <a:sym typeface="Wingdings" charset="0"/>
              </a:rPr>
              <a:t>Total </a:t>
            </a:r>
            <a:r>
              <a:rPr lang="en-US" sz="2800" b="1" dirty="0">
                <a:latin typeface="Arial" charset="0"/>
                <a:sym typeface="Wingdings" charset="0"/>
              </a:rPr>
              <a:t>number of valence electrons is important, not where they came from.</a:t>
            </a:r>
            <a:endParaRPr lang="en-US" sz="2800" b="1" dirty="0">
              <a:latin typeface="Arial" charset="0"/>
            </a:endParaRPr>
          </a:p>
          <a:p>
            <a:pPr eaLnBrk="1" hangingPunct="1"/>
            <a:endParaRPr lang="en-US" b="1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0" y="990600"/>
            <a:ext cx="891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B0F0"/>
                </a:solidFill>
              </a:rPr>
              <a:t>To start: Draw Lewis symbols of all individual atoms in formula</a:t>
            </a:r>
          </a:p>
        </p:txBody>
      </p:sp>
    </p:spTree>
    <p:extLst>
      <p:ext uri="{BB962C8B-B14F-4D97-AF65-F5344CB8AC3E}">
        <p14:creationId xmlns:p14="http://schemas.microsoft.com/office/powerpoint/2010/main" val="74036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D6FB4BD-27E1-B640-B5C4-7B2C5F8149C7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Drawing Lewis Structures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991600" cy="4525963"/>
          </a:xfrm>
        </p:spPr>
        <p:txBody>
          <a:bodyPr>
            <a:normAutofit fontScale="92500"/>
          </a:bodyPr>
          <a:lstStyle/>
          <a:p>
            <a:pPr eaLnBrk="1" hangingPunct="1">
              <a:buFontTx/>
              <a:buNone/>
            </a:pPr>
            <a:r>
              <a:rPr lang="en-US" sz="2800" b="1" dirty="0">
                <a:latin typeface="Arial" charset="0"/>
              </a:rPr>
              <a:t>2) Write the symbols for each atom</a:t>
            </a:r>
          </a:p>
          <a:p>
            <a:pPr lvl="1" eaLnBrk="1" hangingPunct="1"/>
            <a:r>
              <a:rPr lang="en-US" sz="2400" b="1" dirty="0">
                <a:latin typeface="Arial" charset="0"/>
              </a:rPr>
              <a:t>the least electronegative atoms goes in the center</a:t>
            </a:r>
          </a:p>
          <a:p>
            <a:pPr lvl="1" eaLnBrk="1" hangingPunct="1"/>
            <a:r>
              <a:rPr lang="en-US" sz="2400" b="1" dirty="0">
                <a:latin typeface="Arial" charset="0"/>
              </a:rPr>
              <a:t>attach atoms with bonds</a:t>
            </a:r>
            <a:r>
              <a:rPr lang="en-US" b="1" dirty="0">
                <a:latin typeface="Arial" charset="0"/>
              </a:rPr>
              <a:t> </a:t>
            </a:r>
          </a:p>
          <a:p>
            <a:pPr lvl="1" eaLnBrk="1" hangingPunct="1"/>
            <a:r>
              <a:rPr lang="en-US" sz="2400" b="1" dirty="0">
                <a:latin typeface="Arial" charset="0"/>
              </a:rPr>
              <a:t>If there are 2 elements: central atom is first</a:t>
            </a:r>
          </a:p>
          <a:p>
            <a:pPr lvl="1" eaLnBrk="1" hangingPunct="1"/>
            <a:r>
              <a:rPr lang="en-US" sz="2400" b="1" dirty="0">
                <a:latin typeface="Arial" charset="0"/>
              </a:rPr>
              <a:t>more than 2: order of connected atoms as written in formula</a:t>
            </a:r>
          </a:p>
          <a:p>
            <a:pPr eaLnBrk="1" hangingPunct="1">
              <a:buFontTx/>
              <a:buNone/>
            </a:pPr>
            <a:endParaRPr lang="en-US" sz="2800" b="1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b="1" dirty="0">
                <a:latin typeface="Arial" charset="0"/>
              </a:rPr>
              <a:t>Use a single dash to show bonds between atoms:</a:t>
            </a:r>
          </a:p>
          <a:p>
            <a:pPr eaLnBrk="1" hangingPunct="1"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CO</a:t>
            </a:r>
            <a:r>
              <a:rPr lang="en-US" sz="2800" b="1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: 2 atoms, C is centrals, both O are attached to C by single bond</a:t>
            </a:r>
          </a:p>
          <a:p>
            <a:pPr eaLnBrk="1" hangingPunct="1"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			O—C—O</a:t>
            </a:r>
          </a:p>
          <a:p>
            <a:pPr eaLnBrk="1" hangingPunct="1">
              <a:buFontTx/>
              <a:buNone/>
            </a:pPr>
            <a:endParaRPr lang="en-US" sz="2800" b="1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US" sz="2800" b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33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A6CB9F-7DC3-4344-9640-259DA57C30BF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Arial" charset="0"/>
              </a:rPr>
              <a:t>Drawing Lewis Structures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en-US" b="1" dirty="0">
                <a:latin typeface="Arial" charset="0"/>
              </a:rPr>
              <a:t>3)Complete octets around all atoms bonded to central atom by adding electrons.</a:t>
            </a:r>
          </a:p>
          <a:p>
            <a:pPr eaLnBrk="1" hangingPunct="1">
              <a:buFontTx/>
              <a:buNone/>
            </a:pPr>
            <a:r>
              <a:rPr lang="en-US" sz="2400" b="1" dirty="0">
                <a:solidFill>
                  <a:srgbClr val="FF0000"/>
                </a:solidFill>
                <a:latin typeface="Arial" charset="0"/>
              </a:rPr>
              <a:t>			</a:t>
            </a:r>
            <a:r>
              <a:rPr lang="en-US" sz="2400" b="1" dirty="0">
                <a:solidFill>
                  <a:srgbClr val="7030A0"/>
                </a:solidFill>
                <a:latin typeface="Arial" charset="0"/>
              </a:rPr>
              <a:t>(H does not get an octet!)</a:t>
            </a:r>
            <a:endParaRPr lang="en-US" sz="2800" b="1" dirty="0">
              <a:solidFill>
                <a:srgbClr val="7030A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CO</a:t>
            </a:r>
            <a:r>
              <a:rPr lang="en-US" sz="2800" b="1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:   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</a:rPr>
              <a:t>.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.            ..</a:t>
            </a:r>
          </a:p>
          <a:p>
            <a:pPr eaLnBrk="1" hangingPunct="1"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		      : O – C – O :</a:t>
            </a:r>
          </a:p>
          <a:p>
            <a:pPr eaLnBrk="1" hangingPunct="1"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		        ..            ..</a:t>
            </a:r>
          </a:p>
          <a:p>
            <a:pPr eaLnBrk="1" hangingPunct="1">
              <a:buFontTx/>
              <a:buNone/>
            </a:pPr>
            <a:endParaRPr lang="en-US" sz="2800" b="1" dirty="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2800" b="1" dirty="0">
                <a:latin typeface="Arial" charset="0"/>
              </a:rPr>
              <a:t>Count electrons now: 16 valence electrons shown, both O have octet, C?</a:t>
            </a:r>
          </a:p>
        </p:txBody>
      </p:sp>
    </p:spTree>
    <p:extLst>
      <p:ext uri="{BB962C8B-B14F-4D97-AF65-F5344CB8AC3E}">
        <p14:creationId xmlns:p14="http://schemas.microsoft.com/office/powerpoint/2010/main" val="2089333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5998</TotalTime>
  <Words>426</Words>
  <Application>Microsoft Macintosh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Lewis Structures</vt:lpstr>
      <vt:lpstr>Drawing Lewis Structures</vt:lpstr>
      <vt:lpstr>Drawing Lewis Structures</vt:lpstr>
      <vt:lpstr>PowerPoint Presentation</vt:lpstr>
      <vt:lpstr>PowerPoint Presentation</vt:lpstr>
      <vt:lpstr>AP CHEM Method</vt:lpstr>
      <vt:lpstr>Drawing Lewis Structures</vt:lpstr>
      <vt:lpstr>Drawing Lewis Structures</vt:lpstr>
      <vt:lpstr>Drawing Lewis Structures</vt:lpstr>
      <vt:lpstr>Drawing Lewis Structures</vt:lpstr>
      <vt:lpstr>Drawing Lewis Structures</vt:lpstr>
      <vt:lpstr>Drawing Lewis Structures</vt:lpstr>
      <vt:lpstr>Drawing Lewis Structures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Roskin</dc:creator>
  <cp:lastModifiedBy>Leah Roskin</cp:lastModifiedBy>
  <cp:revision>6</cp:revision>
  <dcterms:created xsi:type="dcterms:W3CDTF">2016-05-12T15:23:56Z</dcterms:created>
  <dcterms:modified xsi:type="dcterms:W3CDTF">2016-12-19T16:50:38Z</dcterms:modified>
</cp:coreProperties>
</file>