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2"/>
  </p:notesMasterIdLst>
  <p:sldIdLst>
    <p:sldId id="293" r:id="rId2"/>
    <p:sldId id="257" r:id="rId3"/>
    <p:sldId id="258" r:id="rId4"/>
    <p:sldId id="290" r:id="rId5"/>
    <p:sldId id="291" r:id="rId6"/>
    <p:sldId id="294" r:id="rId7"/>
    <p:sldId id="295" r:id="rId8"/>
    <p:sldId id="296" r:id="rId9"/>
    <p:sldId id="297" r:id="rId10"/>
    <p:sldId id="298" r:id="rId11"/>
    <p:sldId id="300" r:id="rId12"/>
    <p:sldId id="260" r:id="rId13"/>
    <p:sldId id="262" r:id="rId14"/>
    <p:sldId id="263" r:id="rId15"/>
    <p:sldId id="264" r:id="rId16"/>
    <p:sldId id="265" r:id="rId17"/>
    <p:sldId id="266" r:id="rId18"/>
    <p:sldId id="267" r:id="rId19"/>
    <p:sldId id="268" r:id="rId20"/>
    <p:sldId id="269" r:id="rId21"/>
    <p:sldId id="270" r:id="rId22"/>
    <p:sldId id="271" r:id="rId23"/>
    <p:sldId id="272" r:id="rId24"/>
    <p:sldId id="292"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 id="289" r:id="rId40"/>
    <p:sldId id="288"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p:restoredTop sz="94698"/>
  </p:normalViewPr>
  <p:slideViewPr>
    <p:cSldViewPr snapToGrid="0" snapToObjects="1">
      <p:cViewPr varScale="1">
        <p:scale>
          <a:sx n="88" d="100"/>
          <a:sy n="88" d="100"/>
        </p:scale>
        <p:origin x="920"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2977D2-7A65-6043-B91D-D05FED46453B}" type="datetimeFigureOut">
              <a:rPr lang="en-US" smtClean="0"/>
              <a:t>9/24/18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87913B-EC45-7845-9A4A-92069A1B317F}" type="slidenum">
              <a:rPr lang="en-US" smtClean="0"/>
              <a:t>‹#›</a:t>
            </a:fld>
            <a:endParaRPr lang="en-US"/>
          </a:p>
        </p:txBody>
      </p:sp>
    </p:spTree>
    <p:extLst>
      <p:ext uri="{BB962C8B-B14F-4D97-AF65-F5344CB8AC3E}">
        <p14:creationId xmlns:p14="http://schemas.microsoft.com/office/powerpoint/2010/main" val="400726342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ea typeface="ＭＳ Ｐゴシック" charset="0"/>
                <a:cs typeface="ＭＳ Ｐゴシック" charset="0"/>
              </a:rPr>
              <a:t>In most of these cases, it is not possible to state with mathematical certainty the probability that the specimens are of common origin, it can only be concluded that the probability is so high as to defy mathematical calculations</a:t>
            </a:r>
          </a:p>
          <a:p>
            <a:pPr eaLnBrk="1" hangingPunct="1"/>
            <a:endParaRPr lang="en-US">
              <a:latin typeface="Calibri" charset="0"/>
              <a:ea typeface="ＭＳ Ｐゴシック" charset="0"/>
              <a:cs typeface="ＭＳ Ｐゴシック" charset="0"/>
            </a:endParaRP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5C265E7-AA26-F344-B280-62DEADB5377D}" type="slidenum">
              <a:rPr lang="en-US" sz="1200"/>
              <a:pPr eaLnBrk="1" hangingPunct="1"/>
              <a:t>7</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dirty="0">
                <a:latin typeface="Calibri" charset="0"/>
                <a:ea typeface="ＭＳ Ｐゴシック" charset="0"/>
                <a:cs typeface="ＭＳ Ｐゴシック" charset="0"/>
              </a:rPr>
              <a:t>The body of a woman was found with evidence of beating about the head and a stab wound to the neck.  Her husband was charged with murder.  The pathologist found a knife blade tip in the wound in the neck.  The knife blade tip was compared with the broken blade of a penknife found in the trousers pocket of the accused. Scratch marks running across the blade tip correspond in detail to those on the broken handle.</a:t>
            </a: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947C83D-E285-054C-86F3-984C6CDE341E}" type="slidenum">
              <a:rPr lang="en-US" sz="1200"/>
              <a:pPr eaLnBrk="1" hangingPunct="1"/>
              <a:t>8</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dirty="0" err="1">
                <a:latin typeface="Calibri" charset="0"/>
                <a:ea typeface="ＭＳ Ｐゴシック" charset="0"/>
                <a:cs typeface="ＭＳ Ｐゴシック" charset="0"/>
              </a:rPr>
              <a:t>Multilocus</a:t>
            </a:r>
            <a:r>
              <a:rPr lang="en-US" dirty="0">
                <a:latin typeface="Calibri" charset="0"/>
                <a:ea typeface="ＭＳ Ｐゴシック" charset="0"/>
                <a:cs typeface="ＭＳ Ｐゴシック" charset="0"/>
              </a:rPr>
              <a:t> comparison of a forensic bloodstain (</a:t>
            </a:r>
            <a:r>
              <a:rPr lang="en-US" dirty="0" err="1">
                <a:latin typeface="Calibri" charset="0"/>
                <a:ea typeface="ＭＳ Ｐゴシック" charset="0"/>
                <a:cs typeface="ＭＳ Ｐゴシック" charset="0"/>
              </a:rPr>
              <a:t>centre</a:t>
            </a:r>
            <a:r>
              <a:rPr lang="en-US" dirty="0">
                <a:latin typeface="Calibri" charset="0"/>
                <a:ea typeface="ＭＳ Ｐゴシック" charset="0"/>
                <a:cs typeface="ＭＳ Ｐゴシック" charset="0"/>
              </a:rPr>
              <a:t> lane) shows the DNA microsatellite banding pattern to be identical with that of the individual in the third lane from the left.  Estimation of the probably of obtaining such a match by chance requires knowledge of the allele frequencies at all of the component loci.  Use of multiple markers can reduce the probability of such a "false positive" to several orders of magnitude less than the inverse of the total number of humans that have ever lived.</a:t>
            </a: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D5267C5-16D5-5F45-ADF2-622B9A7F6B77}" type="slidenum">
              <a:rPr lang="en-US" sz="1200"/>
              <a:pPr eaLnBrk="1" hangingPunct="1"/>
              <a:t>10</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dirty="0">
                <a:latin typeface="Calibri" charset="0"/>
              </a:rPr>
              <a:t>Just before noon on the 18th of June, 1964, in Los Angeles, an elderly lady by the name of Juanita Brooks was walking home from grocery shopping. As she made her way down an alley, she stooped to pick up an empty carton, at which point she suddenly felt herself being pushed to the ground. When she looked up, she saw a young woman with a blond ponytail running away down the alley with her purse. Near the end of the alley, a man named John Bass saw a woman run out of the alley and jump into a yellow car. The car took off and passed close by him. Bass subsequently described the driver as black, with a beard and a mustache. He described the young woman as Caucasian, slightly over five feet tall, with dark blond hair in a ponytail. Several days later, the LA Police arrested Janet Louise Collins and her husband Malcolm Ricardo Collins and charged them with the crime. Unfortunately for the prosecutor, neither Mrs. Brooks nor Mr. Bass could make a positive identification of either of the defendants. Instead, the prosecutor called as an expert witness a mathematics instructor at a nearby state college to testify on the probabilities that, he claimed, were relevant to the case</a:t>
            </a:r>
          </a:p>
          <a:p>
            <a:pPr>
              <a:spcBef>
                <a:spcPct val="0"/>
              </a:spcBef>
            </a:pPr>
            <a:endParaRPr lang="en-US" dirty="0">
              <a:latin typeface="Calibri" charset="0"/>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1261BBE-0E9D-E246-8873-559A84B1EDF1}" type="slidenum">
              <a:rPr lang="en-US" sz="1200"/>
              <a:pPr eaLnBrk="1" hangingPunct="1"/>
              <a:t>23</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60004D5-E4C7-2141-85AA-24561C1EA8D1}" type="datetimeFigureOut">
              <a:rPr lang="en-US" smtClean="0"/>
              <a:t>9/24/18</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5BE69F7-AB70-8449-8425-19A20CA7933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60004D5-E4C7-2141-85AA-24561C1EA8D1}" type="datetimeFigureOut">
              <a:rPr lang="en-US" smtClean="0"/>
              <a:t>9/24/18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BE69F7-AB70-8449-8425-19A20CA7933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860004D5-E4C7-2141-85AA-24561C1EA8D1}" type="datetimeFigureOut">
              <a:rPr lang="en-US" smtClean="0"/>
              <a:t>9/24/18</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5BE69F7-AB70-8449-8425-19A20CA7933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DA3E9766-06BF-A646-80D0-5988524D6168}" type="slidenum">
              <a:rPr lang="en-US"/>
              <a:pPr/>
              <a:t>‹#›</a:t>
            </a:fld>
            <a:endParaRPr lang="en-US"/>
          </a:p>
        </p:txBody>
      </p:sp>
    </p:spTree>
    <p:extLst>
      <p:ext uri="{BB962C8B-B14F-4D97-AF65-F5344CB8AC3E}">
        <p14:creationId xmlns:p14="http://schemas.microsoft.com/office/powerpoint/2010/main" val="2741246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860004D5-E4C7-2141-85AA-24561C1EA8D1}" type="datetimeFigureOut">
              <a:rPr lang="en-US" smtClean="0"/>
              <a:t>9/24/18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5BE69F7-AB70-8449-8425-19A20CA79336}"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860004D5-E4C7-2141-85AA-24561C1EA8D1}" type="datetimeFigureOut">
              <a:rPr lang="en-US" smtClean="0"/>
              <a:t>9/24/18</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5BE69F7-AB70-8449-8425-19A20CA79336}"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860004D5-E4C7-2141-85AA-24561C1EA8D1}" type="datetimeFigureOut">
              <a:rPr lang="en-US" smtClean="0"/>
              <a:t>9/24/18</a:t>
            </a:fld>
            <a:endParaRPr lang="en-US"/>
          </a:p>
        </p:txBody>
      </p:sp>
      <p:sp>
        <p:nvSpPr>
          <p:cNvPr id="10" name="Slide Number Placeholder 9"/>
          <p:cNvSpPr>
            <a:spLocks noGrp="1"/>
          </p:cNvSpPr>
          <p:nvPr>
            <p:ph type="sldNum" sz="quarter" idx="16"/>
          </p:nvPr>
        </p:nvSpPr>
        <p:spPr/>
        <p:txBody>
          <a:bodyPr rtlCol="0"/>
          <a:lstStyle/>
          <a:p>
            <a:fld id="{B5BE69F7-AB70-8449-8425-19A20CA79336}"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860004D5-E4C7-2141-85AA-24561C1EA8D1}" type="datetimeFigureOut">
              <a:rPr lang="en-US" smtClean="0"/>
              <a:t>9/24/18</a:t>
            </a:fld>
            <a:endParaRPr lang="en-US"/>
          </a:p>
        </p:txBody>
      </p:sp>
      <p:sp>
        <p:nvSpPr>
          <p:cNvPr id="12" name="Slide Number Placeholder 11"/>
          <p:cNvSpPr>
            <a:spLocks noGrp="1"/>
          </p:cNvSpPr>
          <p:nvPr>
            <p:ph type="sldNum" sz="quarter" idx="16"/>
          </p:nvPr>
        </p:nvSpPr>
        <p:spPr/>
        <p:txBody>
          <a:bodyPr rtlCol="0"/>
          <a:lstStyle/>
          <a:p>
            <a:fld id="{B5BE69F7-AB70-8449-8425-19A20CA79336}"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60004D5-E4C7-2141-85AA-24561C1EA8D1}" type="datetimeFigureOut">
              <a:rPr lang="en-US" smtClean="0"/>
              <a:t>9/24/18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5BE69F7-AB70-8449-8425-19A20CA7933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0004D5-E4C7-2141-85AA-24561C1EA8D1}" type="datetimeFigureOut">
              <a:rPr lang="en-US" smtClean="0"/>
              <a:t>9/24/18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5BE69F7-AB70-8449-8425-19A20CA7933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860004D5-E4C7-2141-85AA-24561C1EA8D1}" type="datetimeFigureOut">
              <a:rPr lang="en-US" smtClean="0"/>
              <a:t>9/24/18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5BE69F7-AB70-8449-8425-19A20CA79336}"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860004D5-E4C7-2141-85AA-24561C1EA8D1}" type="datetimeFigureOut">
              <a:rPr lang="en-US" smtClean="0"/>
              <a:t>9/24/18</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5BE69F7-AB70-8449-8425-19A20CA79336}"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60004D5-E4C7-2141-85AA-24561C1EA8D1}" type="datetimeFigureOut">
              <a:rPr lang="en-US" smtClean="0"/>
              <a:t>9/24/18</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5BE69F7-AB70-8449-8425-19A20CA7933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rds.yahoo.com/_ylt=A0WTbx8ZSctKCF8B2WWJzbkF;_ylu=X3oDMTBpdDZuNzZrBHBvcwM5BHNlYwNzcgR2dGlkAw--/SIG=1gobtr1hl/EXP=1254922905/**http:/images.search.yahoo.com/images/view?back=http://images.search.yahoo.com/search/images?p=white+woman+with+blonde+hair&amp;ei=utf-8&amp;y=Search&amp;w=500&amp;h=500&amp;imgurl=www.habett.org/images/full/565.jpg&amp;rurl=http://www.habett.org/images/htmls/565.html&amp;size=84k&amp;name=565+jpg&amp;p=white+woman+with+blonde+hair&amp;oid=f8e27efa5ceb6fb6&amp;fr2=&amp;no=9&amp;tt=109&amp;sigr=11b02cgij&amp;sigi=1120ic70a&amp;sigb=12tjvggs1"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rds.yahoo.com/_ylt=A0WTb_u_S8tKrJoA4oajzbkF/SIG=12d9vdoa1/EXP=1254923583/**http:/www.jamaicans.com/blog/wp-content/jungle-fever.jpg"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rds.yahoo.com/_ylt=A0WTb_nlTMtKjWYB_cKJzbkF;_ylu=X3oDMTBqaXBrN2duBHBvcwMzNwRzZWMDc3IEdnRpZAM-/SIG=1ia2pq5f2/EXP=1254923877/**http:/images.search.yahoo.com/images/view?back=http://images.search.yahoo.com/search/images?p=yellow+car&amp;b=21&amp;ni=20&amp;ei=utf-8&amp;y=Search&amp;pstart=1&amp;w=500&amp;h=375&amp;imgurl=static.flickr.com/24/44633906_503671aff6.jpg&amp;rurl=http://www.flickr.com/photos/40726390@N00/44633906/&amp;size=157k&amp;name=Yellow+car&amp;p=yellow+car&amp;oid=a3c5aa668371cc14&amp;fr2=&amp;fusr=coveman&amp;no=37&amp;tt=411220&amp;b=21&amp;ni=20&amp;sigr=11jo7n017&amp;sigi=11c27vdtv&amp;sigb=12vq9cmc1"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Laci</a:t>
            </a:r>
            <a:r>
              <a:rPr lang="en-US" dirty="0"/>
              <a:t> Peterson </a:t>
            </a:r>
          </a:p>
        </p:txBody>
      </p:sp>
      <p:sp>
        <p:nvSpPr>
          <p:cNvPr id="3" name="Content Placeholder 2"/>
          <p:cNvSpPr>
            <a:spLocks noGrp="1"/>
          </p:cNvSpPr>
          <p:nvPr>
            <p:ph sz="quarter" idx="1"/>
          </p:nvPr>
        </p:nvSpPr>
        <p:spPr>
          <a:xfrm>
            <a:off x="612648" y="1600200"/>
            <a:ext cx="8153400" cy="5257800"/>
          </a:xfrm>
        </p:spPr>
        <p:txBody>
          <a:bodyPr>
            <a:normAutofit/>
          </a:bodyPr>
          <a:lstStyle/>
          <a:p>
            <a:r>
              <a:rPr lang="en-US" dirty="0"/>
              <a:t>What happened in this case?</a:t>
            </a:r>
          </a:p>
          <a:p>
            <a:pPr lvl="1"/>
            <a:r>
              <a:rPr lang="en-US" dirty="0"/>
              <a:t>Classify the type of evidence</a:t>
            </a:r>
          </a:p>
          <a:p>
            <a:r>
              <a:rPr lang="en-US" dirty="0"/>
              <a:t>According to Scott Peterson, he was going fishing in the delta mid-day? </a:t>
            </a:r>
          </a:p>
          <a:p>
            <a:pPr marL="834390" lvl="1" indent="-514350"/>
            <a:r>
              <a:rPr lang="en-US" dirty="0"/>
              <a:t>Why was this statement in question?</a:t>
            </a:r>
          </a:p>
          <a:p>
            <a:pPr marL="514350" indent="-514350"/>
            <a:r>
              <a:rPr lang="en-US" dirty="0"/>
              <a:t>With </a:t>
            </a:r>
            <a:r>
              <a:rPr lang="en-US" dirty="0" err="1"/>
              <a:t>Laci</a:t>
            </a:r>
            <a:r>
              <a:rPr lang="en-US" dirty="0"/>
              <a:t> Peterson’s body in the salt water, how would you expect this to alter the process of decomposition?</a:t>
            </a:r>
          </a:p>
        </p:txBody>
      </p:sp>
    </p:spTree>
    <p:extLst>
      <p:ext uri="{BB962C8B-B14F-4D97-AF65-F5344CB8AC3E}">
        <p14:creationId xmlns:p14="http://schemas.microsoft.com/office/powerpoint/2010/main" val="865189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12775" y="228600"/>
            <a:ext cx="8153400" cy="990600"/>
          </a:xfrm>
        </p:spPr>
        <p:txBody>
          <a:bodyPr/>
          <a:lstStyle/>
          <a:p>
            <a:pPr eaLnBrk="1" hangingPunct="1"/>
            <a:r>
              <a:rPr lang="en-US">
                <a:latin typeface="Tw Cen MT" charset="0"/>
                <a:ea typeface="ＭＳ Ｐゴシック" charset="0"/>
                <a:cs typeface="ＭＳ Ｐゴシック" charset="0"/>
              </a:rPr>
              <a:t>DNA Fingerprint</a:t>
            </a:r>
          </a:p>
        </p:txBody>
      </p:sp>
      <p:pic>
        <p:nvPicPr>
          <p:cNvPr id="27651" name="Content Placeholder 3" descr="F14-03_DNA_fingerprint.jpg"/>
          <p:cNvPicPr>
            <a:picLocks noGrp="1" noChangeAspect="1"/>
          </p:cNvPicPr>
          <p:nvPr>
            <p:ph sz="quarter" idx="1"/>
          </p:nvPr>
        </p:nvPicPr>
        <p:blipFill>
          <a:blip r:embed="rId3">
            <a:extLst>
              <a:ext uri="{28A0092B-C50C-407E-A947-70E740481C1C}">
                <a14:useLocalDpi xmlns:a14="http://schemas.microsoft.com/office/drawing/2010/main" val="0"/>
              </a:ext>
            </a:extLst>
          </a:blip>
          <a:srcRect l="-80472" r="-80472"/>
          <a:stretch>
            <a:fillRect/>
          </a:stretch>
        </p:blipFill>
        <p:spPr>
          <a:xfrm>
            <a:off x="612775" y="1600200"/>
            <a:ext cx="8781551" cy="4842164"/>
          </a:xfrm>
        </p:spPr>
      </p:pic>
    </p:spTree>
    <p:extLst>
      <p:ext uri="{BB962C8B-B14F-4D97-AF65-F5344CB8AC3E}">
        <p14:creationId xmlns:p14="http://schemas.microsoft.com/office/powerpoint/2010/main" val="3804842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12775" y="228600"/>
            <a:ext cx="8153400" cy="990600"/>
          </a:xfrm>
        </p:spPr>
        <p:txBody>
          <a:bodyPr/>
          <a:lstStyle/>
          <a:p>
            <a:pPr eaLnBrk="1" hangingPunct="1"/>
            <a:r>
              <a:rPr lang="en-US">
                <a:latin typeface="Tw Cen MT" charset="0"/>
                <a:ea typeface="ＭＳ Ｐゴシック" charset="0"/>
                <a:cs typeface="ＭＳ Ｐゴシック" charset="0"/>
              </a:rPr>
              <a:t>Class characteristics</a:t>
            </a:r>
          </a:p>
        </p:txBody>
      </p:sp>
      <p:sp>
        <p:nvSpPr>
          <p:cNvPr id="29699" name="Content Placeholder 2"/>
          <p:cNvSpPr>
            <a:spLocks noGrp="1"/>
          </p:cNvSpPr>
          <p:nvPr>
            <p:ph sz="quarter" idx="1"/>
          </p:nvPr>
        </p:nvSpPr>
        <p:spPr>
          <a:xfrm>
            <a:off x="612775" y="1600200"/>
            <a:ext cx="8153400" cy="4495800"/>
          </a:xfrm>
        </p:spPr>
        <p:txBody>
          <a:bodyPr>
            <a:normAutofit lnSpcReduction="10000"/>
          </a:bodyPr>
          <a:lstStyle/>
          <a:p>
            <a:pPr eaLnBrk="1" hangingPunct="1"/>
            <a:r>
              <a:rPr lang="en-US" dirty="0">
                <a:latin typeface="Tw Cen MT" charset="0"/>
                <a:ea typeface="ＭＳ Ｐゴシック" charset="0"/>
                <a:cs typeface="ＭＳ Ｐゴシック" charset="0"/>
              </a:rPr>
              <a:t>Evidence is said to have class characteristics when it can be associated only with a group and not to an individual</a:t>
            </a:r>
          </a:p>
          <a:p>
            <a:pPr eaLnBrk="1" hangingPunct="1"/>
            <a:endParaRPr lang="en-US" dirty="0">
              <a:latin typeface="Tw Cen MT" charset="0"/>
              <a:ea typeface="ＭＳ Ｐゴシック" charset="0"/>
              <a:cs typeface="ＭＳ Ｐゴシック" charset="0"/>
            </a:endParaRPr>
          </a:p>
          <a:p>
            <a:pPr eaLnBrk="1" hangingPunct="1"/>
            <a:r>
              <a:rPr lang="en-US" dirty="0">
                <a:latin typeface="Tw Cen MT" charset="0"/>
                <a:ea typeface="ＭＳ Ｐゴシック" charset="0"/>
                <a:cs typeface="ＭＳ Ｐゴシック" charset="0"/>
              </a:rPr>
              <a:t>Example: single layer auto paint chip – (can be matched to a make and model of car of which there could be thousands) vs. a paint chip with seven layers not all of which was part of the car</a:t>
            </a:r>
            <a:r>
              <a:rPr lang="ja-JP" altLang="en-US" dirty="0">
                <a:latin typeface="Tw Cen MT" charset="0"/>
                <a:ea typeface="ＭＳ Ｐゴシック" charset="0"/>
                <a:cs typeface="ＭＳ Ｐゴシック" charset="0"/>
              </a:rPr>
              <a:t>’</a:t>
            </a:r>
            <a:r>
              <a:rPr lang="en-US" dirty="0">
                <a:latin typeface="Tw Cen MT" charset="0"/>
                <a:ea typeface="ＭＳ Ｐゴシック" charset="0"/>
                <a:cs typeface="ＭＳ Ｐゴシック" charset="0"/>
              </a:rPr>
              <a:t>s original color (high probability of originating from one car)</a:t>
            </a:r>
          </a:p>
        </p:txBody>
      </p:sp>
    </p:spTree>
    <p:extLst>
      <p:ext uri="{BB962C8B-B14F-4D97-AF65-F5344CB8AC3E}">
        <p14:creationId xmlns:p14="http://schemas.microsoft.com/office/powerpoint/2010/main" val="3676492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12775" y="228600"/>
            <a:ext cx="8153400" cy="990600"/>
          </a:xfrm>
        </p:spPr>
        <p:txBody>
          <a:bodyPr/>
          <a:lstStyle/>
          <a:p>
            <a:pPr eaLnBrk="1" hangingPunct="1"/>
            <a:r>
              <a:rPr lang="en-US">
                <a:latin typeface="Tw Cen MT" charset="0"/>
                <a:ea typeface="ＭＳ Ｐゴシック" charset="0"/>
                <a:cs typeface="ＭＳ Ｐゴシック" charset="0"/>
              </a:rPr>
              <a:t>The Value of Evidence:</a:t>
            </a:r>
          </a:p>
        </p:txBody>
      </p:sp>
      <p:sp>
        <p:nvSpPr>
          <p:cNvPr id="22531" name="Content Placeholder 2"/>
          <p:cNvSpPr>
            <a:spLocks noGrp="1"/>
          </p:cNvSpPr>
          <p:nvPr>
            <p:ph sz="quarter" idx="1"/>
          </p:nvPr>
        </p:nvSpPr>
        <p:spPr>
          <a:xfrm>
            <a:off x="612775" y="1600200"/>
            <a:ext cx="8153400" cy="4495800"/>
          </a:xfrm>
        </p:spPr>
        <p:txBody>
          <a:bodyPr/>
          <a:lstStyle/>
          <a:p>
            <a:pPr eaLnBrk="1" hangingPunct="1"/>
            <a:r>
              <a:rPr lang="en-US" dirty="0">
                <a:latin typeface="Tw Cen MT" charset="0"/>
                <a:ea typeface="ＭＳ Ｐゴシック" charset="0"/>
                <a:cs typeface="ＭＳ Ｐゴシック" charset="0"/>
              </a:rPr>
              <a:t>Forensic analysis goes beyond just comparing colors – many chemical and or physical properties are examined</a:t>
            </a:r>
          </a:p>
          <a:p>
            <a:pPr eaLnBrk="1" hangingPunct="1"/>
            <a:endParaRPr lang="en-US" dirty="0">
              <a:latin typeface="Tw Cen MT" charset="0"/>
              <a:ea typeface="ＭＳ Ｐゴシック" charset="0"/>
              <a:cs typeface="ＭＳ Ｐゴシック" charset="0"/>
            </a:endParaRPr>
          </a:p>
          <a:p>
            <a:pPr eaLnBrk="1" hangingPunct="1"/>
            <a:r>
              <a:rPr lang="en-US" dirty="0">
                <a:latin typeface="Tw Cen MT" charset="0"/>
                <a:ea typeface="ＭＳ Ｐゴシック" charset="0"/>
                <a:cs typeface="ＭＳ Ｐゴシック" charset="0"/>
              </a:rPr>
              <a:t>Physical evidence may also serve to exclude or exonerate a person</a:t>
            </a:r>
          </a:p>
        </p:txBody>
      </p:sp>
    </p:spTree>
    <p:extLst>
      <p:ext uri="{BB962C8B-B14F-4D97-AF65-F5344CB8AC3E}">
        <p14:creationId xmlns:p14="http://schemas.microsoft.com/office/powerpoint/2010/main" val="2188000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22531">
                                            <p:txEl>
                                              <p:pRg st="2" end="2"/>
                                            </p:txEl>
                                          </p:spTgt>
                                        </p:tgtEl>
                                        <p:attrNameLst>
                                          <p:attrName>style.visibility</p:attrName>
                                        </p:attrNameLst>
                                      </p:cBhvr>
                                      <p:to>
                                        <p:strVal val="visible"/>
                                      </p:to>
                                    </p:set>
                                    <p:animEffect transition="in" filter="blinds(horizontal)">
                                      <p:cBhvr>
                                        <p:cTn id="11" dur="500"/>
                                        <p:tgtEl>
                                          <p:spTgt spid="225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12775" y="228600"/>
            <a:ext cx="8153400" cy="990600"/>
          </a:xfrm>
        </p:spPr>
        <p:txBody>
          <a:bodyPr/>
          <a:lstStyle/>
          <a:p>
            <a:pPr eaLnBrk="1" hangingPunct="1"/>
            <a:r>
              <a:rPr lang="en-US">
                <a:latin typeface="Tw Cen MT" charset="0"/>
                <a:ea typeface="ＭＳ Ｐゴシック" charset="0"/>
                <a:cs typeface="ＭＳ Ｐゴシック" charset="0"/>
              </a:rPr>
              <a:t>Product Rule</a:t>
            </a:r>
          </a:p>
        </p:txBody>
      </p:sp>
      <p:sp>
        <p:nvSpPr>
          <p:cNvPr id="31747" name="Content Placeholder 2"/>
          <p:cNvSpPr>
            <a:spLocks noGrp="1"/>
          </p:cNvSpPr>
          <p:nvPr>
            <p:ph sz="quarter" idx="1"/>
          </p:nvPr>
        </p:nvSpPr>
        <p:spPr>
          <a:xfrm>
            <a:off x="612775" y="1600200"/>
            <a:ext cx="8153400" cy="4495800"/>
          </a:xfrm>
        </p:spPr>
        <p:txBody>
          <a:bodyPr/>
          <a:lstStyle/>
          <a:p>
            <a:pPr eaLnBrk="1" hangingPunct="1"/>
            <a:r>
              <a:rPr lang="en-US" dirty="0">
                <a:latin typeface="Tw Cen MT" charset="0"/>
                <a:ea typeface="ＭＳ Ｐゴシック" charset="0"/>
                <a:cs typeface="ＭＳ Ｐゴシック" charset="0"/>
              </a:rPr>
              <a:t>Used to calculate the frequency of occurrence of a type of class evidence</a:t>
            </a:r>
          </a:p>
          <a:p>
            <a:pPr marL="0" indent="0" eaLnBrk="1" hangingPunct="1">
              <a:buNone/>
            </a:pPr>
            <a:endParaRPr lang="en-US" dirty="0">
              <a:latin typeface="Tw Cen MT" charset="0"/>
              <a:ea typeface="ＭＳ Ｐゴシック" charset="0"/>
              <a:cs typeface="ＭＳ Ｐゴシック" charset="0"/>
            </a:endParaRPr>
          </a:p>
          <a:p>
            <a:pPr eaLnBrk="1" hangingPunct="1"/>
            <a:r>
              <a:rPr lang="en-US" dirty="0">
                <a:latin typeface="Tw Cen MT" charset="0"/>
                <a:ea typeface="ＭＳ Ｐゴシック" charset="0"/>
                <a:cs typeface="ＭＳ Ｐゴシック" charset="0"/>
              </a:rPr>
              <a:t>Multiplying together the frequency of each characteristic will determine the likelihood of the factors occurring together. As long as the events occur independently. </a:t>
            </a:r>
          </a:p>
        </p:txBody>
      </p:sp>
    </p:spTree>
    <p:extLst>
      <p:ext uri="{BB962C8B-B14F-4D97-AF65-F5344CB8AC3E}">
        <p14:creationId xmlns:p14="http://schemas.microsoft.com/office/powerpoint/2010/main" val="644039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31747">
                                            <p:txEl>
                                              <p:pRg st="2" end="2"/>
                                            </p:txEl>
                                          </p:spTgt>
                                        </p:tgtEl>
                                        <p:attrNameLst>
                                          <p:attrName>style.visibility</p:attrName>
                                        </p:attrNameLst>
                                      </p:cBhvr>
                                      <p:to>
                                        <p:strVal val="visible"/>
                                      </p:to>
                                    </p:set>
                                    <p:animEffect transition="in" filter="blinds(horizontal)">
                                      <p:cBhvr>
                                        <p:cTn id="11" dur="500"/>
                                        <p:tgtEl>
                                          <p:spTgt spid="317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612775" y="228600"/>
            <a:ext cx="8153400" cy="990600"/>
          </a:xfrm>
        </p:spPr>
        <p:txBody>
          <a:bodyPr/>
          <a:lstStyle/>
          <a:p>
            <a:pPr eaLnBrk="1" hangingPunct="1"/>
            <a:r>
              <a:rPr lang="en-US">
                <a:latin typeface="Tw Cen MT" charset="0"/>
                <a:ea typeface="ＭＳ Ｐゴシック" charset="0"/>
                <a:cs typeface="ＭＳ Ｐゴシック" charset="0"/>
              </a:rPr>
              <a:t>OJ Simpson Case</a:t>
            </a:r>
          </a:p>
        </p:txBody>
      </p:sp>
      <p:sp>
        <p:nvSpPr>
          <p:cNvPr id="32771" name="Content Placeholder 2"/>
          <p:cNvSpPr>
            <a:spLocks noGrp="1"/>
          </p:cNvSpPr>
          <p:nvPr>
            <p:ph sz="quarter" idx="1"/>
          </p:nvPr>
        </p:nvSpPr>
        <p:spPr>
          <a:xfrm>
            <a:off x="612775" y="1600200"/>
            <a:ext cx="8153400" cy="4495800"/>
          </a:xfrm>
        </p:spPr>
        <p:txBody>
          <a:bodyPr/>
          <a:lstStyle/>
          <a:p>
            <a:pPr eaLnBrk="1" hangingPunct="1"/>
            <a:r>
              <a:rPr lang="en-US" dirty="0">
                <a:latin typeface="Tw Cen MT" charset="0"/>
                <a:ea typeface="ＭＳ Ｐゴシック" charset="0"/>
                <a:cs typeface="ＭＳ Ｐゴシック" charset="0"/>
              </a:rPr>
              <a:t>A blood stain at the crime was found to contain a number of factors that compared to OJ</a:t>
            </a:r>
            <a:r>
              <a:rPr lang="ja-JP" altLang="en-US" dirty="0">
                <a:latin typeface="Tw Cen MT" charset="0"/>
                <a:ea typeface="ＭＳ Ｐゴシック" charset="0"/>
                <a:cs typeface="ＭＳ Ｐゴシック" charset="0"/>
              </a:rPr>
              <a:t>’</a:t>
            </a:r>
            <a:r>
              <a:rPr lang="en-US" dirty="0">
                <a:latin typeface="Tw Cen MT" charset="0"/>
                <a:ea typeface="ＭＳ Ｐゴシック" charset="0"/>
                <a:cs typeface="ＭＳ Ｐゴシック" charset="0"/>
              </a:rPr>
              <a:t>s blood:</a:t>
            </a:r>
          </a:p>
          <a:p>
            <a:pPr eaLnBrk="1" hangingPunct="1"/>
            <a:endParaRPr lang="en-US" dirty="0">
              <a:latin typeface="Tw Cen MT" charset="0"/>
              <a:ea typeface="ＭＳ Ｐゴシック" charset="0"/>
              <a:cs typeface="ＭＳ Ｐゴシック" charset="0"/>
            </a:endParaRPr>
          </a:p>
        </p:txBody>
      </p:sp>
      <p:graphicFrame>
        <p:nvGraphicFramePr>
          <p:cNvPr id="4" name="Table 3"/>
          <p:cNvGraphicFramePr>
            <a:graphicFrameLocks noGrp="1"/>
          </p:cNvGraphicFramePr>
          <p:nvPr/>
        </p:nvGraphicFramePr>
        <p:xfrm>
          <a:off x="1219200" y="3657600"/>
          <a:ext cx="6400800" cy="2362202"/>
        </p:xfrm>
        <a:graphic>
          <a:graphicData uri="http://schemas.openxmlformats.org/drawingml/2006/table">
            <a:tbl>
              <a:tblPr/>
              <a:tblGrid>
                <a:gridCol w="3200400">
                  <a:extLst>
                    <a:ext uri="{9D8B030D-6E8A-4147-A177-3AD203B41FA5}">
                      <a16:colId xmlns:a16="http://schemas.microsoft.com/office/drawing/2014/main" val="20000"/>
                    </a:ext>
                  </a:extLst>
                </a:gridCol>
                <a:gridCol w="3200400">
                  <a:extLst>
                    <a:ext uri="{9D8B030D-6E8A-4147-A177-3AD203B41FA5}">
                      <a16:colId xmlns:a16="http://schemas.microsoft.com/office/drawing/2014/main" val="20001"/>
                    </a:ext>
                  </a:extLst>
                </a:gridCol>
              </a:tblGrid>
              <a:tr h="8620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Tw Cen MT" charset="0"/>
                          <a:ea typeface="ＭＳ Ｐゴシック" charset="0"/>
                          <a:cs typeface="ＭＳ Ｐゴシック" charset="0"/>
                        </a:rPr>
                        <a:t>Blood factor:</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000000"/>
                          </a:solidFill>
                          <a:effectLst/>
                          <a:latin typeface="Tw Cen MT" charset="0"/>
                          <a:ea typeface="ＭＳ Ｐゴシック" charset="0"/>
                          <a:cs typeface="ＭＳ Ｐゴシック" charset="0"/>
                        </a:rPr>
                        <a:t>Frequency in the general population:</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extLst>
                  <a:ext uri="{0D108BD9-81ED-4DB2-BD59-A6C34878D82A}">
                    <a16:rowId xmlns:a16="http://schemas.microsoft.com/office/drawing/2014/main" val="10000"/>
                  </a:ext>
                </a:extLst>
              </a:tr>
              <a:tr h="5000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Tw Cen MT" charset="0"/>
                          <a:ea typeface="ＭＳ Ｐゴシック" charset="0"/>
                          <a:cs typeface="ＭＳ Ｐゴシック" charset="0"/>
                        </a:rPr>
                        <a:t>A</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Tw Cen MT" charset="0"/>
                          <a:ea typeface="ＭＳ Ｐゴシック" charset="0"/>
                          <a:cs typeface="ＭＳ Ｐゴシック" charset="0"/>
                        </a:rPr>
                        <a:t>26%</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extLst>
                  <a:ext uri="{0D108BD9-81ED-4DB2-BD59-A6C34878D82A}">
                    <a16:rowId xmlns:a16="http://schemas.microsoft.com/office/drawing/2014/main" val="10001"/>
                  </a:ext>
                </a:extLst>
              </a:tr>
              <a:tr h="5000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Tw Cen MT" charset="0"/>
                          <a:ea typeface="ＭＳ Ｐゴシック" charset="0"/>
                          <a:cs typeface="ＭＳ Ｐゴシック" charset="0"/>
                        </a:rPr>
                        <a:t>EsD</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Tw Cen MT" charset="0"/>
                          <a:ea typeface="ＭＳ Ｐゴシック" charset="0"/>
                          <a:cs typeface="ＭＳ Ｐゴシック" charset="0"/>
                        </a:rPr>
                        <a:t>85%</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extLst>
                  <a:ext uri="{0D108BD9-81ED-4DB2-BD59-A6C34878D82A}">
                    <a16:rowId xmlns:a16="http://schemas.microsoft.com/office/drawing/2014/main" val="10002"/>
                  </a:ext>
                </a:extLst>
              </a:tr>
              <a:tr h="5000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Tw Cen MT" charset="0"/>
                          <a:ea typeface="ＭＳ Ｐゴシック" charset="0"/>
                          <a:cs typeface="ＭＳ Ｐゴシック" charset="0"/>
                        </a:rPr>
                        <a:t>PGM 2+2-</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Tw Cen MT" charset="0"/>
                          <a:ea typeface="ＭＳ Ｐゴシック" charset="0"/>
                          <a:cs typeface="ＭＳ Ｐゴシック" charset="0"/>
                        </a:rPr>
                        <a:t>2%</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87517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checkerboard(across)">
                                      <p:cBhvr>
                                        <p:cTn id="7" dur="500"/>
                                        <p:tgtEl>
                                          <p:spTgt spid="327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12775" y="228600"/>
            <a:ext cx="8153400" cy="990600"/>
          </a:xfrm>
        </p:spPr>
        <p:txBody>
          <a:bodyPr/>
          <a:lstStyle/>
          <a:p>
            <a:pPr eaLnBrk="1" hangingPunct="1"/>
            <a:r>
              <a:rPr lang="en-US">
                <a:latin typeface="Tw Cen MT" charset="0"/>
                <a:ea typeface="ＭＳ Ｐゴシック" charset="0"/>
                <a:cs typeface="ＭＳ Ｐゴシック" charset="0"/>
              </a:rPr>
              <a:t>Product rule:</a:t>
            </a:r>
          </a:p>
        </p:txBody>
      </p:sp>
      <p:sp>
        <p:nvSpPr>
          <p:cNvPr id="33795" name="Content Placeholder 2"/>
          <p:cNvSpPr>
            <a:spLocks noGrp="1"/>
          </p:cNvSpPr>
          <p:nvPr>
            <p:ph sz="quarter" idx="1"/>
          </p:nvPr>
        </p:nvSpPr>
        <p:spPr>
          <a:xfrm>
            <a:off x="612775" y="1600200"/>
            <a:ext cx="8153400" cy="4495800"/>
          </a:xfrm>
        </p:spPr>
        <p:txBody>
          <a:bodyPr/>
          <a:lstStyle/>
          <a:p>
            <a:pPr eaLnBrk="1" hangingPunct="1"/>
            <a:r>
              <a:rPr lang="en-US" dirty="0">
                <a:latin typeface="Tw Cen MT" charset="0"/>
                <a:ea typeface="ＭＳ Ｐゴシック" charset="0"/>
                <a:cs typeface="ＭＳ Ｐゴシック" charset="0"/>
              </a:rPr>
              <a:t>(.26)(.85)(.02) = 0.0044 or .44% of the population is a match.</a:t>
            </a:r>
          </a:p>
          <a:p>
            <a:pPr eaLnBrk="1" hangingPunct="1"/>
            <a:endParaRPr lang="en-US" dirty="0">
              <a:latin typeface="Tw Cen MT" charset="0"/>
              <a:ea typeface="ＭＳ Ｐゴシック" charset="0"/>
              <a:cs typeface="ＭＳ Ｐゴシック" charset="0"/>
            </a:endParaRPr>
          </a:p>
          <a:p>
            <a:pPr eaLnBrk="1" hangingPunct="1"/>
            <a:r>
              <a:rPr lang="en-US" dirty="0">
                <a:latin typeface="Tw Cen MT" charset="0"/>
                <a:ea typeface="ＭＳ Ｐゴシック" charset="0"/>
                <a:cs typeface="ＭＳ Ｐゴシック" charset="0"/>
              </a:rPr>
              <a:t>Taking the reciprocal of 0.0044 will tell you that is about 1 in 227 people.</a:t>
            </a:r>
          </a:p>
        </p:txBody>
      </p:sp>
    </p:spTree>
    <p:extLst>
      <p:ext uri="{BB962C8B-B14F-4D97-AF65-F5344CB8AC3E}">
        <p14:creationId xmlns:p14="http://schemas.microsoft.com/office/powerpoint/2010/main" val="612911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checkerboard(across)">
                                      <p:cBhvr>
                                        <p:cTn id="7" dur="500"/>
                                        <p:tgtEl>
                                          <p:spTgt spid="337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3795">
                                            <p:txEl>
                                              <p:pRg st="2" end="2"/>
                                            </p:txEl>
                                          </p:spTgt>
                                        </p:tgtEl>
                                        <p:attrNameLst>
                                          <p:attrName>style.visibility</p:attrName>
                                        </p:attrNameLst>
                                      </p:cBhvr>
                                      <p:to>
                                        <p:strVal val="visible"/>
                                      </p:to>
                                    </p:set>
                                    <p:animEffect transition="in" filter="checkerboard(across)">
                                      <p:cBhvr>
                                        <p:cTn id="12" dur="500"/>
                                        <p:tgtEl>
                                          <p:spTgt spid="337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12775" y="228600"/>
            <a:ext cx="8153400" cy="990600"/>
          </a:xfrm>
        </p:spPr>
        <p:txBody>
          <a:bodyPr>
            <a:normAutofit/>
          </a:bodyPr>
          <a:lstStyle/>
          <a:p>
            <a:pPr eaLnBrk="1" hangingPunct="1"/>
            <a:r>
              <a:rPr lang="en-US" sz="4000">
                <a:latin typeface="Tw Cen MT" charset="0"/>
                <a:ea typeface="ＭＳ Ｐゴシック" charset="0"/>
                <a:cs typeface="ＭＳ Ｐゴシック" charset="0"/>
              </a:rPr>
              <a:t>The Significance of Physical Evidence</a:t>
            </a:r>
          </a:p>
        </p:txBody>
      </p:sp>
      <p:sp>
        <p:nvSpPr>
          <p:cNvPr id="34819" name="Content Placeholder 6"/>
          <p:cNvSpPr>
            <a:spLocks noGrp="1"/>
          </p:cNvSpPr>
          <p:nvPr>
            <p:ph sz="quarter" idx="1"/>
          </p:nvPr>
        </p:nvSpPr>
        <p:spPr>
          <a:xfrm>
            <a:off x="420371" y="1568560"/>
            <a:ext cx="8153400" cy="5315526"/>
          </a:xfrm>
        </p:spPr>
        <p:txBody>
          <a:bodyPr>
            <a:normAutofit/>
          </a:bodyPr>
          <a:lstStyle/>
          <a:p>
            <a:pPr eaLnBrk="1" hangingPunct="1"/>
            <a:r>
              <a:rPr lang="en-US" dirty="0">
                <a:latin typeface="Tw Cen MT" charset="0"/>
                <a:ea typeface="ＭＳ Ｐゴシック" charset="0"/>
                <a:cs typeface="ＭＳ Ｐゴシック" charset="0"/>
              </a:rPr>
              <a:t>Probability values cannot be assigned to most class physical evidence</a:t>
            </a:r>
          </a:p>
          <a:p>
            <a:pPr eaLnBrk="1" hangingPunct="1"/>
            <a:endParaRPr lang="en-US" dirty="0">
              <a:latin typeface="Tw Cen MT" charset="0"/>
              <a:ea typeface="ＭＳ Ｐゴシック" charset="0"/>
              <a:cs typeface="ＭＳ Ｐゴシック" charset="0"/>
            </a:endParaRPr>
          </a:p>
          <a:p>
            <a:pPr eaLnBrk="1" hangingPunct="1"/>
            <a:r>
              <a:rPr lang="en-US" dirty="0">
                <a:latin typeface="Tw Cen MT" charset="0"/>
                <a:ea typeface="ＭＳ Ｐゴシック" charset="0"/>
                <a:cs typeface="ＭＳ Ｐゴシック" charset="0"/>
              </a:rPr>
              <a:t>The statistical data is not available and many items are mass produced</a:t>
            </a:r>
          </a:p>
          <a:p>
            <a:pPr marL="0" indent="0" eaLnBrk="1" hangingPunct="1">
              <a:buNone/>
            </a:pPr>
            <a:endParaRPr lang="en-US" dirty="0">
              <a:latin typeface="Tw Cen MT" charset="0"/>
              <a:ea typeface="ＭＳ Ｐゴシック" charset="0"/>
              <a:cs typeface="ＭＳ Ｐゴシック" charset="0"/>
            </a:endParaRPr>
          </a:p>
          <a:p>
            <a:pPr eaLnBrk="1" hangingPunct="1"/>
            <a:r>
              <a:rPr lang="en-US" dirty="0">
                <a:latin typeface="Tw Cen MT" charset="0"/>
                <a:ea typeface="ＭＳ Ｐゴシック" charset="0"/>
                <a:cs typeface="ＭＳ Ｐゴシック" charset="0"/>
              </a:rPr>
              <a:t>Its value lies mainly in its ability to corroborate events with data that is free from human bias and error</a:t>
            </a:r>
          </a:p>
        </p:txBody>
      </p:sp>
    </p:spTree>
    <p:extLst>
      <p:ext uri="{BB962C8B-B14F-4D97-AF65-F5344CB8AC3E}">
        <p14:creationId xmlns:p14="http://schemas.microsoft.com/office/powerpoint/2010/main" val="2863195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dissolve">
                                      <p:cBhvr>
                                        <p:cTn id="7" dur="500"/>
                                        <p:tgtEl>
                                          <p:spTgt spid="348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4819">
                                            <p:txEl>
                                              <p:pRg st="2" end="2"/>
                                            </p:txEl>
                                          </p:spTgt>
                                        </p:tgtEl>
                                        <p:attrNameLst>
                                          <p:attrName>style.visibility</p:attrName>
                                        </p:attrNameLst>
                                      </p:cBhvr>
                                      <p:to>
                                        <p:strVal val="visible"/>
                                      </p:to>
                                    </p:set>
                                    <p:animEffect transition="in" filter="dissolve">
                                      <p:cBhvr>
                                        <p:cTn id="12" dur="500"/>
                                        <p:tgtEl>
                                          <p:spTgt spid="3481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4819">
                                            <p:txEl>
                                              <p:pRg st="4" end="4"/>
                                            </p:txEl>
                                          </p:spTgt>
                                        </p:tgtEl>
                                        <p:attrNameLst>
                                          <p:attrName>style.visibility</p:attrName>
                                        </p:attrNameLst>
                                      </p:cBhvr>
                                      <p:to>
                                        <p:strVal val="visible"/>
                                      </p:to>
                                    </p:set>
                                    <p:animEffect transition="in" filter="dissolve">
                                      <p:cBhvr>
                                        <p:cTn id="17" dur="500"/>
                                        <p:tgtEl>
                                          <p:spTgt spid="348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good Evidence?</a:t>
            </a:r>
          </a:p>
        </p:txBody>
      </p:sp>
      <p:sp>
        <p:nvSpPr>
          <p:cNvPr id="3" name="Content Placeholder 2"/>
          <p:cNvSpPr>
            <a:spLocks noGrp="1"/>
          </p:cNvSpPr>
          <p:nvPr>
            <p:ph idx="1"/>
          </p:nvPr>
        </p:nvSpPr>
        <p:spPr/>
        <p:txBody>
          <a:bodyPr/>
          <a:lstStyle/>
          <a:p>
            <a:r>
              <a:rPr lang="en-US" dirty="0"/>
              <a:t>Prove that a crime has been committed</a:t>
            </a:r>
          </a:p>
          <a:p>
            <a:r>
              <a:rPr lang="en-US" dirty="0"/>
              <a:t>corroborate testimony</a:t>
            </a:r>
          </a:p>
          <a:p>
            <a:r>
              <a:rPr lang="en-US" dirty="0"/>
              <a:t>link a suspect with a victim or with a crime scene</a:t>
            </a:r>
          </a:p>
          <a:p>
            <a:r>
              <a:rPr lang="en-US" dirty="0"/>
              <a:t>establish the identity of a persons associated with a crime</a:t>
            </a:r>
          </a:p>
          <a:p>
            <a:r>
              <a:rPr lang="en-US" dirty="0"/>
              <a:t>allow reconstruction of events of a crime</a:t>
            </a:r>
          </a:p>
        </p:txBody>
      </p:sp>
    </p:spTree>
    <p:extLst>
      <p:ext uri="{BB962C8B-B14F-4D97-AF65-F5344CB8AC3E}">
        <p14:creationId xmlns:p14="http://schemas.microsoft.com/office/powerpoint/2010/main" val="1548705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6364" y="1639274"/>
            <a:ext cx="8591551" cy="4799677"/>
          </a:xfrm>
        </p:spPr>
        <p:txBody>
          <a:bodyPr>
            <a:normAutofit lnSpcReduction="10000"/>
          </a:bodyPr>
          <a:lstStyle/>
          <a:p>
            <a:pPr lvl="1"/>
            <a:r>
              <a:rPr lang="en-US" sz="2800" dirty="0"/>
              <a:t>define what evidence is acceptable and how it can be used for the jury</a:t>
            </a:r>
          </a:p>
          <a:p>
            <a:pPr marL="349250" lvl="1" indent="0">
              <a:buNone/>
            </a:pPr>
            <a:endParaRPr lang="en-US" sz="2800" dirty="0"/>
          </a:p>
          <a:p>
            <a:pPr lvl="1"/>
            <a:r>
              <a:rPr lang="en-US" sz="2800" dirty="0"/>
              <a:t>Must be </a:t>
            </a:r>
            <a:r>
              <a:rPr lang="en-US" sz="2800" b="1" dirty="0"/>
              <a:t>probative</a:t>
            </a:r>
          </a:p>
          <a:p>
            <a:pPr lvl="2"/>
            <a:r>
              <a:rPr lang="en-US" sz="2800" dirty="0"/>
              <a:t>meaning that it must prove something and address the issue of the particular crime</a:t>
            </a:r>
          </a:p>
          <a:p>
            <a:pPr marL="685800" lvl="2" indent="0">
              <a:buNone/>
            </a:pPr>
            <a:endParaRPr lang="en-US" sz="2800" dirty="0"/>
          </a:p>
          <a:p>
            <a:pPr lvl="1"/>
            <a:r>
              <a:rPr lang="en-US" sz="2800" dirty="0"/>
              <a:t>Hearsay</a:t>
            </a:r>
          </a:p>
          <a:p>
            <a:pPr lvl="2"/>
            <a:r>
              <a:rPr lang="en-US" sz="2800" dirty="0"/>
              <a:t>is generally inadmissible in criminal court because it is not reliable nor was it taken under oath</a:t>
            </a:r>
          </a:p>
          <a:p>
            <a:pPr lvl="2"/>
            <a:r>
              <a:rPr lang="en-US" sz="2800" dirty="0"/>
              <a:t>is admissible in civil court</a:t>
            </a:r>
            <a:endParaRPr lang="en-US" dirty="0"/>
          </a:p>
        </p:txBody>
      </p:sp>
      <p:sp>
        <p:nvSpPr>
          <p:cNvPr id="2" name="TextBox 1"/>
          <p:cNvSpPr txBox="1"/>
          <p:nvPr/>
        </p:nvSpPr>
        <p:spPr>
          <a:xfrm>
            <a:off x="590650" y="501625"/>
            <a:ext cx="7412657" cy="707886"/>
          </a:xfrm>
          <a:prstGeom prst="rect">
            <a:avLst/>
          </a:prstGeom>
          <a:noFill/>
        </p:spPr>
        <p:txBody>
          <a:bodyPr wrap="square" rtlCol="0">
            <a:spAutoFit/>
          </a:bodyPr>
          <a:lstStyle/>
          <a:p>
            <a:r>
              <a:rPr lang="en-US" sz="4000" dirty="0"/>
              <a:t>Rules of Evidence:</a:t>
            </a:r>
          </a:p>
        </p:txBody>
      </p:sp>
    </p:spTree>
    <p:extLst>
      <p:ext uri="{BB962C8B-B14F-4D97-AF65-F5344CB8AC3E}">
        <p14:creationId xmlns:p14="http://schemas.microsoft.com/office/powerpoint/2010/main" val="4152769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t>Role of Probability</a:t>
            </a:r>
          </a:p>
        </p:txBody>
      </p:sp>
      <p:sp>
        <p:nvSpPr>
          <p:cNvPr id="67587" name="Rectangle 3"/>
          <p:cNvSpPr>
            <a:spLocks noGrp="1" noChangeArrowheads="1"/>
          </p:cNvSpPr>
          <p:nvPr>
            <p:ph idx="1"/>
          </p:nvPr>
        </p:nvSpPr>
        <p:spPr>
          <a:xfrm>
            <a:off x="549275" y="1600200"/>
            <a:ext cx="8042276" cy="5019658"/>
          </a:xfrm>
        </p:spPr>
        <p:txBody>
          <a:bodyPr>
            <a:normAutofit lnSpcReduction="10000"/>
          </a:bodyPr>
          <a:lstStyle/>
          <a:p>
            <a:pPr>
              <a:lnSpc>
                <a:spcPct val="90000"/>
              </a:lnSpc>
            </a:pPr>
            <a:r>
              <a:rPr lang="en-US" dirty="0"/>
              <a:t>To comprehend the evidential value of a comparison, one must appreciate the role that probability has in ascertaining the origins of two or more specimens. </a:t>
            </a:r>
          </a:p>
          <a:p>
            <a:pPr>
              <a:lnSpc>
                <a:spcPct val="90000"/>
              </a:lnSpc>
            </a:pPr>
            <a:endParaRPr lang="en-US" dirty="0"/>
          </a:p>
          <a:p>
            <a:pPr>
              <a:lnSpc>
                <a:spcPct val="90000"/>
              </a:lnSpc>
            </a:pPr>
            <a:r>
              <a:rPr lang="en-US" dirty="0"/>
              <a:t>Simply defined, </a:t>
            </a:r>
            <a:r>
              <a:rPr lang="en-US" i="1" dirty="0"/>
              <a:t>probability</a:t>
            </a:r>
            <a:r>
              <a:rPr lang="en-US" dirty="0"/>
              <a:t> is the frequency of occurrence of an event. </a:t>
            </a:r>
          </a:p>
          <a:p>
            <a:pPr>
              <a:lnSpc>
                <a:spcPct val="90000"/>
              </a:lnSpc>
            </a:pPr>
            <a:endParaRPr lang="en-US" dirty="0"/>
          </a:p>
          <a:p>
            <a:pPr>
              <a:lnSpc>
                <a:spcPct val="90000"/>
              </a:lnSpc>
            </a:pPr>
            <a:r>
              <a:rPr lang="en-US" dirty="0"/>
              <a:t>In flipping a coin, probability is easy to establish. </a:t>
            </a:r>
          </a:p>
          <a:p>
            <a:pPr>
              <a:lnSpc>
                <a:spcPct val="90000"/>
              </a:lnSpc>
            </a:pPr>
            <a:endParaRPr lang="en-US" dirty="0"/>
          </a:p>
          <a:p>
            <a:pPr>
              <a:lnSpc>
                <a:spcPct val="90000"/>
              </a:lnSpc>
            </a:pPr>
            <a:r>
              <a:rPr lang="en-US" dirty="0"/>
              <a:t>With many analytical processes exact probability is impossible to define.</a:t>
            </a:r>
            <a:endParaRPr lang="en-US" sz="3600" dirty="0"/>
          </a:p>
        </p:txBody>
      </p:sp>
      <p:sp>
        <p:nvSpPr>
          <p:cNvPr id="5" name="Slide Number Placeholder 3"/>
          <p:cNvSpPr>
            <a:spLocks noGrp="1"/>
          </p:cNvSpPr>
          <p:nvPr>
            <p:ph type="sldNum" sz="quarter" idx="12"/>
          </p:nvPr>
        </p:nvSpPr>
        <p:spPr/>
        <p:txBody>
          <a:bodyPr>
            <a:normAutofit fontScale="85000" lnSpcReduction="20000"/>
          </a:bodyPr>
          <a:lstStyle/>
          <a:p>
            <a:fld id="{1F704ECD-6769-FC44-83FA-D6B9390EFDB7}" type="slidenum">
              <a:rPr lang="en-US"/>
              <a:pPr/>
              <a:t>19</a:t>
            </a:fld>
            <a:endParaRPr lang="en-US">
              <a:solidFill>
                <a:srgbClr val="FFFF00"/>
              </a:solidFill>
            </a:endParaRPr>
          </a:p>
        </p:txBody>
      </p:sp>
    </p:spTree>
    <p:extLst>
      <p:ext uri="{BB962C8B-B14F-4D97-AF65-F5344CB8AC3E}">
        <p14:creationId xmlns:p14="http://schemas.microsoft.com/office/powerpoint/2010/main" val="547989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 calcmode="lin" valueType="num">
                                      <p:cBhvr additive="base">
                                        <p:cTn id="7" dur="500" fill="hold"/>
                                        <p:tgtEl>
                                          <p:spTgt spid="675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75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67587">
                                            <p:txEl>
                                              <p:pRg st="2" end="2"/>
                                            </p:txEl>
                                          </p:spTgt>
                                        </p:tgtEl>
                                        <p:attrNameLst>
                                          <p:attrName>style.visibility</p:attrName>
                                        </p:attrNameLst>
                                      </p:cBhvr>
                                      <p:to>
                                        <p:strVal val="visible"/>
                                      </p:to>
                                    </p:set>
                                    <p:animEffect transition="in" filter="checkerboard(across)">
                                      <p:cBhvr>
                                        <p:cTn id="13" dur="500"/>
                                        <p:tgtEl>
                                          <p:spTgt spid="67587">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67587">
                                            <p:txEl>
                                              <p:pRg st="4" end="4"/>
                                            </p:txEl>
                                          </p:spTgt>
                                        </p:tgtEl>
                                        <p:attrNameLst>
                                          <p:attrName>style.visibility</p:attrName>
                                        </p:attrNameLst>
                                      </p:cBhvr>
                                      <p:to>
                                        <p:strVal val="visible"/>
                                      </p:to>
                                    </p:set>
                                    <p:animEffect transition="in" filter="checkerboard(across)">
                                      <p:cBhvr>
                                        <p:cTn id="18" dur="500"/>
                                        <p:tgtEl>
                                          <p:spTgt spid="67587">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67587">
                                            <p:txEl>
                                              <p:pRg st="6" end="6"/>
                                            </p:txEl>
                                          </p:spTgt>
                                        </p:tgtEl>
                                        <p:attrNameLst>
                                          <p:attrName>style.visibility</p:attrName>
                                        </p:attrNameLst>
                                      </p:cBhvr>
                                      <p:to>
                                        <p:strVal val="visible"/>
                                      </p:to>
                                    </p:set>
                                    <p:animEffect transition="in" filter="checkerboard(across)">
                                      <p:cBhvr>
                                        <p:cTn id="23" dur="500"/>
                                        <p:tgtEl>
                                          <p:spTgt spid="675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117763"/>
            <a:ext cx="8153400" cy="990600"/>
          </a:xfrm>
        </p:spPr>
        <p:txBody>
          <a:bodyPr>
            <a:normAutofit/>
          </a:bodyPr>
          <a:lstStyle/>
          <a:p>
            <a:r>
              <a:rPr lang="en-US" dirty="0"/>
              <a:t>Common Types of Physical Evidence</a:t>
            </a:r>
          </a:p>
        </p:txBody>
      </p:sp>
      <p:sp>
        <p:nvSpPr>
          <p:cNvPr id="3" name="Content Placeholder 2"/>
          <p:cNvSpPr>
            <a:spLocks noGrp="1"/>
          </p:cNvSpPr>
          <p:nvPr>
            <p:ph sz="quarter" idx="1"/>
          </p:nvPr>
        </p:nvSpPr>
        <p:spPr>
          <a:xfrm>
            <a:off x="457200" y="2424545"/>
            <a:ext cx="8229600" cy="4118338"/>
          </a:xfrm>
        </p:spPr>
        <p:txBody>
          <a:bodyPr>
            <a:normAutofit fontScale="85000" lnSpcReduction="20000"/>
          </a:bodyPr>
          <a:lstStyle/>
          <a:p>
            <a:r>
              <a:rPr lang="en-US" dirty="0"/>
              <a:t>Blood, semen, saliva</a:t>
            </a:r>
          </a:p>
          <a:p>
            <a:r>
              <a:rPr lang="en-US" dirty="0"/>
              <a:t>Documents</a:t>
            </a:r>
          </a:p>
          <a:p>
            <a:r>
              <a:rPr lang="en-US" dirty="0"/>
              <a:t>Drugs</a:t>
            </a:r>
          </a:p>
          <a:p>
            <a:r>
              <a:rPr lang="en-US" dirty="0"/>
              <a:t>Explosives</a:t>
            </a:r>
          </a:p>
          <a:p>
            <a:r>
              <a:rPr lang="en-US" dirty="0"/>
              <a:t>Fibers</a:t>
            </a:r>
          </a:p>
          <a:p>
            <a:r>
              <a:rPr lang="en-US" dirty="0"/>
              <a:t>Fingerprints</a:t>
            </a:r>
          </a:p>
          <a:p>
            <a:r>
              <a:rPr lang="en-US" dirty="0"/>
              <a:t>Firearms and ammunition</a:t>
            </a:r>
          </a:p>
          <a:p>
            <a:r>
              <a:rPr lang="en-US" dirty="0"/>
              <a:t>Glass</a:t>
            </a:r>
          </a:p>
          <a:p>
            <a:r>
              <a:rPr lang="en-US" dirty="0"/>
              <a:t>Hair</a:t>
            </a:r>
          </a:p>
          <a:p>
            <a:r>
              <a:rPr lang="en-US" dirty="0"/>
              <a:t>Impressions </a:t>
            </a:r>
          </a:p>
        </p:txBody>
      </p:sp>
    </p:spTree>
    <p:extLst>
      <p:ext uri="{BB962C8B-B14F-4D97-AF65-F5344CB8AC3E}">
        <p14:creationId xmlns:p14="http://schemas.microsoft.com/office/powerpoint/2010/main" val="40417874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Probability</a:t>
            </a:r>
          </a:p>
        </p:txBody>
      </p:sp>
      <p:sp>
        <p:nvSpPr>
          <p:cNvPr id="3" name="Content Placeholder 2"/>
          <p:cNvSpPr>
            <a:spLocks noGrp="1"/>
          </p:cNvSpPr>
          <p:nvPr>
            <p:ph idx="1"/>
          </p:nvPr>
        </p:nvSpPr>
        <p:spPr/>
        <p:txBody>
          <a:bodyPr/>
          <a:lstStyle/>
          <a:p>
            <a:r>
              <a:rPr lang="en-US" dirty="0"/>
              <a:t>“The probability of showers Tuesday is 80%”</a:t>
            </a:r>
          </a:p>
          <a:p>
            <a:r>
              <a:rPr lang="en-US" dirty="0"/>
              <a:t>“The odds of the Detroit Tigers winning two consecutive baseball games is 20:1”</a:t>
            </a:r>
          </a:p>
          <a:p>
            <a:r>
              <a:rPr lang="en-US" dirty="0"/>
              <a:t>The Law:</a:t>
            </a:r>
          </a:p>
          <a:p>
            <a:pPr lvl="1"/>
            <a:r>
              <a:rPr lang="en-US" dirty="0"/>
              <a:t>probable cause</a:t>
            </a:r>
          </a:p>
          <a:p>
            <a:pPr lvl="1"/>
            <a:r>
              <a:rPr lang="en-US" dirty="0"/>
              <a:t>probative</a:t>
            </a:r>
          </a:p>
          <a:p>
            <a:pPr lvl="1"/>
            <a:r>
              <a:rPr lang="en-US" dirty="0"/>
              <a:t>probability of an accidental match</a:t>
            </a:r>
          </a:p>
          <a:p>
            <a:pPr lvl="1"/>
            <a:r>
              <a:rPr lang="en-US" dirty="0"/>
              <a:t>weight of evidence</a:t>
            </a:r>
          </a:p>
          <a:p>
            <a:pPr lvl="1"/>
            <a:r>
              <a:rPr lang="en-US" dirty="0"/>
              <a:t>beyond a reasonable doubt</a:t>
            </a:r>
          </a:p>
        </p:txBody>
      </p:sp>
    </p:spTree>
    <p:extLst>
      <p:ext uri="{BB962C8B-B14F-4D97-AF65-F5344CB8AC3E}">
        <p14:creationId xmlns:p14="http://schemas.microsoft.com/office/powerpoint/2010/main" val="2814488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400" dirty="0"/>
              <a:t>P=  </a:t>
            </a:r>
            <a:r>
              <a:rPr lang="en-US" sz="4400" u="sng" dirty="0"/>
              <a:t> 1 </a:t>
            </a:r>
            <a:r>
              <a:rPr lang="en-US" sz="4400" dirty="0"/>
              <a:t>x  </a:t>
            </a:r>
            <a:r>
              <a:rPr lang="en-US" sz="4400" u="sng" dirty="0"/>
              <a:t> 1 </a:t>
            </a:r>
            <a:r>
              <a:rPr lang="en-US" sz="4400" dirty="0"/>
              <a:t>etc.</a:t>
            </a:r>
            <a:endParaRPr lang="en-US" sz="4200" dirty="0"/>
          </a:p>
          <a:p>
            <a:pPr marL="0" indent="0">
              <a:buNone/>
            </a:pPr>
            <a:r>
              <a:rPr lang="en-US" sz="4200" dirty="0"/>
              <a:t>	    P</a:t>
            </a:r>
            <a:r>
              <a:rPr lang="en-US" sz="4200" baseline="-25000" dirty="0"/>
              <a:t>1</a:t>
            </a:r>
            <a:r>
              <a:rPr lang="en-US" sz="4200" dirty="0"/>
              <a:t>     P</a:t>
            </a:r>
            <a:r>
              <a:rPr lang="en-US" sz="4200" baseline="-25000" dirty="0"/>
              <a:t>2</a:t>
            </a:r>
            <a:endParaRPr lang="en-US" sz="4200" dirty="0"/>
          </a:p>
          <a:p>
            <a:pPr marL="0" indent="0">
              <a:buNone/>
            </a:pPr>
            <a:endParaRPr lang="en-US" sz="4200" dirty="0"/>
          </a:p>
          <a:p>
            <a:pPr marL="0" indent="0">
              <a:buNone/>
            </a:pPr>
            <a:r>
              <a:rPr lang="en-US" sz="4200" dirty="0"/>
              <a:t>P=probability</a:t>
            </a:r>
          </a:p>
          <a:p>
            <a:pPr marL="0" indent="0">
              <a:buNone/>
            </a:pPr>
            <a:r>
              <a:rPr lang="en-US" sz="4200" dirty="0"/>
              <a:t>if P=0 event will not occur</a:t>
            </a:r>
          </a:p>
          <a:p>
            <a:pPr marL="0" indent="0">
              <a:buNone/>
            </a:pPr>
            <a:r>
              <a:rPr lang="en-US" sz="4200" dirty="0"/>
              <a:t>if P=1 event will occur</a:t>
            </a:r>
            <a:endParaRPr lang="en-US" sz="4400" dirty="0"/>
          </a:p>
        </p:txBody>
      </p:sp>
    </p:spTree>
    <p:extLst>
      <p:ext uri="{BB962C8B-B14F-4D97-AF65-F5344CB8AC3E}">
        <p14:creationId xmlns:p14="http://schemas.microsoft.com/office/powerpoint/2010/main" val="1921809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549275" y="1600200"/>
            <a:ext cx="8042276" cy="5130799"/>
          </a:xfrm>
        </p:spPr>
        <p:txBody>
          <a:bodyPr>
            <a:normAutofit fontScale="92500" lnSpcReduction="10000"/>
          </a:bodyPr>
          <a:lstStyle/>
          <a:p>
            <a:r>
              <a:rPr lang="en-US" dirty="0"/>
              <a:t>probability of someone wearing red in class is 6 out of 24, or 1 out of 4</a:t>
            </a:r>
          </a:p>
          <a:p>
            <a:r>
              <a:rPr lang="en-US" dirty="0"/>
              <a:t>if there are 1,000 students in your school</a:t>
            </a:r>
          </a:p>
          <a:p>
            <a:pPr lvl="1"/>
            <a:r>
              <a:rPr lang="en-US" dirty="0"/>
              <a:t>statistically there should be 250 wearing something red</a:t>
            </a:r>
          </a:p>
          <a:p>
            <a:r>
              <a:rPr lang="en-US" dirty="0"/>
              <a:t>if there is only one student wearing yellow</a:t>
            </a:r>
          </a:p>
          <a:p>
            <a:pPr lvl="1"/>
            <a:r>
              <a:rPr lang="en-US" dirty="0"/>
              <a:t>1 out of 24</a:t>
            </a:r>
          </a:p>
          <a:p>
            <a:r>
              <a:rPr lang="en-US" dirty="0"/>
              <a:t>The probability of finding a student wearing red and yellow is:</a:t>
            </a:r>
          </a:p>
          <a:p>
            <a:pPr marL="349250" lvl="1" indent="0">
              <a:buNone/>
            </a:pPr>
            <a:r>
              <a:rPr lang="en-US" u="sng" dirty="0"/>
              <a:t> 1 </a:t>
            </a:r>
            <a:r>
              <a:rPr lang="en-US" dirty="0"/>
              <a:t>x </a:t>
            </a:r>
            <a:r>
              <a:rPr lang="en-US" u="sng" dirty="0"/>
              <a:t>1 </a:t>
            </a:r>
            <a:r>
              <a:rPr lang="en-US" dirty="0"/>
              <a:t>=  </a:t>
            </a:r>
            <a:r>
              <a:rPr lang="en-US" u="sng" dirty="0"/>
              <a:t> 1 </a:t>
            </a:r>
            <a:r>
              <a:rPr lang="en-US" dirty="0"/>
              <a:t>  therefore, P = 0.01</a:t>
            </a:r>
          </a:p>
          <a:p>
            <a:pPr marL="349250" lvl="1" indent="0">
              <a:buNone/>
            </a:pPr>
            <a:r>
              <a:rPr lang="en-US" dirty="0"/>
              <a:t>4     24    96</a:t>
            </a:r>
          </a:p>
          <a:p>
            <a:pPr marL="349250" lvl="1" indent="0">
              <a:buNone/>
            </a:pPr>
            <a:r>
              <a:rPr lang="en-US" dirty="0"/>
              <a:t>		</a:t>
            </a:r>
          </a:p>
          <a:p>
            <a:pPr marL="349250" lvl="1" indent="0">
              <a:buNone/>
            </a:pPr>
            <a:r>
              <a:rPr lang="en-US" b="1" dirty="0">
                <a:solidFill>
                  <a:srgbClr val="0000FF"/>
                </a:solidFill>
              </a:rPr>
              <a:t>multiplying P by the population give 10 students</a:t>
            </a:r>
          </a:p>
        </p:txBody>
      </p:sp>
    </p:spTree>
    <p:extLst>
      <p:ext uri="{BB962C8B-B14F-4D97-AF65-F5344CB8AC3E}">
        <p14:creationId xmlns:p14="http://schemas.microsoft.com/office/powerpoint/2010/main" val="3746944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85800" y="1219200"/>
            <a:ext cx="7772400" cy="1447800"/>
          </a:xfrm>
        </p:spPr>
        <p:txBody>
          <a:bodyPr>
            <a:normAutofit fontScale="90000"/>
          </a:bodyPr>
          <a:lstStyle/>
          <a:p>
            <a:pPr eaLnBrk="1" hangingPunct="1"/>
            <a:r>
              <a:rPr lang="en-US" b="1">
                <a:latin typeface="Arial" charset="0"/>
              </a:rPr>
              <a:t>Mathematical Probabilities:</a:t>
            </a:r>
            <a:br>
              <a:rPr lang="en-US" b="1">
                <a:latin typeface="Arial" charset="0"/>
              </a:rPr>
            </a:br>
            <a:endParaRPr lang="en-US" b="1">
              <a:latin typeface="Arial" charset="0"/>
            </a:endParaRPr>
          </a:p>
        </p:txBody>
      </p:sp>
      <p:sp>
        <p:nvSpPr>
          <p:cNvPr id="18435" name="Rectangle 3"/>
          <p:cNvSpPr>
            <a:spLocks noGrp="1" noChangeArrowheads="1"/>
          </p:cNvSpPr>
          <p:nvPr>
            <p:ph type="subTitle" idx="1"/>
          </p:nvPr>
        </p:nvSpPr>
        <p:spPr>
          <a:xfrm>
            <a:off x="1371600" y="3429000"/>
            <a:ext cx="6400800" cy="2209800"/>
          </a:xfrm>
        </p:spPr>
        <p:txBody>
          <a:bodyPr/>
          <a:lstStyle/>
          <a:p>
            <a:pPr eaLnBrk="1" hangingPunct="1"/>
            <a:r>
              <a:rPr lang="en-US" sz="2800" b="1" dirty="0">
                <a:latin typeface="Arial" charset="0"/>
              </a:rPr>
              <a:t>The Professor, the Prosecutor, and the Blonde With the Ponytail </a:t>
            </a:r>
          </a:p>
          <a:p>
            <a:pPr eaLnBrk="1" hangingPunct="1"/>
            <a:endParaRPr lang="en-US" dirty="0">
              <a:latin typeface="Arial" charset="0"/>
            </a:endParaRPr>
          </a:p>
        </p:txBody>
      </p:sp>
    </p:spTree>
    <p:extLst>
      <p:ext uri="{BB962C8B-B14F-4D97-AF65-F5344CB8AC3E}">
        <p14:creationId xmlns:p14="http://schemas.microsoft.com/office/powerpoint/2010/main" val="22554397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600200"/>
            <a:ext cx="8153400" cy="5257800"/>
          </a:xfrm>
        </p:spPr>
        <p:txBody>
          <a:bodyPr>
            <a:normAutofit fontScale="77500" lnSpcReduction="20000"/>
          </a:bodyPr>
          <a:lstStyle/>
          <a:p>
            <a:r>
              <a:rPr lang="en-US" dirty="0">
                <a:latin typeface="Calibri" charset="0"/>
              </a:rPr>
              <a:t>Just before noon on the 18th of June, 1964, in Los Angeles, an elderly lady by the name of Juanita Brooks was walking home from grocery shopping. As she made her way down an alley, she stooped to pick up an empty carton, at which point she suddenly felt herself being pushed to the ground. When she looked up, she saw a young woman with a blond ponytail running away down the alley with her purse. Near the end of the alley, a man named John Bass saw a woman run out of the alley and jump into a yellow car. The car took off and passed close by him. Bass subsequently described the driver as black, with a beard and a mustache. He described the young woman as Caucasian, slightly over five feet tall, with dark blond hair in a ponytail. Several days later, the LA Police arrested Janet Louise Collins and her husband Malcolm Ricardo Collins and charged them with the crime. Unfortunately for the prosecutor, neither Mrs. Brooks nor Mr. Bass could make a positive identification of either of the defendants. Instead, the prosecutor called as an expert witness a mathematics instructor at a nearby state college to testify on the probabilities that, he claimed, were relevant to the case</a:t>
            </a:r>
          </a:p>
          <a:p>
            <a:endParaRPr lang="en-US" dirty="0"/>
          </a:p>
        </p:txBody>
      </p:sp>
    </p:spTree>
    <p:extLst>
      <p:ext uri="{BB962C8B-B14F-4D97-AF65-F5344CB8AC3E}">
        <p14:creationId xmlns:p14="http://schemas.microsoft.com/office/powerpoint/2010/main" val="9294176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p:nvPr>
        </p:nvSpPr>
        <p:spPr>
          <a:xfrm>
            <a:off x="457200" y="323273"/>
            <a:ext cx="8229600" cy="5822133"/>
          </a:xfrm>
        </p:spPr>
        <p:txBody>
          <a:bodyPr>
            <a:normAutofit/>
          </a:bodyPr>
          <a:lstStyle/>
          <a:p>
            <a:pPr eaLnBrk="1" hangingPunct="1">
              <a:buFontTx/>
              <a:buNone/>
            </a:pPr>
            <a:r>
              <a:rPr lang="en-US" dirty="0">
                <a:latin typeface="Arial" charset="0"/>
              </a:rPr>
              <a:t>	</a:t>
            </a:r>
          </a:p>
          <a:p>
            <a:pPr eaLnBrk="1" hangingPunct="1">
              <a:buFontTx/>
              <a:buNone/>
            </a:pPr>
            <a:endParaRPr lang="en-US" dirty="0">
              <a:latin typeface="Arial" charset="0"/>
            </a:endParaRPr>
          </a:p>
          <a:p>
            <a:pPr eaLnBrk="1" hangingPunct="1">
              <a:buFontTx/>
              <a:buNone/>
            </a:pPr>
            <a:r>
              <a:rPr lang="en-US" sz="4400" dirty="0">
                <a:latin typeface="Arial" charset="0"/>
              </a:rPr>
              <a:t>	The prosecutor asked the mathematician to consider </a:t>
            </a:r>
            <a:r>
              <a:rPr lang="en-US" sz="4400" b="1" i="1" dirty="0">
                <a:latin typeface="Arial" charset="0"/>
              </a:rPr>
              <a:t>6 features</a:t>
            </a:r>
            <a:r>
              <a:rPr lang="en-US" sz="4400" dirty="0">
                <a:latin typeface="Arial" charset="0"/>
              </a:rPr>
              <a:t> pertaining to the two perpetrators of the robbery: </a:t>
            </a:r>
          </a:p>
        </p:txBody>
      </p:sp>
    </p:spTree>
    <p:extLst>
      <p:ext uri="{BB962C8B-B14F-4D97-AF65-F5344CB8AC3E}">
        <p14:creationId xmlns:p14="http://schemas.microsoft.com/office/powerpoint/2010/main" val="26072152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Grp="1" noChangeArrowheads="1"/>
          </p:cNvSpPr>
          <p:nvPr>
            <p:ph type="title"/>
          </p:nvPr>
        </p:nvSpPr>
        <p:spPr/>
        <p:txBody>
          <a:bodyPr/>
          <a:lstStyle/>
          <a:p>
            <a:pPr eaLnBrk="1" hangingPunct="1"/>
            <a:r>
              <a:rPr lang="en-US">
                <a:latin typeface="Arial" charset="0"/>
              </a:rPr>
              <a:t>Black man with a beard </a:t>
            </a:r>
          </a:p>
        </p:txBody>
      </p:sp>
      <p:pic>
        <p:nvPicPr>
          <p:cNvPr id="2" name="Content Placeholder 1"/>
          <p:cNvPicPr>
            <a:picLocks noGrp="1" noChangeAspect="1"/>
          </p:cNvPicPr>
          <p:nvPr>
            <p:ph idx="1"/>
          </p:nvPr>
        </p:nvPicPr>
        <p:blipFill>
          <a:blip r:embed="rId2"/>
          <a:srcRect t="9495" b="9495"/>
          <a:stretch>
            <a:fillRect/>
          </a:stretch>
        </p:blipFill>
        <p:spPr/>
      </p:pic>
    </p:spTree>
    <p:extLst>
      <p:ext uri="{BB962C8B-B14F-4D97-AF65-F5344CB8AC3E}">
        <p14:creationId xmlns:p14="http://schemas.microsoft.com/office/powerpoint/2010/main" val="4996743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title"/>
          </p:nvPr>
        </p:nvSpPr>
        <p:spPr/>
        <p:txBody>
          <a:bodyPr/>
          <a:lstStyle/>
          <a:p>
            <a:pPr eaLnBrk="1" hangingPunct="1"/>
            <a:r>
              <a:rPr lang="en-US" dirty="0">
                <a:latin typeface="Arial" charset="0"/>
              </a:rPr>
              <a:t>Man with a mustache </a:t>
            </a:r>
          </a:p>
        </p:txBody>
      </p:sp>
      <p:pic>
        <p:nvPicPr>
          <p:cNvPr id="2" name="Picture 1"/>
          <p:cNvPicPr>
            <a:picLocks noChangeAspect="1"/>
          </p:cNvPicPr>
          <p:nvPr/>
        </p:nvPicPr>
        <p:blipFill>
          <a:blip r:embed="rId2"/>
          <a:stretch>
            <a:fillRect/>
          </a:stretch>
        </p:blipFill>
        <p:spPr>
          <a:xfrm>
            <a:off x="1824182" y="2227118"/>
            <a:ext cx="5067300" cy="3327400"/>
          </a:xfrm>
          <a:prstGeom prst="rect">
            <a:avLst/>
          </a:prstGeom>
        </p:spPr>
      </p:pic>
    </p:spTree>
    <p:extLst>
      <p:ext uri="{BB962C8B-B14F-4D97-AF65-F5344CB8AC3E}">
        <p14:creationId xmlns:p14="http://schemas.microsoft.com/office/powerpoint/2010/main" val="17271769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atin typeface="Arial" charset="0"/>
              </a:rPr>
              <a:t>White woman with blonde hair </a:t>
            </a:r>
          </a:p>
        </p:txBody>
      </p:sp>
      <p:sp>
        <p:nvSpPr>
          <p:cNvPr id="23555" name="Rectangle 4"/>
          <p:cNvSpPr>
            <a:spLocks noGrp="1" noChangeArrowheads="1"/>
          </p:cNvSpPr>
          <p:nvPr>
            <p:ph idx="1"/>
          </p:nvPr>
        </p:nvSpPr>
        <p:spPr/>
        <p:txBody>
          <a:bodyPr/>
          <a:lstStyle/>
          <a:p>
            <a:pPr eaLnBrk="1" hangingPunct="1"/>
            <a:endParaRPr lang="en-US">
              <a:latin typeface="Arial" charset="0"/>
            </a:endParaRPr>
          </a:p>
        </p:txBody>
      </p:sp>
      <p:pic>
        <p:nvPicPr>
          <p:cNvPr id="23556" name="Picture 6" descr="Go to fullsize imag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524000"/>
            <a:ext cx="4648200" cy="464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3556805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type="title"/>
          </p:nvPr>
        </p:nvSpPr>
        <p:spPr/>
        <p:txBody>
          <a:bodyPr/>
          <a:lstStyle/>
          <a:p>
            <a:pPr eaLnBrk="1" hangingPunct="1"/>
            <a:r>
              <a:rPr lang="en-US">
                <a:latin typeface="Arial" charset="0"/>
              </a:rPr>
              <a:t>Woman with a ponytail </a:t>
            </a:r>
          </a:p>
        </p:txBody>
      </p:sp>
      <p:pic>
        <p:nvPicPr>
          <p:cNvPr id="2" name="Content Placeholder 1"/>
          <p:cNvPicPr>
            <a:picLocks noGrp="1" noChangeAspect="1"/>
          </p:cNvPicPr>
          <p:nvPr>
            <p:ph idx="1"/>
          </p:nvPr>
        </p:nvPicPr>
        <p:blipFill>
          <a:blip r:embed="rId2"/>
          <a:srcRect l="-92921" r="-92921"/>
          <a:stretch>
            <a:fillRect/>
          </a:stretch>
        </p:blipFill>
        <p:spPr>
          <a:xfrm>
            <a:off x="-1269999" y="1708727"/>
            <a:ext cx="9861550" cy="4234873"/>
          </a:xfrm>
        </p:spPr>
      </p:pic>
    </p:spTree>
    <p:extLst>
      <p:ext uri="{BB962C8B-B14F-4D97-AF65-F5344CB8AC3E}">
        <p14:creationId xmlns:p14="http://schemas.microsoft.com/office/powerpoint/2010/main" val="2026409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95" y="228600"/>
            <a:ext cx="8588853" cy="990600"/>
          </a:xfrm>
        </p:spPr>
        <p:txBody>
          <a:bodyPr>
            <a:normAutofit/>
          </a:bodyPr>
          <a:lstStyle/>
          <a:p>
            <a:r>
              <a:rPr lang="en-US" sz="3600" dirty="0"/>
              <a:t>Common Types of Physical Evidence cont’d</a:t>
            </a:r>
          </a:p>
        </p:txBody>
      </p:sp>
      <p:sp>
        <p:nvSpPr>
          <p:cNvPr id="3" name="Content Placeholder 2"/>
          <p:cNvSpPr>
            <a:spLocks noGrp="1"/>
          </p:cNvSpPr>
          <p:nvPr>
            <p:ph sz="quarter" idx="1"/>
          </p:nvPr>
        </p:nvSpPr>
        <p:spPr>
          <a:xfrm>
            <a:off x="457200" y="1600200"/>
            <a:ext cx="8229600" cy="5019658"/>
          </a:xfrm>
        </p:spPr>
        <p:txBody>
          <a:bodyPr>
            <a:normAutofit fontScale="92500" lnSpcReduction="20000"/>
          </a:bodyPr>
          <a:lstStyle/>
          <a:p>
            <a:r>
              <a:rPr lang="en-US" dirty="0"/>
              <a:t>organs and physiological fluids</a:t>
            </a:r>
          </a:p>
          <a:p>
            <a:r>
              <a:rPr lang="en-US" dirty="0"/>
              <a:t>paint</a:t>
            </a:r>
          </a:p>
          <a:p>
            <a:r>
              <a:rPr lang="en-US" dirty="0"/>
              <a:t>petroleum products</a:t>
            </a:r>
          </a:p>
          <a:p>
            <a:r>
              <a:rPr lang="en-US" dirty="0"/>
              <a:t>plastic bags</a:t>
            </a:r>
          </a:p>
          <a:p>
            <a:r>
              <a:rPr lang="en-US" dirty="0"/>
              <a:t>plastic, rubber, and other polymers</a:t>
            </a:r>
          </a:p>
          <a:p>
            <a:r>
              <a:rPr lang="en-US" dirty="0"/>
              <a:t>powder residues</a:t>
            </a:r>
          </a:p>
          <a:p>
            <a:r>
              <a:rPr lang="en-US" dirty="0"/>
              <a:t>serial numbers</a:t>
            </a:r>
          </a:p>
          <a:p>
            <a:r>
              <a:rPr lang="en-US" dirty="0"/>
              <a:t>soil and minerals</a:t>
            </a:r>
          </a:p>
          <a:p>
            <a:r>
              <a:rPr lang="en-US" dirty="0"/>
              <a:t>tool marks</a:t>
            </a:r>
          </a:p>
          <a:p>
            <a:r>
              <a:rPr lang="en-US" dirty="0"/>
              <a:t>vehicle lights</a:t>
            </a:r>
          </a:p>
          <a:p>
            <a:r>
              <a:rPr lang="en-US" dirty="0"/>
              <a:t>wood and other vegetative matter</a:t>
            </a:r>
          </a:p>
          <a:p>
            <a:endParaRPr lang="en-US" dirty="0"/>
          </a:p>
        </p:txBody>
      </p:sp>
    </p:spTree>
    <p:extLst>
      <p:ext uri="{BB962C8B-B14F-4D97-AF65-F5344CB8AC3E}">
        <p14:creationId xmlns:p14="http://schemas.microsoft.com/office/powerpoint/2010/main" val="38596786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title"/>
          </p:nvPr>
        </p:nvSpPr>
        <p:spPr/>
        <p:txBody>
          <a:bodyPr/>
          <a:lstStyle/>
          <a:p>
            <a:pPr eaLnBrk="1" hangingPunct="1"/>
            <a:r>
              <a:rPr lang="en-US">
                <a:latin typeface="Arial" charset="0"/>
              </a:rPr>
              <a:t>Interracial couple in a car </a:t>
            </a:r>
          </a:p>
        </p:txBody>
      </p:sp>
      <p:sp>
        <p:nvSpPr>
          <p:cNvPr id="25603" name="Rectangle 5"/>
          <p:cNvSpPr>
            <a:spLocks noGrp="1" noChangeArrowheads="1"/>
          </p:cNvSpPr>
          <p:nvPr>
            <p:ph idx="1"/>
          </p:nvPr>
        </p:nvSpPr>
        <p:spPr/>
        <p:txBody>
          <a:bodyPr/>
          <a:lstStyle/>
          <a:p>
            <a:pPr eaLnBrk="1" hangingPunct="1"/>
            <a:endParaRPr lang="en-US">
              <a:latin typeface="Arial" charset="0"/>
            </a:endParaRPr>
          </a:p>
        </p:txBody>
      </p:sp>
      <p:pic>
        <p:nvPicPr>
          <p:cNvPr id="25604" name="Picture 7" descr="View Imag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600200"/>
            <a:ext cx="4724400" cy="4535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7344333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noChangeArrowheads="1"/>
          </p:cNvSpPr>
          <p:nvPr>
            <p:ph type="title"/>
          </p:nvPr>
        </p:nvSpPr>
        <p:spPr/>
        <p:txBody>
          <a:bodyPr/>
          <a:lstStyle/>
          <a:p>
            <a:pPr eaLnBrk="1" hangingPunct="1"/>
            <a:r>
              <a:rPr lang="en-US">
                <a:latin typeface="Arial" charset="0"/>
              </a:rPr>
              <a:t>Yellow car </a:t>
            </a:r>
          </a:p>
        </p:txBody>
      </p:sp>
      <p:sp>
        <p:nvSpPr>
          <p:cNvPr id="26627" name="Rectangle 5"/>
          <p:cNvSpPr>
            <a:spLocks noGrp="1" noChangeArrowheads="1"/>
          </p:cNvSpPr>
          <p:nvPr>
            <p:ph idx="1"/>
          </p:nvPr>
        </p:nvSpPr>
        <p:spPr/>
        <p:txBody>
          <a:bodyPr/>
          <a:lstStyle/>
          <a:p>
            <a:pPr eaLnBrk="1" hangingPunct="1"/>
            <a:endParaRPr lang="en-US">
              <a:latin typeface="Arial" charset="0"/>
            </a:endParaRPr>
          </a:p>
        </p:txBody>
      </p:sp>
      <p:pic>
        <p:nvPicPr>
          <p:cNvPr id="26628" name="Picture 11" descr="Go to fullsize imag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600200"/>
            <a:ext cx="6019800" cy="4484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5447688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6"/>
          <p:cNvSpPr>
            <a:spLocks noGrp="1" noChangeArrowheads="1"/>
          </p:cNvSpPr>
          <p:nvPr>
            <p:ph/>
          </p:nvPr>
        </p:nvSpPr>
        <p:spPr>
          <a:xfrm>
            <a:off x="457200" y="1668810"/>
            <a:ext cx="8229600" cy="4881182"/>
          </a:xfrm>
        </p:spPr>
        <p:txBody>
          <a:bodyPr>
            <a:normAutofit/>
          </a:bodyPr>
          <a:lstStyle/>
          <a:p>
            <a:pPr eaLnBrk="1" hangingPunct="1">
              <a:buFontTx/>
              <a:buNone/>
            </a:pPr>
            <a:r>
              <a:rPr lang="en-US" sz="2800" dirty="0">
                <a:latin typeface="Arial" charset="0"/>
              </a:rPr>
              <a:t>	Next the prosecutor gave the mathematician some numbers to assume as the probabilities that a randomly selected (innocent) couple would satisfy each of those descriptive elements. </a:t>
            </a:r>
          </a:p>
          <a:p>
            <a:pPr eaLnBrk="1" hangingPunct="1">
              <a:buFontTx/>
              <a:buNone/>
            </a:pPr>
            <a:endParaRPr lang="en-US" sz="2800" dirty="0">
              <a:latin typeface="Arial" charset="0"/>
            </a:endParaRPr>
          </a:p>
          <a:p>
            <a:pPr eaLnBrk="1" hangingPunct="1">
              <a:buFontTx/>
              <a:buNone/>
            </a:pPr>
            <a:r>
              <a:rPr lang="en-US" sz="2800" dirty="0">
                <a:latin typeface="Arial" charset="0"/>
              </a:rPr>
              <a:t>	The mathematician described the </a:t>
            </a:r>
            <a:r>
              <a:rPr lang="en-US" sz="2800" b="1" i="1" dirty="0">
                <a:latin typeface="Arial" charset="0"/>
              </a:rPr>
              <a:t>product rule:</a:t>
            </a:r>
            <a:endParaRPr lang="en-US" sz="2800" dirty="0">
              <a:latin typeface="Arial" charset="0"/>
            </a:endParaRPr>
          </a:p>
          <a:p>
            <a:pPr eaLnBrk="1" hangingPunct="1">
              <a:buFontTx/>
              <a:buNone/>
            </a:pPr>
            <a:r>
              <a:rPr lang="en-US" sz="2800" dirty="0">
                <a:latin typeface="Arial" charset="0"/>
              </a:rPr>
              <a:t>	 </a:t>
            </a:r>
            <a:r>
              <a:rPr lang="en-US" sz="2800" i="1" dirty="0">
                <a:latin typeface="Arial" charset="0"/>
              </a:rPr>
              <a:t>if two events are independent, then the probability that both events occur together is obtained by multiplying their individual probabilities. </a:t>
            </a:r>
          </a:p>
        </p:txBody>
      </p:sp>
    </p:spTree>
    <p:extLst>
      <p:ext uri="{BB962C8B-B14F-4D97-AF65-F5344CB8AC3E}">
        <p14:creationId xmlns:p14="http://schemas.microsoft.com/office/powerpoint/2010/main" val="2676130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7650">
                                            <p:txEl>
                                              <p:pRg st="2" end="2"/>
                                            </p:txEl>
                                          </p:spTgt>
                                        </p:tgtEl>
                                        <p:attrNameLst>
                                          <p:attrName>style.visibility</p:attrName>
                                        </p:attrNameLst>
                                      </p:cBhvr>
                                      <p:to>
                                        <p:strVal val="visible"/>
                                      </p:to>
                                    </p:set>
                                    <p:animEffect transition="in" filter="blinds(horizontal)">
                                      <p:cBhvr>
                                        <p:cTn id="7" dur="500"/>
                                        <p:tgtEl>
                                          <p:spTgt spid="27650">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7650">
                                            <p:txEl>
                                              <p:pRg st="3" end="3"/>
                                            </p:txEl>
                                          </p:spTgt>
                                        </p:tgtEl>
                                        <p:attrNameLst>
                                          <p:attrName>style.visibility</p:attrName>
                                        </p:attrNameLst>
                                      </p:cBhvr>
                                      <p:to>
                                        <p:strVal val="visible"/>
                                      </p:to>
                                    </p:set>
                                    <p:animEffect transition="in" filter="blinds(horizontal)">
                                      <p:cBhvr>
                                        <p:cTn id="12" dur="500"/>
                                        <p:tgtEl>
                                          <p:spTgt spid="2765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300182"/>
            <a:ext cx="8229600" cy="6557817"/>
          </a:xfrm>
        </p:spPr>
        <p:txBody>
          <a:bodyPr>
            <a:normAutofit/>
          </a:bodyPr>
          <a:lstStyle/>
          <a:p>
            <a:pPr>
              <a:buNone/>
            </a:pPr>
            <a:r>
              <a:rPr lang="en-US" dirty="0">
                <a:latin typeface="Arial" charset="0"/>
              </a:rPr>
              <a:t>The complete list of probabilities the prosecutor asked the mathematician to assume was: </a:t>
            </a:r>
          </a:p>
          <a:p>
            <a:pPr>
              <a:buNone/>
            </a:pPr>
            <a:endParaRPr lang="en-US" dirty="0">
              <a:latin typeface="Arial" charset="0"/>
            </a:endParaRPr>
          </a:p>
          <a:p>
            <a:r>
              <a:rPr lang="en-US" dirty="0">
                <a:latin typeface="Arial" charset="0"/>
              </a:rPr>
              <a:t>Black man with a beard: 1 out of 10 </a:t>
            </a:r>
          </a:p>
          <a:p>
            <a:r>
              <a:rPr lang="en-US" dirty="0">
                <a:latin typeface="Arial" charset="0"/>
              </a:rPr>
              <a:t>Man with mustache: 1 out of 4 </a:t>
            </a:r>
          </a:p>
          <a:p>
            <a:r>
              <a:rPr lang="en-US" dirty="0">
                <a:latin typeface="Arial" charset="0"/>
              </a:rPr>
              <a:t>White woman with blonde hair: 1 out of 3 </a:t>
            </a:r>
          </a:p>
          <a:p>
            <a:r>
              <a:rPr lang="en-US" dirty="0">
                <a:latin typeface="Arial" charset="0"/>
              </a:rPr>
              <a:t>Woman with a ponytail: 1 out of 10 </a:t>
            </a:r>
          </a:p>
          <a:p>
            <a:r>
              <a:rPr lang="en-US" dirty="0">
                <a:latin typeface="Arial" charset="0"/>
              </a:rPr>
              <a:t>Interracial couple in car: 1 out of 1000 </a:t>
            </a:r>
          </a:p>
          <a:p>
            <a:r>
              <a:rPr lang="en-US" dirty="0">
                <a:latin typeface="Arial" charset="0"/>
              </a:rPr>
              <a:t>Yellow car : 1 out of 10 </a:t>
            </a:r>
          </a:p>
          <a:p>
            <a:endParaRPr lang="en-US" dirty="0"/>
          </a:p>
        </p:txBody>
      </p:sp>
    </p:spTree>
    <p:extLst>
      <p:ext uri="{BB962C8B-B14F-4D97-AF65-F5344CB8AC3E}">
        <p14:creationId xmlns:p14="http://schemas.microsoft.com/office/powerpoint/2010/main" val="1036157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checkerboard(across)">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checkerboard(across)">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checkerboard(across)">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checkerboard(across)">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checkerboard(across)">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checkerboard(across)">
                                      <p:cBhvr>
                                        <p:cTn id="3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p:nvPr>
        </p:nvSpPr>
        <p:spPr>
          <a:xfrm>
            <a:off x="134683" y="1609738"/>
            <a:ext cx="8869824" cy="4516425"/>
          </a:xfrm>
        </p:spPr>
        <p:txBody>
          <a:bodyPr/>
          <a:lstStyle/>
          <a:p>
            <a:pPr eaLnBrk="1" hangingPunct="1">
              <a:buFontTx/>
              <a:buNone/>
            </a:pPr>
            <a:r>
              <a:rPr lang="en-US" sz="3600" dirty="0">
                <a:latin typeface="Arial" charset="0"/>
              </a:rPr>
              <a:t>According to this rule, the witness testified, </a:t>
            </a:r>
          </a:p>
          <a:p>
            <a:pPr eaLnBrk="1" hangingPunct="1">
              <a:buFontTx/>
              <a:buNone/>
            </a:pPr>
            <a:r>
              <a:rPr lang="en-US" sz="1800" dirty="0">
                <a:latin typeface="Arial" charset="0"/>
              </a:rPr>
              <a:t>	</a:t>
            </a:r>
          </a:p>
          <a:p>
            <a:pPr eaLnBrk="1" hangingPunct="1">
              <a:buFontTx/>
              <a:buNone/>
            </a:pPr>
            <a:r>
              <a:rPr lang="en-US" dirty="0">
                <a:latin typeface="Arial" charset="0"/>
              </a:rPr>
              <a:t>P(black man with a beard AND has a mustache) = </a:t>
            </a:r>
          </a:p>
          <a:p>
            <a:pPr eaLnBrk="1" hangingPunct="1">
              <a:buFontTx/>
              <a:buNone/>
            </a:pPr>
            <a:endParaRPr lang="en-US" dirty="0">
              <a:latin typeface="Arial" charset="0"/>
            </a:endParaRPr>
          </a:p>
          <a:p>
            <a:pPr eaLnBrk="1" hangingPunct="1">
              <a:buFontTx/>
              <a:buNone/>
            </a:pPr>
            <a:r>
              <a:rPr lang="en-US" dirty="0">
                <a:latin typeface="Arial" charset="0"/>
              </a:rPr>
              <a:t>P(black man with a beard) x P(has a mustache) =</a:t>
            </a:r>
          </a:p>
          <a:p>
            <a:pPr eaLnBrk="1" hangingPunct="1">
              <a:buFontTx/>
              <a:buNone/>
            </a:pPr>
            <a:r>
              <a:rPr lang="en-US" dirty="0">
                <a:latin typeface="Arial" charset="0"/>
              </a:rPr>
              <a:t>						 </a:t>
            </a:r>
          </a:p>
          <a:p>
            <a:pPr eaLnBrk="1" hangingPunct="1">
              <a:buFontTx/>
              <a:buNone/>
            </a:pPr>
            <a:endParaRPr lang="en-US" dirty="0">
              <a:latin typeface="Arial" charset="0"/>
            </a:endParaRPr>
          </a:p>
          <a:p>
            <a:pPr eaLnBrk="1" hangingPunct="1">
              <a:buFontTx/>
              <a:buNone/>
            </a:pPr>
            <a:r>
              <a:rPr lang="en-US" dirty="0">
                <a:latin typeface="Arial" charset="0"/>
              </a:rPr>
              <a:t>			1/10 x 1/4 = 1/(10 x 4) = 1/40 </a:t>
            </a:r>
          </a:p>
        </p:txBody>
      </p:sp>
    </p:spTree>
    <p:extLst>
      <p:ext uri="{BB962C8B-B14F-4D97-AF65-F5344CB8AC3E}">
        <p14:creationId xmlns:p14="http://schemas.microsoft.com/office/powerpoint/2010/main" val="40726942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p:nvPr>
        </p:nvSpPr>
        <p:spPr>
          <a:xfrm>
            <a:off x="457200" y="1565433"/>
            <a:ext cx="8229600" cy="5095042"/>
          </a:xfrm>
        </p:spPr>
        <p:txBody>
          <a:bodyPr>
            <a:normAutofit lnSpcReduction="10000"/>
          </a:bodyPr>
          <a:lstStyle/>
          <a:p>
            <a:pPr eaLnBrk="1" hangingPunct="1"/>
            <a:r>
              <a:rPr lang="en-US" sz="2800" dirty="0">
                <a:latin typeface="Arial" charset="0"/>
              </a:rPr>
              <a:t>Based on these figures, the mathematician then used the product rule to calculate the overall probability that a random couple would satisfy all of the above criteria, which he worked out to </a:t>
            </a:r>
            <a:r>
              <a:rPr lang="en-US" sz="2800" b="1" dirty="0">
                <a:solidFill>
                  <a:srgbClr val="9D0345"/>
                </a:solidFill>
                <a:latin typeface="Arial" charset="0"/>
              </a:rPr>
              <a:t>be 1 in 12 million. </a:t>
            </a:r>
          </a:p>
          <a:p>
            <a:pPr eaLnBrk="1" hangingPunct="1"/>
            <a:r>
              <a:rPr lang="en-US" sz="2800" dirty="0">
                <a:latin typeface="Arial" charset="0"/>
              </a:rPr>
              <a:t>Impressed by those long odds:</a:t>
            </a:r>
          </a:p>
          <a:p>
            <a:pPr lvl="1"/>
            <a:r>
              <a:rPr lang="en-US" sz="2600" dirty="0">
                <a:latin typeface="Arial" charset="0"/>
              </a:rPr>
              <a:t>the jury found Mr. and Mrs. Collins guilty as charged. </a:t>
            </a:r>
          </a:p>
          <a:p>
            <a:r>
              <a:rPr lang="en-US" sz="2800" dirty="0">
                <a:latin typeface="Arial" charset="0"/>
              </a:rPr>
              <a:t>But did they make the right decision?</a:t>
            </a:r>
          </a:p>
          <a:p>
            <a:r>
              <a:rPr lang="en-US" sz="2800" dirty="0">
                <a:latin typeface="Arial" charset="0"/>
              </a:rPr>
              <a:t> Was the mathematician's calculation correct</a:t>
            </a:r>
          </a:p>
          <a:p>
            <a:r>
              <a:rPr lang="en-US" sz="2800" dirty="0">
                <a:latin typeface="Arial" charset="0"/>
              </a:rPr>
              <a:t>Malcolm Collins said it was not, and appealed his conviction. </a:t>
            </a:r>
          </a:p>
        </p:txBody>
      </p:sp>
    </p:spTree>
    <p:extLst>
      <p:ext uri="{BB962C8B-B14F-4D97-AF65-F5344CB8AC3E}">
        <p14:creationId xmlns:p14="http://schemas.microsoft.com/office/powerpoint/2010/main" val="1224466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0722">
                                            <p:txEl>
                                              <p:pRg st="0" end="0"/>
                                            </p:txEl>
                                          </p:spTgt>
                                        </p:tgtEl>
                                        <p:attrNameLst>
                                          <p:attrName>style.visibility</p:attrName>
                                        </p:attrNameLst>
                                      </p:cBhvr>
                                      <p:to>
                                        <p:strVal val="visible"/>
                                      </p:to>
                                    </p:set>
                                    <p:animEffect transition="in" filter="dissolve">
                                      <p:cBhvr>
                                        <p:cTn id="7" dur="500"/>
                                        <p:tgtEl>
                                          <p:spTgt spid="307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0722">
                                            <p:txEl>
                                              <p:pRg st="1" end="1"/>
                                            </p:txEl>
                                          </p:spTgt>
                                        </p:tgtEl>
                                        <p:attrNameLst>
                                          <p:attrName>style.visibility</p:attrName>
                                        </p:attrNameLst>
                                      </p:cBhvr>
                                      <p:to>
                                        <p:strVal val="visible"/>
                                      </p:to>
                                    </p:set>
                                    <p:animEffect transition="in" filter="checkerboard(across)">
                                      <p:cBhvr>
                                        <p:cTn id="12" dur="500"/>
                                        <p:tgtEl>
                                          <p:spTgt spid="3072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0722">
                                            <p:txEl>
                                              <p:pRg st="2" end="2"/>
                                            </p:txEl>
                                          </p:spTgt>
                                        </p:tgtEl>
                                        <p:attrNameLst>
                                          <p:attrName>style.visibility</p:attrName>
                                        </p:attrNameLst>
                                      </p:cBhvr>
                                      <p:to>
                                        <p:strVal val="visible"/>
                                      </p:to>
                                    </p:set>
                                    <p:animEffect transition="in" filter="checkerboard(across)">
                                      <p:cBhvr>
                                        <p:cTn id="17" dur="500"/>
                                        <p:tgtEl>
                                          <p:spTgt spid="3072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0722">
                                            <p:txEl>
                                              <p:pRg st="3" end="3"/>
                                            </p:txEl>
                                          </p:spTgt>
                                        </p:tgtEl>
                                        <p:attrNameLst>
                                          <p:attrName>style.visibility</p:attrName>
                                        </p:attrNameLst>
                                      </p:cBhvr>
                                      <p:to>
                                        <p:strVal val="visible"/>
                                      </p:to>
                                    </p:set>
                                    <p:animEffect transition="in" filter="checkerboard(across)">
                                      <p:cBhvr>
                                        <p:cTn id="22" dur="500"/>
                                        <p:tgtEl>
                                          <p:spTgt spid="3072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0722">
                                            <p:txEl>
                                              <p:pRg st="4" end="4"/>
                                            </p:txEl>
                                          </p:spTgt>
                                        </p:tgtEl>
                                        <p:attrNameLst>
                                          <p:attrName>style.visibility</p:attrName>
                                        </p:attrNameLst>
                                      </p:cBhvr>
                                      <p:to>
                                        <p:strVal val="visible"/>
                                      </p:to>
                                    </p:set>
                                    <p:animEffect transition="in" filter="checkerboard(across)">
                                      <p:cBhvr>
                                        <p:cTn id="27" dur="500"/>
                                        <p:tgtEl>
                                          <p:spTgt spid="3072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0722">
                                            <p:txEl>
                                              <p:pRg st="5" end="5"/>
                                            </p:txEl>
                                          </p:spTgt>
                                        </p:tgtEl>
                                        <p:attrNameLst>
                                          <p:attrName>style.visibility</p:attrName>
                                        </p:attrNameLst>
                                      </p:cBhvr>
                                      <p:to>
                                        <p:strVal val="visible"/>
                                      </p:to>
                                    </p:set>
                                    <p:animEffect transition="in" filter="checkerboard(across)">
                                      <p:cBhvr>
                                        <p:cTn id="32" dur="500"/>
                                        <p:tgtEl>
                                          <p:spTgt spid="3072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p:nvPr>
        </p:nvSpPr>
        <p:spPr>
          <a:xfrm>
            <a:off x="457200" y="1186524"/>
            <a:ext cx="8229600" cy="5456527"/>
          </a:xfrm>
        </p:spPr>
        <p:txBody>
          <a:bodyPr/>
          <a:lstStyle/>
          <a:p>
            <a:pPr eaLnBrk="1" hangingPunct="1">
              <a:buFontTx/>
              <a:buNone/>
            </a:pPr>
            <a:r>
              <a:rPr lang="en-US" dirty="0">
                <a:latin typeface="Arial" charset="0"/>
              </a:rPr>
              <a:t>	</a:t>
            </a:r>
          </a:p>
          <a:p>
            <a:pPr eaLnBrk="1" hangingPunct="1">
              <a:buFontTx/>
              <a:buNone/>
            </a:pPr>
            <a:r>
              <a:rPr lang="en-US" dirty="0">
                <a:latin typeface="Arial" charset="0"/>
              </a:rPr>
              <a:t>	</a:t>
            </a:r>
            <a:r>
              <a:rPr lang="en-US" sz="3600" dirty="0">
                <a:latin typeface="Arial" charset="0"/>
              </a:rPr>
              <a:t>In 1968, the Supreme Court of the State of California handed down a 6-to-1 decision, and their written opinion has become a classic in the study of legal evidence. Generations of law students have studied the case as an example of the use (and misuse) of mathematics in the courtroom. </a:t>
            </a:r>
          </a:p>
        </p:txBody>
      </p:sp>
    </p:spTree>
    <p:extLst>
      <p:ext uri="{BB962C8B-B14F-4D97-AF65-F5344CB8AC3E}">
        <p14:creationId xmlns:p14="http://schemas.microsoft.com/office/powerpoint/2010/main" val="19294471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Grp="1" noChangeArrowheads="1"/>
          </p:cNvSpPr>
          <p:nvPr>
            <p:ph/>
          </p:nvPr>
        </p:nvSpPr>
        <p:spPr>
          <a:xfrm>
            <a:off x="457200" y="1698346"/>
            <a:ext cx="8229600" cy="4998017"/>
          </a:xfrm>
        </p:spPr>
        <p:txBody>
          <a:bodyPr>
            <a:normAutofit fontScale="85000" lnSpcReduction="20000"/>
          </a:bodyPr>
          <a:lstStyle/>
          <a:p>
            <a:pPr eaLnBrk="1" hangingPunct="1">
              <a:buFontTx/>
              <a:buNone/>
            </a:pPr>
            <a:r>
              <a:rPr lang="en-US" dirty="0">
                <a:latin typeface="Arial" charset="0"/>
              </a:rPr>
              <a:t>	</a:t>
            </a:r>
            <a:r>
              <a:rPr lang="en-US" sz="3200" dirty="0">
                <a:latin typeface="Arial" charset="0"/>
              </a:rPr>
              <a:t>The Supreme Court's devastating deconstruction of the prosecution's "trial by mathematics" had three major elements: </a:t>
            </a:r>
          </a:p>
          <a:p>
            <a:pPr eaLnBrk="1" hangingPunct="1">
              <a:buFontTx/>
              <a:buNone/>
            </a:pPr>
            <a:endParaRPr lang="en-US" sz="3200" dirty="0">
              <a:latin typeface="Arial" charset="0"/>
            </a:endParaRPr>
          </a:p>
          <a:p>
            <a:pPr eaLnBrk="1" hangingPunct="1"/>
            <a:r>
              <a:rPr lang="en-US" sz="3200" dirty="0">
                <a:latin typeface="Arial" charset="0"/>
              </a:rPr>
              <a:t>Proper use of "math as evidence" versus improper use ("math as sorcery"). </a:t>
            </a:r>
          </a:p>
          <a:p>
            <a:pPr eaLnBrk="1" hangingPunct="1"/>
            <a:endParaRPr lang="en-US" sz="3200" dirty="0">
              <a:latin typeface="Arial" charset="0"/>
            </a:endParaRPr>
          </a:p>
          <a:p>
            <a:pPr eaLnBrk="1" hangingPunct="1"/>
            <a:r>
              <a:rPr lang="en-US" sz="3200" dirty="0">
                <a:latin typeface="Arial" charset="0"/>
              </a:rPr>
              <a:t>Failure to prove that the mathematical argument used actually applies to the case at hand. </a:t>
            </a:r>
          </a:p>
          <a:p>
            <a:pPr eaLnBrk="1" hangingPunct="1"/>
            <a:endParaRPr lang="en-US" sz="3200" dirty="0">
              <a:latin typeface="Arial" charset="0"/>
            </a:endParaRPr>
          </a:p>
          <a:p>
            <a:pPr eaLnBrk="1" hangingPunct="1"/>
            <a:r>
              <a:rPr lang="en-US" sz="3200" dirty="0">
                <a:latin typeface="Arial" charset="0"/>
              </a:rPr>
              <a:t>A major logical fallacy in the prosecutor's claim about the extremely low chance of the defendants being innocent. </a:t>
            </a:r>
          </a:p>
        </p:txBody>
      </p:sp>
    </p:spTree>
    <p:extLst>
      <p:ext uri="{BB962C8B-B14F-4D97-AF65-F5344CB8AC3E}">
        <p14:creationId xmlns:p14="http://schemas.microsoft.com/office/powerpoint/2010/main" val="2818357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2770">
                                            <p:txEl>
                                              <p:pRg st="2" end="2"/>
                                            </p:txEl>
                                          </p:spTgt>
                                        </p:tgtEl>
                                        <p:attrNameLst>
                                          <p:attrName>style.visibility</p:attrName>
                                        </p:attrNameLst>
                                      </p:cBhvr>
                                      <p:to>
                                        <p:strVal val="visible"/>
                                      </p:to>
                                    </p:set>
                                    <p:anim calcmode="lin" valueType="num">
                                      <p:cBhvr additive="base">
                                        <p:cTn id="7" dur="500" fill="hold"/>
                                        <p:tgtEl>
                                          <p:spTgt spid="32770">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77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2770">
                                            <p:txEl>
                                              <p:pRg st="4" end="4"/>
                                            </p:txEl>
                                          </p:spTgt>
                                        </p:tgtEl>
                                        <p:attrNameLst>
                                          <p:attrName>style.visibility</p:attrName>
                                        </p:attrNameLst>
                                      </p:cBhvr>
                                      <p:to>
                                        <p:strVal val="visible"/>
                                      </p:to>
                                    </p:set>
                                    <p:anim calcmode="lin" valueType="num">
                                      <p:cBhvr additive="base">
                                        <p:cTn id="13" dur="500" fill="hold"/>
                                        <p:tgtEl>
                                          <p:spTgt spid="32770">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277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2770">
                                            <p:txEl>
                                              <p:pRg st="6" end="6"/>
                                            </p:txEl>
                                          </p:spTgt>
                                        </p:tgtEl>
                                        <p:attrNameLst>
                                          <p:attrName>style.visibility</p:attrName>
                                        </p:attrNameLst>
                                      </p:cBhvr>
                                      <p:to>
                                        <p:strVal val="visible"/>
                                      </p:to>
                                    </p:set>
                                    <p:anim calcmode="lin" valueType="num">
                                      <p:cBhvr additive="base">
                                        <p:cTn id="19" dur="500" fill="hold"/>
                                        <p:tgtEl>
                                          <p:spTgt spid="32770">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77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ChangeArrowheads="1"/>
          </p:cNvSpPr>
          <p:nvPr>
            <p:ph/>
          </p:nvPr>
        </p:nvSpPr>
        <p:spPr>
          <a:xfrm>
            <a:off x="457200" y="346364"/>
            <a:ext cx="8229600" cy="6326909"/>
          </a:xfrm>
        </p:spPr>
        <p:txBody>
          <a:bodyPr>
            <a:normAutofit fontScale="92500" lnSpcReduction="10000"/>
          </a:bodyPr>
          <a:lstStyle/>
          <a:p>
            <a:pPr eaLnBrk="1" hangingPunct="1">
              <a:buFontTx/>
              <a:buNone/>
            </a:pPr>
            <a:r>
              <a:rPr lang="en-US" b="1" dirty="0">
                <a:latin typeface="Arial" charset="0"/>
              </a:rPr>
              <a:t>Math as evidence</a:t>
            </a:r>
          </a:p>
          <a:p>
            <a:pPr eaLnBrk="1" hangingPunct="1">
              <a:buFontTx/>
              <a:buNone/>
            </a:pPr>
            <a:endParaRPr lang="en-US" b="1" dirty="0">
              <a:latin typeface="Arial" charset="0"/>
            </a:endParaRPr>
          </a:p>
          <a:p>
            <a:pPr eaLnBrk="1" hangingPunct="1">
              <a:buFontTx/>
              <a:buNone/>
            </a:pPr>
            <a:endParaRPr lang="en-US" b="1" dirty="0">
              <a:latin typeface="Arial" charset="0"/>
            </a:endParaRPr>
          </a:p>
          <a:p>
            <a:pPr eaLnBrk="1" hangingPunct="1">
              <a:buFontTx/>
              <a:buNone/>
            </a:pPr>
            <a:r>
              <a:rPr lang="en-US" sz="2400" dirty="0">
                <a:latin typeface="Arial" charset="0"/>
              </a:rPr>
              <a:t>	</a:t>
            </a:r>
            <a:r>
              <a:rPr lang="en-US" sz="2800" dirty="0">
                <a:latin typeface="Arial" charset="0"/>
              </a:rPr>
              <a:t>The law recognizes two principal ways in which an expert's testimony can provide admissible evidence. The expert can testify as to his or her own knowledge of relevant facts, or he or she can respond to hypothetical questions based on valid data that has already been presented in evidence. </a:t>
            </a:r>
          </a:p>
          <a:p>
            <a:pPr eaLnBrk="1" hangingPunct="1">
              <a:buFontTx/>
              <a:buNone/>
            </a:pPr>
            <a:endParaRPr lang="en-US" sz="2800" dirty="0">
              <a:latin typeface="Arial" charset="0"/>
            </a:endParaRPr>
          </a:p>
          <a:p>
            <a:pPr eaLnBrk="1" hangingPunct="1">
              <a:buFontTx/>
              <a:buNone/>
            </a:pPr>
            <a:r>
              <a:rPr lang="en-US" sz="2800" b="1" i="1" dirty="0">
                <a:latin typeface="Arial" charset="0"/>
              </a:rPr>
              <a:t>What is not allowed is for the expert to testify how to calculate an aggregate probability based on initial estimates that are not supported by statistical evidence, which is what happened in the Collins case. </a:t>
            </a:r>
          </a:p>
        </p:txBody>
      </p:sp>
    </p:spTree>
    <p:extLst>
      <p:ext uri="{BB962C8B-B14F-4D97-AF65-F5344CB8AC3E}">
        <p14:creationId xmlns:p14="http://schemas.microsoft.com/office/powerpoint/2010/main" val="132256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3794">
                                            <p:txEl>
                                              <p:pRg st="5" end="5"/>
                                            </p:txEl>
                                          </p:spTgt>
                                        </p:tgtEl>
                                        <p:attrNameLst>
                                          <p:attrName>style.visibility</p:attrName>
                                        </p:attrNameLst>
                                      </p:cBhvr>
                                      <p:to>
                                        <p:strVal val="visible"/>
                                      </p:to>
                                    </p:set>
                                    <p:anim calcmode="lin" valueType="num">
                                      <p:cBhvr additive="base">
                                        <p:cTn id="7" dur="500"/>
                                        <p:tgtEl>
                                          <p:spTgt spid="33794">
                                            <p:txEl>
                                              <p:pRg st="5" end="5"/>
                                            </p:txEl>
                                          </p:spTgt>
                                        </p:tgtEl>
                                        <p:attrNameLst>
                                          <p:attrName>ppt_y</p:attrName>
                                        </p:attrNameLst>
                                      </p:cBhvr>
                                      <p:tavLst>
                                        <p:tav tm="0">
                                          <p:val>
                                            <p:strVal val="#ppt_y+#ppt_h*1.125000"/>
                                          </p:val>
                                        </p:tav>
                                        <p:tav tm="100000">
                                          <p:val>
                                            <p:strVal val="#ppt_y"/>
                                          </p:val>
                                        </p:tav>
                                      </p:tavLst>
                                    </p:anim>
                                    <p:animEffect transition="in" filter="wipe(up)">
                                      <p:cBhvr>
                                        <p:cTn id="8" dur="500"/>
                                        <p:tgtEl>
                                          <p:spTgt spid="3379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766048" cy="879018"/>
          </a:xfrm>
        </p:spPr>
        <p:txBody>
          <a:bodyPr>
            <a:normAutofit fontScale="90000"/>
          </a:bodyPr>
          <a:lstStyle/>
          <a:p>
            <a:r>
              <a:rPr lang="en-US" b="1" dirty="0">
                <a:latin typeface="Arial" charset="0"/>
              </a:rPr>
              <a:t>Was the trial court's math correct? </a:t>
            </a:r>
            <a:endParaRPr lang="en-US" dirty="0"/>
          </a:p>
        </p:txBody>
      </p:sp>
      <p:sp>
        <p:nvSpPr>
          <p:cNvPr id="3" name="Content Placeholder 2"/>
          <p:cNvSpPr>
            <a:spLocks noGrp="1"/>
          </p:cNvSpPr>
          <p:nvPr>
            <p:ph sz="quarter" idx="1"/>
          </p:nvPr>
        </p:nvSpPr>
        <p:spPr>
          <a:xfrm>
            <a:off x="612648" y="1600199"/>
            <a:ext cx="8153400" cy="5060275"/>
          </a:xfrm>
        </p:spPr>
        <p:txBody>
          <a:bodyPr>
            <a:normAutofit fontScale="70000" lnSpcReduction="20000"/>
          </a:bodyPr>
          <a:lstStyle/>
          <a:p>
            <a:pPr>
              <a:buNone/>
            </a:pPr>
            <a:r>
              <a:rPr lang="en-US" sz="3200" dirty="0">
                <a:latin typeface="Arial" charset="0"/>
              </a:rPr>
              <a:t>A second issue was whether the math itself was correct. </a:t>
            </a:r>
          </a:p>
          <a:p>
            <a:pPr>
              <a:buNone/>
            </a:pPr>
            <a:endParaRPr lang="en-US" sz="3200" dirty="0">
              <a:latin typeface="Arial" charset="0"/>
            </a:endParaRPr>
          </a:p>
          <a:p>
            <a:pPr>
              <a:buNone/>
            </a:pPr>
            <a:r>
              <a:rPr lang="en-US" sz="3200" dirty="0">
                <a:latin typeface="Arial" charset="0"/>
              </a:rPr>
              <a:t>Even if the prosecution's choice of numbers for the probabilities of individual features - black man with a beard, and so on - were supported by actual evidence and were 100% accurate, </a:t>
            </a:r>
            <a:r>
              <a:rPr lang="en-US" sz="3200" b="1" i="1" dirty="0">
                <a:solidFill>
                  <a:srgbClr val="9D0345"/>
                </a:solidFill>
                <a:latin typeface="Arial" charset="0"/>
              </a:rPr>
              <a:t>the calculation that the prosecutor asked the mathematician to do depends on a crucial assumption: that in the general population these features occur independently</a:t>
            </a:r>
            <a:r>
              <a:rPr lang="en-US" sz="3200" b="1" i="1" dirty="0">
                <a:latin typeface="Arial" charset="0"/>
              </a:rPr>
              <a:t>.</a:t>
            </a:r>
            <a:r>
              <a:rPr lang="en-US" sz="3200" dirty="0">
                <a:latin typeface="Arial" charset="0"/>
              </a:rPr>
              <a:t> </a:t>
            </a:r>
          </a:p>
          <a:p>
            <a:pPr>
              <a:buNone/>
            </a:pPr>
            <a:endParaRPr lang="en-US" sz="3200" dirty="0">
              <a:latin typeface="Arial" charset="0"/>
            </a:endParaRPr>
          </a:p>
          <a:p>
            <a:pPr>
              <a:buNone/>
            </a:pPr>
            <a:r>
              <a:rPr lang="en-US" sz="3200" dirty="0">
                <a:latin typeface="Arial" charset="0"/>
              </a:rPr>
              <a:t>If this assumption is true, then it is mathematically valid to use the product rule to calculate the probability that the couple who committed the crime, if they were not Mr. and Mrs. Collins, would by sheer chance happen to match the Collins couple in all of these factors. </a:t>
            </a:r>
          </a:p>
          <a:p>
            <a:endParaRPr lang="en-US" dirty="0"/>
          </a:p>
        </p:txBody>
      </p:sp>
    </p:spTree>
    <p:extLst>
      <p:ext uri="{BB962C8B-B14F-4D97-AF65-F5344CB8AC3E}">
        <p14:creationId xmlns:p14="http://schemas.microsoft.com/office/powerpoint/2010/main" val="3007803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2"/>
          <p:cNvSpPr>
            <a:spLocks noGrp="1"/>
          </p:cNvSpPr>
          <p:nvPr>
            <p:ph type="title"/>
          </p:nvPr>
        </p:nvSpPr>
        <p:spPr>
          <a:xfrm>
            <a:off x="381000" y="304800"/>
            <a:ext cx="8229600" cy="1143000"/>
          </a:xfrm>
        </p:spPr>
        <p:txBody>
          <a:bodyPr/>
          <a:lstStyle/>
          <a:p>
            <a:pPr eaLnBrk="1" hangingPunct="1"/>
            <a:r>
              <a:rPr lang="en-US">
                <a:latin typeface="Tw Cen MT" charset="0"/>
                <a:ea typeface="ＭＳ Ｐゴシック" charset="0"/>
                <a:cs typeface="ＭＳ Ｐゴシック" charset="0"/>
              </a:rPr>
              <a:t>Identification</a:t>
            </a:r>
          </a:p>
        </p:txBody>
      </p:sp>
      <p:sp>
        <p:nvSpPr>
          <p:cNvPr id="20483" name="Content Placeholder 1"/>
          <p:cNvSpPr>
            <a:spLocks noGrp="1"/>
          </p:cNvSpPr>
          <p:nvPr>
            <p:ph sz="quarter" idx="1"/>
          </p:nvPr>
        </p:nvSpPr>
        <p:spPr>
          <a:xfrm>
            <a:off x="612775" y="1600199"/>
            <a:ext cx="8153400" cy="4980709"/>
          </a:xfrm>
        </p:spPr>
        <p:txBody>
          <a:bodyPr>
            <a:normAutofit fontScale="92500" lnSpcReduction="20000"/>
          </a:bodyPr>
          <a:lstStyle/>
          <a:p>
            <a:r>
              <a:rPr lang="en-US" sz="2800" dirty="0">
                <a:latin typeface="Tw Cen MT" charset="0"/>
                <a:ea typeface="ＭＳ Ｐゴシック" charset="0"/>
                <a:cs typeface="ＭＳ Ｐゴシック" charset="0"/>
              </a:rPr>
              <a:t>Involves determining exactly what something is.  </a:t>
            </a:r>
          </a:p>
          <a:p>
            <a:pPr marL="0" indent="0">
              <a:buNone/>
            </a:pPr>
            <a:endParaRPr lang="en-US" sz="2800" dirty="0">
              <a:latin typeface="Tw Cen MT" charset="0"/>
              <a:ea typeface="ＭＳ Ｐゴシック" charset="0"/>
              <a:cs typeface="ＭＳ Ｐゴシック" charset="0"/>
            </a:endParaRPr>
          </a:p>
          <a:p>
            <a:r>
              <a:rPr lang="en-US" sz="2800" dirty="0">
                <a:latin typeface="Tw Cen MT" charset="0"/>
                <a:ea typeface="ＭＳ Ｐゴシック" charset="0"/>
                <a:cs typeface="ＭＳ Ｐゴシック" charset="0"/>
              </a:rPr>
              <a:t>Examples:  Illicit drugs, explosive residues, species determination of blood, semen, hair or wood.</a:t>
            </a:r>
          </a:p>
          <a:p>
            <a:pPr marL="0" indent="0">
              <a:buNone/>
            </a:pPr>
            <a:endParaRPr lang="en-US" sz="2800" dirty="0">
              <a:latin typeface="Tw Cen MT" charset="0"/>
              <a:ea typeface="ＭＳ Ｐゴシック" charset="0"/>
              <a:cs typeface="ＭＳ Ｐゴシック" charset="0"/>
            </a:endParaRPr>
          </a:p>
          <a:p>
            <a:r>
              <a:rPr lang="en-US" sz="2800" dirty="0">
                <a:latin typeface="Tw Cen MT" charset="0"/>
                <a:ea typeface="ＭＳ Ｐゴシック" charset="0"/>
                <a:cs typeface="ＭＳ Ｐゴシック" charset="0"/>
              </a:rPr>
              <a:t>Standards must be previously tested and identified (positive controls)</a:t>
            </a:r>
          </a:p>
          <a:p>
            <a:pPr marL="0" indent="0">
              <a:buNone/>
            </a:pPr>
            <a:endParaRPr lang="en-US" sz="2800" dirty="0">
              <a:latin typeface="Tw Cen MT" charset="0"/>
              <a:ea typeface="ＭＳ Ｐゴシック" charset="0"/>
              <a:cs typeface="ＭＳ Ｐゴシック" charset="0"/>
            </a:endParaRPr>
          </a:p>
          <a:p>
            <a:r>
              <a:rPr lang="en-US" sz="2800" dirty="0">
                <a:latin typeface="Tw Cen MT" charset="0"/>
                <a:ea typeface="ＭＳ Ｐゴシック" charset="0"/>
                <a:cs typeface="ＭＳ Ｐゴシック" charset="0"/>
              </a:rPr>
              <a:t>Sometimes a combination of five or six different tests are needed.</a:t>
            </a:r>
          </a:p>
          <a:p>
            <a:pPr marL="0" indent="0">
              <a:buNone/>
            </a:pPr>
            <a:endParaRPr lang="en-US" sz="2800" dirty="0">
              <a:latin typeface="Tw Cen MT" charset="0"/>
              <a:ea typeface="ＭＳ Ｐゴシック" charset="0"/>
              <a:cs typeface="ＭＳ Ｐゴシック" charset="0"/>
            </a:endParaRPr>
          </a:p>
          <a:p>
            <a:r>
              <a:rPr lang="en-US" sz="2800" dirty="0">
                <a:latin typeface="Tw Cen MT" charset="0"/>
                <a:ea typeface="ＭＳ Ｐゴシック" charset="0"/>
                <a:cs typeface="ＭＳ Ｐゴシック" charset="0"/>
              </a:rPr>
              <a:t>Quality and quantity of the specimen is a very important consideration</a:t>
            </a:r>
          </a:p>
        </p:txBody>
      </p:sp>
    </p:spTree>
    <p:extLst>
      <p:ext uri="{BB962C8B-B14F-4D97-AF65-F5344CB8AC3E}">
        <p14:creationId xmlns:p14="http://schemas.microsoft.com/office/powerpoint/2010/main" val="23797329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Grp="1" noChangeArrowheads="1"/>
          </p:cNvSpPr>
          <p:nvPr>
            <p:ph/>
          </p:nvPr>
        </p:nvSpPr>
        <p:spPr>
          <a:xfrm>
            <a:off x="457200" y="1550664"/>
            <a:ext cx="8229600" cy="5307335"/>
          </a:xfrm>
        </p:spPr>
        <p:txBody>
          <a:bodyPr>
            <a:normAutofit fontScale="92500" lnSpcReduction="10000"/>
          </a:bodyPr>
          <a:lstStyle/>
          <a:p>
            <a:pPr eaLnBrk="1" hangingPunct="1">
              <a:buFontTx/>
              <a:buNone/>
            </a:pPr>
            <a:r>
              <a:rPr lang="en-US" dirty="0">
                <a:latin typeface="Arial" charset="0"/>
              </a:rPr>
              <a:t>	</a:t>
            </a:r>
            <a:r>
              <a:rPr lang="en-US" sz="2800" dirty="0">
                <a:latin typeface="Arial" charset="0"/>
              </a:rPr>
              <a:t>The court went on to perform another calculation: Assuming the prosecution's 1 in 12 million result, what is the probability that somewhere in the Los Angeles area there are at least two couples that have the six characteristics as the witnesses described for the robbers?</a:t>
            </a:r>
          </a:p>
          <a:p>
            <a:pPr eaLnBrk="1" hangingPunct="1">
              <a:buFontTx/>
              <a:buNone/>
            </a:pPr>
            <a:endParaRPr lang="en-US" sz="2800" dirty="0">
              <a:latin typeface="Arial" charset="0"/>
            </a:endParaRPr>
          </a:p>
          <a:p>
            <a:r>
              <a:rPr lang="en-US" sz="2800" dirty="0">
                <a:latin typeface="Arial" charset="0"/>
              </a:rPr>
              <a:t> The justices calculated that probability to be over </a:t>
            </a:r>
            <a:r>
              <a:rPr lang="en-US" sz="2800" b="1" dirty="0">
                <a:solidFill>
                  <a:srgbClr val="9D0345"/>
                </a:solidFill>
                <a:latin typeface="Arial" charset="0"/>
              </a:rPr>
              <a:t>40 percent. </a:t>
            </a:r>
          </a:p>
          <a:p>
            <a:pPr marL="0" indent="0">
              <a:buNone/>
            </a:pPr>
            <a:endParaRPr lang="en-US" sz="2800" b="1" dirty="0">
              <a:solidFill>
                <a:srgbClr val="9D0345"/>
              </a:solidFill>
              <a:latin typeface="Arial" charset="0"/>
            </a:endParaRPr>
          </a:p>
          <a:p>
            <a:pPr lvl="1"/>
            <a:r>
              <a:rPr lang="en-US" sz="2600" dirty="0">
                <a:latin typeface="Arial" charset="0"/>
              </a:rPr>
              <a:t>not at all reasonable to conclude that the defendants must be guilty simply because they have the </a:t>
            </a:r>
            <a:r>
              <a:rPr lang="en-US" sz="2600" b="1" dirty="0">
                <a:solidFill>
                  <a:srgbClr val="9D0345"/>
                </a:solidFill>
                <a:latin typeface="Arial" charset="0"/>
              </a:rPr>
              <a:t>six characteristics</a:t>
            </a:r>
            <a:r>
              <a:rPr lang="en-US" sz="2600" dirty="0">
                <a:latin typeface="Arial" charset="0"/>
              </a:rPr>
              <a:t> in the witnesses' descriptions. </a:t>
            </a:r>
          </a:p>
        </p:txBody>
      </p:sp>
    </p:spTree>
    <p:extLst>
      <p:ext uri="{BB962C8B-B14F-4D97-AF65-F5344CB8AC3E}">
        <p14:creationId xmlns:p14="http://schemas.microsoft.com/office/powerpoint/2010/main" val="2471031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6866">
                                            <p:txEl>
                                              <p:pRg st="2" end="2"/>
                                            </p:txEl>
                                          </p:spTgt>
                                        </p:tgtEl>
                                        <p:attrNameLst>
                                          <p:attrName>style.visibility</p:attrName>
                                        </p:attrNameLst>
                                      </p:cBhvr>
                                      <p:to>
                                        <p:strVal val="visible"/>
                                      </p:to>
                                    </p:set>
                                    <p:anim calcmode="lin" valueType="num">
                                      <p:cBhvr additive="base">
                                        <p:cTn id="7" dur="500" fill="hold"/>
                                        <p:tgtEl>
                                          <p:spTgt spid="3686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686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6866">
                                            <p:txEl>
                                              <p:pRg st="4" end="4"/>
                                            </p:txEl>
                                          </p:spTgt>
                                        </p:tgtEl>
                                        <p:attrNameLst>
                                          <p:attrName>style.visibility</p:attrName>
                                        </p:attrNameLst>
                                      </p:cBhvr>
                                      <p:to>
                                        <p:strVal val="visible"/>
                                      </p:to>
                                    </p:set>
                                    <p:anim calcmode="lin" valueType="num">
                                      <p:cBhvr additive="base">
                                        <p:cTn id="13" dur="500" fill="hold"/>
                                        <p:tgtEl>
                                          <p:spTgt spid="36866">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686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2775" y="228600"/>
            <a:ext cx="8153400" cy="990600"/>
          </a:xfrm>
        </p:spPr>
        <p:txBody>
          <a:bodyPr>
            <a:normAutofit fontScale="90000"/>
          </a:bodyPr>
          <a:lstStyle/>
          <a:p>
            <a:pPr eaLnBrk="1" hangingPunct="1"/>
            <a:br>
              <a:rPr lang="en-US" sz="4000">
                <a:latin typeface="Tw Cen MT" charset="0"/>
                <a:ea typeface="ＭＳ Ｐゴシック" charset="0"/>
                <a:cs typeface="ＭＳ Ｐゴシック" charset="0"/>
              </a:rPr>
            </a:br>
            <a:r>
              <a:rPr lang="en-US" sz="4000">
                <a:latin typeface="Tw Cen MT" charset="0"/>
                <a:ea typeface="ＭＳ Ｐゴシック" charset="0"/>
                <a:cs typeface="ＭＳ Ｐゴシック" charset="0"/>
              </a:rPr>
              <a:t>Comparison  </a:t>
            </a:r>
            <a:br>
              <a:rPr lang="en-US" sz="4000">
                <a:latin typeface="Tw Cen MT" charset="0"/>
                <a:ea typeface="ＭＳ Ｐゴシック" charset="0"/>
                <a:cs typeface="ＭＳ Ｐゴシック" charset="0"/>
              </a:rPr>
            </a:br>
            <a:endParaRPr lang="en-US" sz="4000">
              <a:latin typeface="Tw Cen MT" charset="0"/>
              <a:ea typeface="ＭＳ Ｐゴシック" charset="0"/>
              <a:cs typeface="ＭＳ Ｐゴシック" charset="0"/>
            </a:endParaRPr>
          </a:p>
        </p:txBody>
      </p:sp>
      <p:sp>
        <p:nvSpPr>
          <p:cNvPr id="21507" name="Content Placeholder 1"/>
          <p:cNvSpPr>
            <a:spLocks noGrp="1"/>
          </p:cNvSpPr>
          <p:nvPr>
            <p:ph sz="quarter" idx="1"/>
          </p:nvPr>
        </p:nvSpPr>
        <p:spPr>
          <a:xfrm>
            <a:off x="612775" y="1639455"/>
            <a:ext cx="8153400" cy="4895271"/>
          </a:xfrm>
        </p:spPr>
        <p:txBody>
          <a:bodyPr>
            <a:normAutofit lnSpcReduction="10000"/>
          </a:bodyPr>
          <a:lstStyle/>
          <a:p>
            <a:r>
              <a:rPr lang="en-US" sz="2400" dirty="0">
                <a:latin typeface="Tw Cen MT" charset="0"/>
                <a:ea typeface="ＭＳ Ｐゴシック" charset="0"/>
                <a:cs typeface="ＭＳ Ｐゴシック" charset="0"/>
              </a:rPr>
              <a:t>Do the suspect specimen and the reference sample have a common origin?  </a:t>
            </a:r>
          </a:p>
          <a:p>
            <a:pPr lvl="1"/>
            <a:r>
              <a:rPr lang="en-US" sz="2000" dirty="0">
                <a:latin typeface="Tw Cen MT" charset="0"/>
                <a:ea typeface="ＭＳ Ｐゴシック" charset="0"/>
                <a:cs typeface="ＭＳ Ｐゴシック" charset="0"/>
              </a:rPr>
              <a:t>Examples: hair from crime scene and from a suspect</a:t>
            </a:r>
            <a:r>
              <a:rPr lang="ja-JP" altLang="en-US" sz="2000" dirty="0">
                <a:latin typeface="Tw Cen MT" charset="0"/>
                <a:ea typeface="ＭＳ Ｐゴシック" charset="0"/>
                <a:cs typeface="ＭＳ Ｐゴシック" charset="0"/>
              </a:rPr>
              <a:t>’</a:t>
            </a:r>
            <a:r>
              <a:rPr lang="en-US" sz="2000" dirty="0">
                <a:latin typeface="Tw Cen MT" charset="0"/>
                <a:ea typeface="ＭＳ Ｐゴシック" charset="0"/>
                <a:cs typeface="ＭＳ Ｐゴシック" charset="0"/>
              </a:rPr>
              <a:t>s head, paint chip from hit and run and suspect vehicle.</a:t>
            </a:r>
          </a:p>
          <a:p>
            <a:pPr eaLnBrk="1" hangingPunct="1">
              <a:buFont typeface="Wingdings" charset="0"/>
              <a:buNone/>
            </a:pPr>
            <a:endParaRPr lang="en-US" sz="2400" dirty="0">
              <a:latin typeface="Tw Cen MT" charset="0"/>
              <a:ea typeface="ＭＳ Ｐゴシック" charset="0"/>
              <a:cs typeface="ＭＳ Ｐゴシック" charset="0"/>
            </a:endParaRPr>
          </a:p>
          <a:p>
            <a:r>
              <a:rPr lang="en-US" sz="2400" dirty="0">
                <a:latin typeface="Tw Cen MT" charset="0"/>
                <a:ea typeface="ＭＳ Ｐゴシック" charset="0"/>
                <a:cs typeface="ＭＳ Ｐゴシック" charset="0"/>
              </a:rPr>
              <a:t>Specific properties or characteristics are chosen for comparison.  </a:t>
            </a:r>
          </a:p>
          <a:p>
            <a:pPr lvl="1"/>
            <a:r>
              <a:rPr lang="en-US" sz="2000" dirty="0">
                <a:latin typeface="Tw Cen MT" charset="0"/>
                <a:ea typeface="ＭＳ Ｐゴシック" charset="0"/>
                <a:cs typeface="ＭＳ Ｐゴシック" charset="0"/>
              </a:rPr>
              <a:t>Which ones and how many will vary.  </a:t>
            </a:r>
          </a:p>
          <a:p>
            <a:pPr lvl="1"/>
            <a:r>
              <a:rPr lang="en-US" sz="2000" dirty="0">
                <a:latin typeface="Tw Cen MT" charset="0"/>
                <a:ea typeface="ＭＳ Ｐゴシック" charset="0"/>
                <a:cs typeface="ＭＳ Ｐゴシック" charset="0"/>
              </a:rPr>
              <a:t>If one or more properties do  not agree, then it can be assumed the specimen and reference sample did </a:t>
            </a:r>
            <a:r>
              <a:rPr lang="en-US" sz="2000" b="1" i="1" dirty="0">
                <a:latin typeface="Tw Cen MT" charset="0"/>
                <a:ea typeface="ＭＳ Ｐゴシック" charset="0"/>
                <a:cs typeface="ＭＳ Ｐゴシック" charset="0"/>
              </a:rPr>
              <a:t>not</a:t>
            </a:r>
            <a:r>
              <a:rPr lang="en-US" sz="2000" dirty="0">
                <a:latin typeface="Tw Cen MT" charset="0"/>
                <a:ea typeface="ＭＳ Ｐゴシック" charset="0"/>
                <a:cs typeface="ＭＳ Ｐゴシック" charset="0"/>
              </a:rPr>
              <a:t> come from the same source.</a:t>
            </a:r>
          </a:p>
          <a:p>
            <a:pPr eaLnBrk="1" hangingPunct="1">
              <a:buFontTx/>
              <a:buNone/>
            </a:pPr>
            <a:endParaRPr lang="en-US" sz="2400" dirty="0">
              <a:latin typeface="Tw Cen MT" charset="0"/>
              <a:ea typeface="ＭＳ Ｐゴシック" charset="0"/>
              <a:cs typeface="ＭＳ Ｐゴシック" charset="0"/>
            </a:endParaRPr>
          </a:p>
          <a:p>
            <a:pPr eaLnBrk="1" hangingPunct="1">
              <a:buFontTx/>
              <a:buNone/>
            </a:pPr>
            <a:r>
              <a:rPr lang="en-US" sz="2400" dirty="0">
                <a:latin typeface="Tw Cen MT" charset="0"/>
                <a:ea typeface="ＭＳ Ｐゴシック" charset="0"/>
                <a:cs typeface="ＭＳ Ｐゴシック" charset="0"/>
              </a:rPr>
              <a:t>If all properties match there is still no guarantee that the two specimens come from the same source.</a:t>
            </a:r>
          </a:p>
          <a:p>
            <a:pPr eaLnBrk="1" hangingPunct="1">
              <a:buFontTx/>
              <a:buNone/>
            </a:pPr>
            <a:endParaRPr lang="en-US" dirty="0">
              <a:latin typeface="Tw Cen MT" charset="0"/>
              <a:ea typeface="ＭＳ Ｐゴシック" charset="0"/>
              <a:cs typeface="ＭＳ Ｐゴシック" charset="0"/>
            </a:endParaRPr>
          </a:p>
        </p:txBody>
      </p:sp>
    </p:spTree>
    <p:extLst>
      <p:ext uri="{BB962C8B-B14F-4D97-AF65-F5344CB8AC3E}">
        <p14:creationId xmlns:p14="http://schemas.microsoft.com/office/powerpoint/2010/main" val="3142202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2800" b="1" dirty="0">
                <a:solidFill>
                  <a:srgbClr val="CC99FF"/>
                </a:solidFill>
                <a:effectLst>
                  <a:outerShdw blurRad="38100" dist="38100" dir="2700000" algn="tl">
                    <a:srgbClr val="000000"/>
                  </a:outerShdw>
                </a:effectLst>
                <a:latin typeface="Arial Black" charset="0"/>
              </a:rPr>
              <a:t>Characteristics of evidence</a:t>
            </a:r>
            <a:endParaRPr lang="en-US" dirty="0">
              <a:solidFill>
                <a:schemeClr val="tx1"/>
              </a:solidFill>
            </a:endParaRPr>
          </a:p>
        </p:txBody>
      </p:sp>
      <p:sp>
        <p:nvSpPr>
          <p:cNvPr id="10243" name="Rectangle 3"/>
          <p:cNvSpPr>
            <a:spLocks noGrp="1" noChangeArrowheads="1"/>
          </p:cNvSpPr>
          <p:nvPr>
            <p:ph type="body" sz="half" idx="1"/>
          </p:nvPr>
        </p:nvSpPr>
        <p:spPr/>
        <p:txBody>
          <a:bodyPr/>
          <a:lstStyle/>
          <a:p>
            <a:pPr>
              <a:lnSpc>
                <a:spcPct val="90000"/>
              </a:lnSpc>
              <a:buClr>
                <a:srgbClr val="9900CC"/>
              </a:buClr>
            </a:pPr>
            <a:r>
              <a:rPr lang="en-US" sz="2400" b="1" dirty="0">
                <a:latin typeface="Arial" charset="0"/>
              </a:rPr>
              <a:t>Class characteristics</a:t>
            </a:r>
          </a:p>
          <a:p>
            <a:pPr>
              <a:lnSpc>
                <a:spcPct val="110000"/>
              </a:lnSpc>
              <a:buClr>
                <a:srgbClr val="9900CC"/>
              </a:buClr>
            </a:pPr>
            <a:endParaRPr lang="en-US" sz="2400" b="1" dirty="0">
              <a:latin typeface="Arial" charset="0"/>
            </a:endParaRPr>
          </a:p>
          <a:p>
            <a:pPr>
              <a:buClr>
                <a:srgbClr val="9900CC"/>
              </a:buClr>
            </a:pPr>
            <a:endParaRPr lang="en-US" sz="2400" b="1" dirty="0">
              <a:latin typeface="Arial" charset="0"/>
            </a:endParaRPr>
          </a:p>
          <a:p>
            <a:pPr>
              <a:buClr>
                <a:srgbClr val="9900CC"/>
              </a:buClr>
            </a:pPr>
            <a:endParaRPr lang="en-US" sz="2400" b="1" dirty="0">
              <a:latin typeface="Arial" charset="0"/>
            </a:endParaRPr>
          </a:p>
          <a:p>
            <a:pPr>
              <a:buClr>
                <a:srgbClr val="9900CC"/>
              </a:buClr>
            </a:pPr>
            <a:r>
              <a:rPr lang="en-US" sz="2400" b="1" dirty="0">
                <a:latin typeface="Arial" charset="0"/>
              </a:rPr>
              <a:t>Individual characteristics</a:t>
            </a:r>
            <a:r>
              <a:rPr lang="en-US" sz="2400" dirty="0"/>
              <a:t> </a:t>
            </a:r>
          </a:p>
        </p:txBody>
      </p:sp>
      <p:sp>
        <p:nvSpPr>
          <p:cNvPr id="10244" name="Rectangle 4"/>
          <p:cNvSpPr>
            <a:spLocks noGrp="1" noChangeArrowheads="1"/>
          </p:cNvSpPr>
          <p:nvPr>
            <p:ph type="body" sz="half" idx="2"/>
          </p:nvPr>
        </p:nvSpPr>
        <p:spPr>
          <a:xfrm>
            <a:off x="4572000" y="1676400"/>
            <a:ext cx="3810000" cy="4191000"/>
          </a:xfrm>
        </p:spPr>
        <p:txBody>
          <a:bodyPr/>
          <a:lstStyle/>
          <a:p>
            <a:pPr>
              <a:lnSpc>
                <a:spcPct val="120000"/>
              </a:lnSpc>
              <a:buClr>
                <a:srgbClr val="CC99FF"/>
              </a:buClr>
              <a:buFont typeface="Wingdings" charset="0"/>
              <a:buChar char="è"/>
            </a:pPr>
            <a:r>
              <a:rPr lang="en-US" sz="2400" dirty="0">
                <a:latin typeface="Arial" charset="0"/>
              </a:rPr>
              <a:t>features that place the item into a specific category</a:t>
            </a:r>
          </a:p>
          <a:p>
            <a:pPr>
              <a:lnSpc>
                <a:spcPct val="10000"/>
              </a:lnSpc>
              <a:buClr>
                <a:srgbClr val="CC99FF"/>
              </a:buClr>
              <a:buFont typeface="Wingdings" charset="0"/>
              <a:buChar char="è"/>
            </a:pPr>
            <a:endParaRPr lang="en-US" sz="2400" dirty="0">
              <a:latin typeface="Arial" charset="0"/>
            </a:endParaRPr>
          </a:p>
          <a:p>
            <a:pPr>
              <a:lnSpc>
                <a:spcPct val="10000"/>
              </a:lnSpc>
              <a:buClr>
                <a:srgbClr val="CC99FF"/>
              </a:buClr>
              <a:buFont typeface="Wingdings" charset="0"/>
              <a:buChar char="è"/>
            </a:pPr>
            <a:endParaRPr lang="en-US" sz="2400" dirty="0">
              <a:latin typeface="Arial" charset="0"/>
            </a:endParaRPr>
          </a:p>
          <a:p>
            <a:pPr>
              <a:lnSpc>
                <a:spcPct val="10000"/>
              </a:lnSpc>
              <a:buClr>
                <a:srgbClr val="CC99FF"/>
              </a:buClr>
              <a:buFont typeface="Wingdings" charset="0"/>
              <a:buChar char="è"/>
            </a:pPr>
            <a:endParaRPr lang="en-US" sz="2400" dirty="0">
              <a:latin typeface="Arial" charset="0"/>
            </a:endParaRPr>
          </a:p>
          <a:p>
            <a:pPr>
              <a:lnSpc>
                <a:spcPct val="10000"/>
              </a:lnSpc>
              <a:buClr>
                <a:srgbClr val="CC99FF"/>
              </a:buClr>
              <a:buFont typeface="Wingdings" charset="0"/>
              <a:buNone/>
            </a:pPr>
            <a:endParaRPr lang="en-US" sz="2400" dirty="0">
              <a:latin typeface="Arial" charset="0"/>
            </a:endParaRPr>
          </a:p>
          <a:p>
            <a:pPr>
              <a:lnSpc>
                <a:spcPct val="90000"/>
              </a:lnSpc>
              <a:buClr>
                <a:srgbClr val="CC99FF"/>
              </a:buClr>
              <a:buFont typeface="Wingdings" charset="0"/>
              <a:buChar char="è"/>
            </a:pPr>
            <a:r>
              <a:rPr lang="en-US" sz="2400" dirty="0">
                <a:latin typeface="Arial" charset="0"/>
              </a:rPr>
              <a:t>features that distinguish one item from another of the same type </a:t>
            </a:r>
          </a:p>
        </p:txBody>
      </p:sp>
    </p:spTree>
    <p:extLst>
      <p:ext uri="{BB962C8B-B14F-4D97-AF65-F5344CB8AC3E}">
        <p14:creationId xmlns:p14="http://schemas.microsoft.com/office/powerpoint/2010/main" val="32975350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0243"/>
                                        </p:tgtEl>
                                        <p:attrNameLst>
                                          <p:attrName>style.visibility</p:attrName>
                                        </p:attrNameLst>
                                      </p:cBhvr>
                                      <p:to>
                                        <p:strVal val="visible"/>
                                      </p:to>
                                    </p:set>
                                    <p:anim calcmode="lin" valueType="num">
                                      <p:cBhvr>
                                        <p:cTn id="7" dur="1000" fill="hold"/>
                                        <p:tgtEl>
                                          <p:spTgt spid="10243"/>
                                        </p:tgtEl>
                                        <p:attrNameLst>
                                          <p:attrName>ppt_w</p:attrName>
                                        </p:attrNameLst>
                                      </p:cBhvr>
                                      <p:tavLst>
                                        <p:tav tm="0">
                                          <p:val>
                                            <p:fltVal val="0"/>
                                          </p:val>
                                        </p:tav>
                                        <p:tav tm="100000">
                                          <p:val>
                                            <p:strVal val="#ppt_w"/>
                                          </p:val>
                                        </p:tav>
                                      </p:tavLst>
                                    </p:anim>
                                    <p:anim calcmode="lin" valueType="num">
                                      <p:cBhvr>
                                        <p:cTn id="8" dur="1000" fill="hold"/>
                                        <p:tgtEl>
                                          <p:spTgt spid="10243"/>
                                        </p:tgtEl>
                                        <p:attrNameLst>
                                          <p:attrName>ppt_h</p:attrName>
                                        </p:attrNameLst>
                                      </p:cBhvr>
                                      <p:tavLst>
                                        <p:tav tm="0">
                                          <p:val>
                                            <p:fltVal val="0"/>
                                          </p:val>
                                        </p:tav>
                                        <p:tav tm="100000">
                                          <p:val>
                                            <p:strVal val="#ppt_h"/>
                                          </p:val>
                                        </p:tav>
                                      </p:tavLst>
                                    </p:anim>
                                    <p:anim calcmode="lin" valueType="num">
                                      <p:cBhvr>
                                        <p:cTn id="9" dur="1000" fill="hold"/>
                                        <p:tgtEl>
                                          <p:spTgt spid="1024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24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0244"/>
                                        </p:tgtEl>
                                        <p:attrNameLst>
                                          <p:attrName>style.visibility</p:attrName>
                                        </p:attrNameLst>
                                      </p:cBhvr>
                                      <p:to>
                                        <p:strVal val="visible"/>
                                      </p:to>
                                    </p:set>
                                    <p:anim calcmode="lin" valueType="num">
                                      <p:cBhvr>
                                        <p:cTn id="15" dur="1000" fill="hold"/>
                                        <p:tgtEl>
                                          <p:spTgt spid="10244"/>
                                        </p:tgtEl>
                                        <p:attrNameLst>
                                          <p:attrName>ppt_w</p:attrName>
                                        </p:attrNameLst>
                                      </p:cBhvr>
                                      <p:tavLst>
                                        <p:tav tm="0">
                                          <p:val>
                                            <p:fltVal val="0"/>
                                          </p:val>
                                        </p:tav>
                                        <p:tav tm="100000">
                                          <p:val>
                                            <p:strVal val="#ppt_w"/>
                                          </p:val>
                                        </p:tav>
                                      </p:tavLst>
                                    </p:anim>
                                    <p:anim calcmode="lin" valueType="num">
                                      <p:cBhvr>
                                        <p:cTn id="16" dur="1000" fill="hold"/>
                                        <p:tgtEl>
                                          <p:spTgt spid="10244"/>
                                        </p:tgtEl>
                                        <p:attrNameLst>
                                          <p:attrName>ppt_h</p:attrName>
                                        </p:attrNameLst>
                                      </p:cBhvr>
                                      <p:tavLst>
                                        <p:tav tm="0">
                                          <p:val>
                                            <p:fltVal val="0"/>
                                          </p:val>
                                        </p:tav>
                                        <p:tav tm="100000">
                                          <p:val>
                                            <p:strVal val="#ppt_h"/>
                                          </p:val>
                                        </p:tav>
                                      </p:tavLst>
                                    </p:anim>
                                    <p:anim calcmode="lin" valueType="num">
                                      <p:cBhvr>
                                        <p:cTn id="17" dur="1000" fill="hold"/>
                                        <p:tgtEl>
                                          <p:spTgt spid="10244"/>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024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autoUpdateAnimBg="0"/>
      <p:bldP spid="1024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2"/>
          <p:cNvSpPr>
            <a:spLocks noGrp="1"/>
          </p:cNvSpPr>
          <p:nvPr>
            <p:ph type="title"/>
          </p:nvPr>
        </p:nvSpPr>
        <p:spPr>
          <a:xfrm>
            <a:off x="612775" y="228600"/>
            <a:ext cx="8153400" cy="990600"/>
          </a:xfrm>
        </p:spPr>
        <p:txBody>
          <a:bodyPr/>
          <a:lstStyle/>
          <a:p>
            <a:pPr eaLnBrk="1" hangingPunct="1"/>
            <a:r>
              <a:rPr lang="en-US">
                <a:latin typeface="Tw Cen MT" charset="0"/>
                <a:ea typeface="ＭＳ Ｐゴシック" charset="0"/>
                <a:cs typeface="ＭＳ Ｐゴシック" charset="0"/>
              </a:rPr>
              <a:t>Individual characteristics</a:t>
            </a:r>
          </a:p>
        </p:txBody>
      </p:sp>
      <p:sp>
        <p:nvSpPr>
          <p:cNvPr id="23555" name="Content Placeholder 4"/>
          <p:cNvSpPr>
            <a:spLocks noGrp="1"/>
          </p:cNvSpPr>
          <p:nvPr>
            <p:ph sz="quarter" idx="1"/>
          </p:nvPr>
        </p:nvSpPr>
        <p:spPr>
          <a:xfrm>
            <a:off x="612775" y="1600200"/>
            <a:ext cx="8153400" cy="4495800"/>
          </a:xfrm>
        </p:spPr>
        <p:txBody>
          <a:bodyPr>
            <a:normAutofit/>
          </a:bodyPr>
          <a:lstStyle/>
          <a:p>
            <a:pPr eaLnBrk="1" hangingPunct="1"/>
            <a:r>
              <a:rPr lang="en-US">
                <a:latin typeface="Tw Cen MT" charset="0"/>
                <a:ea typeface="ＭＳ Ｐゴシック" charset="0"/>
                <a:cs typeface="ＭＳ Ｐゴシック" charset="0"/>
              </a:rPr>
              <a:t>Evidence that that can be associated with a common source to a high degree of probability is said to possess individual characteristics.</a:t>
            </a:r>
          </a:p>
          <a:p>
            <a:pPr eaLnBrk="1" hangingPunct="1"/>
            <a:r>
              <a:rPr lang="en-US">
                <a:latin typeface="Tw Cen MT" charset="0"/>
                <a:ea typeface="ＭＳ Ｐゴシック" charset="0"/>
                <a:cs typeface="ＭＳ Ｐゴシック" charset="0"/>
              </a:rPr>
              <a:t>Examples: Fingerprints, random and irregular wear patterns in tire or footwear impressions, handwriting, the fitting together of the irregular edges of broken objects like in a jigsaw puzzle.  </a:t>
            </a:r>
          </a:p>
          <a:p>
            <a:pPr eaLnBrk="1" hangingPunct="1"/>
            <a:endParaRPr lang="en-US">
              <a:latin typeface="Tw Cen MT" charset="0"/>
              <a:ea typeface="ＭＳ Ｐゴシック" charset="0"/>
              <a:cs typeface="ＭＳ Ｐゴシック" charset="0"/>
            </a:endParaRPr>
          </a:p>
          <a:p>
            <a:pPr eaLnBrk="1" hangingPunct="1"/>
            <a:endParaRPr lang="en-US">
              <a:latin typeface="Tw Cen MT" charset="0"/>
              <a:ea typeface="ＭＳ Ｐゴシック" charset="0"/>
              <a:cs typeface="ＭＳ Ｐゴシック" charset="0"/>
            </a:endParaRPr>
          </a:p>
          <a:p>
            <a:pPr eaLnBrk="1" hangingPunct="1">
              <a:buFont typeface="Wingdings" charset="0"/>
              <a:buNone/>
            </a:pPr>
            <a:endParaRPr lang="en-US">
              <a:latin typeface="Tw Cen MT" charset="0"/>
              <a:ea typeface="ＭＳ Ｐゴシック" charset="0"/>
              <a:cs typeface="ＭＳ Ｐゴシック" charset="0"/>
            </a:endParaRPr>
          </a:p>
        </p:txBody>
      </p:sp>
    </p:spTree>
    <p:extLst>
      <p:ext uri="{BB962C8B-B14F-4D97-AF65-F5344CB8AC3E}">
        <p14:creationId xmlns:p14="http://schemas.microsoft.com/office/powerpoint/2010/main" val="925195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7"/>
          <p:cNvSpPr>
            <a:spLocks noGrp="1"/>
          </p:cNvSpPr>
          <p:nvPr>
            <p:ph type="title"/>
          </p:nvPr>
        </p:nvSpPr>
        <p:spPr>
          <a:xfrm>
            <a:off x="612775" y="228600"/>
            <a:ext cx="8153400" cy="990600"/>
          </a:xfrm>
        </p:spPr>
        <p:txBody>
          <a:bodyPr/>
          <a:lstStyle/>
          <a:p>
            <a:pPr eaLnBrk="1" hangingPunct="1"/>
            <a:r>
              <a:rPr lang="en-US" dirty="0">
                <a:latin typeface="Tw Cen MT" charset="0"/>
                <a:ea typeface="ＭＳ Ｐゴシック" charset="0"/>
                <a:cs typeface="ＭＳ Ｐゴシック" charset="0"/>
              </a:rPr>
              <a:t>Striation marks</a:t>
            </a:r>
          </a:p>
        </p:txBody>
      </p:sp>
      <p:pic>
        <p:nvPicPr>
          <p:cNvPr id="25603" name="Content Placeholder 4" descr="fir_m11_t04_01.jpg"/>
          <p:cNvPicPr>
            <a:picLocks noGrp="1" noChangeAspect="1"/>
          </p:cNvPicPr>
          <p:nvPr>
            <p:ph sz="quarter" idx="1"/>
          </p:nvPr>
        </p:nvPicPr>
        <p:blipFill>
          <a:blip r:embed="rId3">
            <a:extLst>
              <a:ext uri="{28A0092B-C50C-407E-A947-70E740481C1C}">
                <a14:useLocalDpi xmlns:a14="http://schemas.microsoft.com/office/drawing/2010/main" val="0"/>
              </a:ext>
            </a:extLst>
          </a:blip>
          <a:srcRect l="-36649" r="-36649"/>
          <a:stretch>
            <a:fillRect/>
          </a:stretch>
        </p:blipFill>
        <p:spPr>
          <a:xfrm>
            <a:off x="612775" y="1600200"/>
            <a:ext cx="8153400" cy="4495800"/>
          </a:xfrm>
        </p:spPr>
      </p:pic>
    </p:spTree>
    <p:extLst>
      <p:ext uri="{BB962C8B-B14F-4D97-AF65-F5344CB8AC3E}">
        <p14:creationId xmlns:p14="http://schemas.microsoft.com/office/powerpoint/2010/main" val="3278652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769423"/>
            <a:ext cx="4733636" cy="6627091"/>
          </a:xfrm>
        </p:spPr>
        <p:txBody>
          <a:bodyPr>
            <a:normAutofit/>
          </a:bodyPr>
          <a:lstStyle/>
          <a:p>
            <a:pPr marL="0" indent="0">
              <a:buNone/>
            </a:pPr>
            <a:r>
              <a:rPr lang="en-US" sz="2400" dirty="0">
                <a:latin typeface="Calibri" charset="0"/>
                <a:ea typeface="ＭＳ Ｐゴシック" charset="0"/>
                <a:cs typeface="ＭＳ Ｐゴシック" charset="0"/>
              </a:rPr>
              <a:t>The body of a woman was found with evidence of beating about the head and a stab wound to the neck.  Her husband was charged with murder.  The pathologist found a knife blade tip in the wound in the neck.  The knife blade tip was compared with the broken blade of a penknife found in the trousers pocket of the accused. Scratch marks running across the blade tip correspond in detail to those on the broken handle.</a:t>
            </a:r>
          </a:p>
          <a:p>
            <a:endParaRPr lang="en-US" sz="2400" dirty="0"/>
          </a:p>
        </p:txBody>
      </p:sp>
      <p:pic>
        <p:nvPicPr>
          <p:cNvPr id="4" name="Content Placeholder 4" descr="fir_m11_t04_01.jpg"/>
          <p:cNvPicPr>
            <a:picLocks noChangeAspect="1"/>
          </p:cNvPicPr>
          <p:nvPr/>
        </p:nvPicPr>
        <p:blipFill>
          <a:blip r:embed="rId2">
            <a:extLst>
              <a:ext uri="{28A0092B-C50C-407E-A947-70E740481C1C}">
                <a14:useLocalDpi xmlns:a14="http://schemas.microsoft.com/office/drawing/2010/main" val="0"/>
              </a:ext>
            </a:extLst>
          </a:blip>
          <a:srcRect l="-36649" r="-36649"/>
          <a:stretch>
            <a:fillRect/>
          </a:stretch>
        </p:blipFill>
        <p:spPr>
          <a:xfrm>
            <a:off x="3198957" y="0"/>
            <a:ext cx="7579690" cy="4179455"/>
          </a:xfrm>
          <a:prstGeom prst="rect">
            <a:avLst/>
          </a:prstGeom>
        </p:spPr>
      </p:pic>
    </p:spTree>
    <p:extLst>
      <p:ext uri="{BB962C8B-B14F-4D97-AF65-F5344CB8AC3E}">
        <p14:creationId xmlns:p14="http://schemas.microsoft.com/office/powerpoint/2010/main" val="376353649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2955</TotalTime>
  <Words>1991</Words>
  <Application>Microsoft Macintosh PowerPoint</Application>
  <PresentationFormat>On-screen Show (4:3)</PresentationFormat>
  <Paragraphs>221</Paragraphs>
  <Slides>40</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ＭＳ Ｐゴシック</vt:lpstr>
      <vt:lpstr>Arial</vt:lpstr>
      <vt:lpstr>Arial Black</vt:lpstr>
      <vt:lpstr>Calibri</vt:lpstr>
      <vt:lpstr>Tw Cen MT</vt:lpstr>
      <vt:lpstr>Wingdings</vt:lpstr>
      <vt:lpstr>Wingdings 2</vt:lpstr>
      <vt:lpstr>Median</vt:lpstr>
      <vt:lpstr>Laci Peterson </vt:lpstr>
      <vt:lpstr>Common Types of Physical Evidence</vt:lpstr>
      <vt:lpstr>Common Types of Physical Evidence cont’d</vt:lpstr>
      <vt:lpstr>Identification</vt:lpstr>
      <vt:lpstr> Comparison   </vt:lpstr>
      <vt:lpstr>Characteristics of evidence</vt:lpstr>
      <vt:lpstr>Individual characteristics</vt:lpstr>
      <vt:lpstr>Striation marks</vt:lpstr>
      <vt:lpstr>PowerPoint Presentation</vt:lpstr>
      <vt:lpstr>DNA Fingerprint</vt:lpstr>
      <vt:lpstr>Class characteristics</vt:lpstr>
      <vt:lpstr>The Value of Evidence:</vt:lpstr>
      <vt:lpstr>Product Rule</vt:lpstr>
      <vt:lpstr>OJ Simpson Case</vt:lpstr>
      <vt:lpstr>Product rule:</vt:lpstr>
      <vt:lpstr>The Significance of Physical Evidence</vt:lpstr>
      <vt:lpstr>What is good Evidence?</vt:lpstr>
      <vt:lpstr>PowerPoint Presentation</vt:lpstr>
      <vt:lpstr>Role of Probability</vt:lpstr>
      <vt:lpstr>Probability</vt:lpstr>
      <vt:lpstr>PowerPoint Presentation</vt:lpstr>
      <vt:lpstr>Example</vt:lpstr>
      <vt:lpstr>Mathematical Probabilities: </vt:lpstr>
      <vt:lpstr>PowerPoint Presentation</vt:lpstr>
      <vt:lpstr>PowerPoint Presentation</vt:lpstr>
      <vt:lpstr>Black man with a beard </vt:lpstr>
      <vt:lpstr>Man with a mustache </vt:lpstr>
      <vt:lpstr>White woman with blonde hair </vt:lpstr>
      <vt:lpstr>Woman with a ponytail </vt:lpstr>
      <vt:lpstr>Interracial couple in a car </vt:lpstr>
      <vt:lpstr>Yellow car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Was the trial court's math correct? </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Leah Roskin</dc:creator>
  <cp:lastModifiedBy>Leah Roskin</cp:lastModifiedBy>
  <cp:revision>16</cp:revision>
  <dcterms:created xsi:type="dcterms:W3CDTF">2013-09-24T15:58:34Z</dcterms:created>
  <dcterms:modified xsi:type="dcterms:W3CDTF">2018-09-24T16:34:49Z</dcterms:modified>
</cp:coreProperties>
</file>